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Lst>
  <p:notesMasterIdLst>
    <p:notesMasterId r:id="rId116"/>
  </p:notesMasterIdLst>
  <p:sldIdLst>
    <p:sldId id="293" r:id="rId3"/>
    <p:sldId id="629" r:id="rId4"/>
    <p:sldId id="630" r:id="rId5"/>
    <p:sldId id="631" r:id="rId6"/>
    <p:sldId id="632" r:id="rId7"/>
    <p:sldId id="633" r:id="rId8"/>
    <p:sldId id="634" r:id="rId9"/>
    <p:sldId id="635" r:id="rId10"/>
    <p:sldId id="636" r:id="rId11"/>
    <p:sldId id="637" r:id="rId12"/>
    <p:sldId id="638" r:id="rId13"/>
    <p:sldId id="639" r:id="rId14"/>
    <p:sldId id="640" r:id="rId15"/>
    <p:sldId id="641" r:id="rId16"/>
    <p:sldId id="642" r:id="rId17"/>
    <p:sldId id="643" r:id="rId18"/>
    <p:sldId id="644" r:id="rId19"/>
    <p:sldId id="645" r:id="rId20"/>
    <p:sldId id="646" r:id="rId21"/>
    <p:sldId id="647" r:id="rId22"/>
    <p:sldId id="648" r:id="rId23"/>
    <p:sldId id="649" r:id="rId24"/>
    <p:sldId id="650" r:id="rId25"/>
    <p:sldId id="651" r:id="rId26"/>
    <p:sldId id="652" r:id="rId27"/>
    <p:sldId id="653" r:id="rId28"/>
    <p:sldId id="654" r:id="rId29"/>
    <p:sldId id="655" r:id="rId30"/>
    <p:sldId id="656" r:id="rId31"/>
    <p:sldId id="657" r:id="rId32"/>
    <p:sldId id="658" r:id="rId33"/>
    <p:sldId id="659" r:id="rId34"/>
    <p:sldId id="660" r:id="rId35"/>
    <p:sldId id="672" r:id="rId36"/>
    <p:sldId id="673" r:id="rId37"/>
    <p:sldId id="661" r:id="rId38"/>
    <p:sldId id="674" r:id="rId39"/>
    <p:sldId id="662" r:id="rId40"/>
    <p:sldId id="675" r:id="rId41"/>
    <p:sldId id="677" r:id="rId42"/>
    <p:sldId id="678" r:id="rId43"/>
    <p:sldId id="679" r:id="rId44"/>
    <p:sldId id="680" r:id="rId45"/>
    <p:sldId id="663" r:id="rId46"/>
    <p:sldId id="681" r:id="rId47"/>
    <p:sldId id="682" r:id="rId48"/>
    <p:sldId id="683" r:id="rId49"/>
    <p:sldId id="684" r:id="rId50"/>
    <p:sldId id="686" r:id="rId51"/>
    <p:sldId id="687" r:id="rId52"/>
    <p:sldId id="688" r:id="rId53"/>
    <p:sldId id="690" r:id="rId54"/>
    <p:sldId id="691" r:id="rId55"/>
    <p:sldId id="693" r:id="rId56"/>
    <p:sldId id="694" r:id="rId57"/>
    <p:sldId id="695" r:id="rId58"/>
    <p:sldId id="696" r:id="rId59"/>
    <p:sldId id="664" r:id="rId60"/>
    <p:sldId id="665" r:id="rId61"/>
    <p:sldId id="666" r:id="rId62"/>
    <p:sldId id="667" r:id="rId63"/>
    <p:sldId id="668" r:id="rId64"/>
    <p:sldId id="669" r:id="rId65"/>
    <p:sldId id="670" r:id="rId66"/>
    <p:sldId id="671" r:id="rId67"/>
    <p:sldId id="697" r:id="rId68"/>
    <p:sldId id="698" r:id="rId69"/>
    <p:sldId id="699" r:id="rId70"/>
    <p:sldId id="700" r:id="rId71"/>
    <p:sldId id="701" r:id="rId72"/>
    <p:sldId id="707" r:id="rId73"/>
    <p:sldId id="708" r:id="rId74"/>
    <p:sldId id="709" r:id="rId75"/>
    <p:sldId id="702" r:id="rId76"/>
    <p:sldId id="703" r:id="rId77"/>
    <p:sldId id="704" r:id="rId78"/>
    <p:sldId id="705" r:id="rId79"/>
    <p:sldId id="706" r:id="rId80"/>
    <p:sldId id="723" r:id="rId81"/>
    <p:sldId id="724" r:id="rId82"/>
    <p:sldId id="710" r:id="rId83"/>
    <p:sldId id="711" r:id="rId84"/>
    <p:sldId id="725" r:id="rId85"/>
    <p:sldId id="727" r:id="rId86"/>
    <p:sldId id="758" r:id="rId87"/>
    <p:sldId id="726" r:id="rId88"/>
    <p:sldId id="728" r:id="rId89"/>
    <p:sldId id="729" r:id="rId90"/>
    <p:sldId id="730" r:id="rId91"/>
    <p:sldId id="731" r:id="rId92"/>
    <p:sldId id="732" r:id="rId93"/>
    <p:sldId id="733" r:id="rId94"/>
    <p:sldId id="734" r:id="rId95"/>
    <p:sldId id="735" r:id="rId96"/>
    <p:sldId id="736" r:id="rId97"/>
    <p:sldId id="740" r:id="rId98"/>
    <p:sldId id="747" r:id="rId99"/>
    <p:sldId id="748" r:id="rId100"/>
    <p:sldId id="749" r:id="rId101"/>
    <p:sldId id="754" r:id="rId102"/>
    <p:sldId id="755" r:id="rId103"/>
    <p:sldId id="750" r:id="rId104"/>
    <p:sldId id="751" r:id="rId105"/>
    <p:sldId id="756" r:id="rId106"/>
    <p:sldId id="757" r:id="rId107"/>
    <p:sldId id="716" r:id="rId108"/>
    <p:sldId id="753" r:id="rId109"/>
    <p:sldId id="718" r:id="rId110"/>
    <p:sldId id="719" r:id="rId111"/>
    <p:sldId id="720" r:id="rId112"/>
    <p:sldId id="721" r:id="rId113"/>
    <p:sldId id="722" r:id="rId114"/>
    <p:sldId id="313" r:id="rId115"/>
  </p:sldIdLst>
  <p:sldSz cx="9144000" cy="6858000" type="screen4x3"/>
  <p:notesSz cx="6858000" cy="9144000"/>
  <p:defaultTextStyle>
    <a:defPPr>
      <a:defRPr lang="de-DE"/>
    </a:defPPr>
    <a:lvl1pPr algn="ctr" rtl="0" fontAlgn="base">
      <a:spcBef>
        <a:spcPct val="0"/>
      </a:spcBef>
      <a:spcAft>
        <a:spcPct val="0"/>
      </a:spcAft>
      <a:defRPr kern="1200">
        <a:solidFill>
          <a:schemeClr val="tx1"/>
        </a:solidFill>
        <a:latin typeface="Tahoma" pitchFamily="34" charset="0"/>
        <a:ea typeface="+mn-ea"/>
        <a:cs typeface="+mn-cs"/>
      </a:defRPr>
    </a:lvl1pPr>
    <a:lvl2pPr marL="456224" algn="ctr" rtl="0" fontAlgn="base">
      <a:spcBef>
        <a:spcPct val="0"/>
      </a:spcBef>
      <a:spcAft>
        <a:spcPct val="0"/>
      </a:spcAft>
      <a:defRPr kern="1200">
        <a:solidFill>
          <a:schemeClr val="tx1"/>
        </a:solidFill>
        <a:latin typeface="Tahoma" pitchFamily="34" charset="0"/>
        <a:ea typeface="+mn-ea"/>
        <a:cs typeface="+mn-cs"/>
      </a:defRPr>
    </a:lvl2pPr>
    <a:lvl3pPr marL="912442" algn="ctr" rtl="0" fontAlgn="base">
      <a:spcBef>
        <a:spcPct val="0"/>
      </a:spcBef>
      <a:spcAft>
        <a:spcPct val="0"/>
      </a:spcAft>
      <a:defRPr kern="1200">
        <a:solidFill>
          <a:schemeClr val="tx1"/>
        </a:solidFill>
        <a:latin typeface="Tahoma" pitchFamily="34" charset="0"/>
        <a:ea typeface="+mn-ea"/>
        <a:cs typeface="+mn-cs"/>
      </a:defRPr>
    </a:lvl3pPr>
    <a:lvl4pPr marL="1368668" algn="ctr" rtl="0" fontAlgn="base">
      <a:spcBef>
        <a:spcPct val="0"/>
      </a:spcBef>
      <a:spcAft>
        <a:spcPct val="0"/>
      </a:spcAft>
      <a:defRPr kern="1200">
        <a:solidFill>
          <a:schemeClr val="tx1"/>
        </a:solidFill>
        <a:latin typeface="Tahoma" pitchFamily="34" charset="0"/>
        <a:ea typeface="+mn-ea"/>
        <a:cs typeface="+mn-cs"/>
      </a:defRPr>
    </a:lvl4pPr>
    <a:lvl5pPr marL="1824886" algn="ctr" rtl="0" fontAlgn="base">
      <a:spcBef>
        <a:spcPct val="0"/>
      </a:spcBef>
      <a:spcAft>
        <a:spcPct val="0"/>
      </a:spcAft>
      <a:defRPr kern="1200">
        <a:solidFill>
          <a:schemeClr val="tx1"/>
        </a:solidFill>
        <a:latin typeface="Tahoma" pitchFamily="34" charset="0"/>
        <a:ea typeface="+mn-ea"/>
        <a:cs typeface="+mn-cs"/>
      </a:defRPr>
    </a:lvl5pPr>
    <a:lvl6pPr marL="2281113" algn="l" defTabSz="912442" rtl="0" eaLnBrk="1" latinLnBrk="0" hangingPunct="1">
      <a:defRPr kern="1200">
        <a:solidFill>
          <a:schemeClr val="tx1"/>
        </a:solidFill>
        <a:latin typeface="Tahoma" pitchFamily="34" charset="0"/>
        <a:ea typeface="+mn-ea"/>
        <a:cs typeface="+mn-cs"/>
      </a:defRPr>
    </a:lvl6pPr>
    <a:lvl7pPr marL="2737332" algn="l" defTabSz="912442" rtl="0" eaLnBrk="1" latinLnBrk="0" hangingPunct="1">
      <a:defRPr kern="1200">
        <a:solidFill>
          <a:schemeClr val="tx1"/>
        </a:solidFill>
        <a:latin typeface="Tahoma" pitchFamily="34" charset="0"/>
        <a:ea typeface="+mn-ea"/>
        <a:cs typeface="+mn-cs"/>
      </a:defRPr>
    </a:lvl7pPr>
    <a:lvl8pPr marL="3193558" algn="l" defTabSz="912442" rtl="0" eaLnBrk="1" latinLnBrk="0" hangingPunct="1">
      <a:defRPr kern="1200">
        <a:solidFill>
          <a:schemeClr val="tx1"/>
        </a:solidFill>
        <a:latin typeface="Tahoma" pitchFamily="34" charset="0"/>
        <a:ea typeface="+mn-ea"/>
        <a:cs typeface="+mn-cs"/>
      </a:defRPr>
    </a:lvl8pPr>
    <a:lvl9pPr marL="3649771" algn="l" defTabSz="912442"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Felicitas" initials="FF" lastIdx="1" clrIdx="0">
    <p:extLst>
      <p:ext uri="{19B8F6BF-5375-455C-9EA6-DF929625EA0E}">
        <p15:presenceInfo xmlns:p15="http://schemas.microsoft.com/office/powerpoint/2012/main" userId="S-1-5-21-106199892-374165320-1543857936-87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CD35"/>
    <a:srgbClr val="FF0000"/>
    <a:srgbClr val="000000"/>
    <a:srgbClr val="FFFFE9"/>
    <a:srgbClr val="000099"/>
    <a:srgbClr val="94E494"/>
    <a:srgbClr val="FFFFCC"/>
    <a:srgbClr val="57E56B"/>
    <a:srgbClr val="5AD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705" autoAdjust="0"/>
  </p:normalViewPr>
  <p:slideViewPr>
    <p:cSldViewPr>
      <p:cViewPr varScale="1">
        <p:scale>
          <a:sx n="109" d="100"/>
          <a:sy n="109" d="100"/>
        </p:scale>
        <p:origin x="166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15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commentAuthors" Target="commentAuthor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endParaRPr lang="de-DE" altLang="de-DE"/>
          </a:p>
        </p:txBody>
      </p:sp>
      <p:sp>
        <p:nvSpPr>
          <p:cNvPr id="327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de-DE" altLang="de-DE"/>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endParaRPr lang="de-DE" altLang="de-DE"/>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CDBEFB57-FEC4-4F6A-BC12-5FF9CB3B94CC}" type="slidenum">
              <a:rPr lang="de-DE" altLang="de-DE"/>
              <a:pPr/>
              <a:t>‹Nr.›</a:t>
            </a:fld>
            <a:endParaRPr lang="de-DE" altLang="de-DE"/>
          </a:p>
        </p:txBody>
      </p:sp>
    </p:spTree>
    <p:extLst>
      <p:ext uri="{BB962C8B-B14F-4D97-AF65-F5344CB8AC3E}">
        <p14:creationId xmlns:p14="http://schemas.microsoft.com/office/powerpoint/2010/main" val="8495079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6224" algn="l" rtl="0" fontAlgn="base">
      <a:spcBef>
        <a:spcPct val="30000"/>
      </a:spcBef>
      <a:spcAft>
        <a:spcPct val="0"/>
      </a:spcAft>
      <a:defRPr sz="1200" kern="1200">
        <a:solidFill>
          <a:schemeClr val="tx1"/>
        </a:solidFill>
        <a:latin typeface="Arial" charset="0"/>
        <a:ea typeface="+mn-ea"/>
        <a:cs typeface="+mn-cs"/>
      </a:defRPr>
    </a:lvl2pPr>
    <a:lvl3pPr marL="912442" algn="l" rtl="0" fontAlgn="base">
      <a:spcBef>
        <a:spcPct val="30000"/>
      </a:spcBef>
      <a:spcAft>
        <a:spcPct val="0"/>
      </a:spcAft>
      <a:defRPr sz="1200" kern="1200">
        <a:solidFill>
          <a:schemeClr val="tx1"/>
        </a:solidFill>
        <a:latin typeface="Arial" charset="0"/>
        <a:ea typeface="+mn-ea"/>
        <a:cs typeface="+mn-cs"/>
      </a:defRPr>
    </a:lvl3pPr>
    <a:lvl4pPr marL="1368668" algn="l" rtl="0" fontAlgn="base">
      <a:spcBef>
        <a:spcPct val="30000"/>
      </a:spcBef>
      <a:spcAft>
        <a:spcPct val="0"/>
      </a:spcAft>
      <a:defRPr sz="1200" kern="1200">
        <a:solidFill>
          <a:schemeClr val="tx1"/>
        </a:solidFill>
        <a:latin typeface="Arial" charset="0"/>
        <a:ea typeface="+mn-ea"/>
        <a:cs typeface="+mn-cs"/>
      </a:defRPr>
    </a:lvl4pPr>
    <a:lvl5pPr marL="1824886" algn="l" rtl="0" fontAlgn="base">
      <a:spcBef>
        <a:spcPct val="30000"/>
      </a:spcBef>
      <a:spcAft>
        <a:spcPct val="0"/>
      </a:spcAft>
      <a:defRPr sz="1200" kern="1200">
        <a:solidFill>
          <a:schemeClr val="tx1"/>
        </a:solidFill>
        <a:latin typeface="Arial" charset="0"/>
        <a:ea typeface="+mn-ea"/>
        <a:cs typeface="+mn-cs"/>
      </a:defRPr>
    </a:lvl5pPr>
    <a:lvl6pPr marL="2281113" algn="l" defTabSz="912442" rtl="0" eaLnBrk="1" latinLnBrk="0" hangingPunct="1">
      <a:defRPr sz="1200" kern="1200">
        <a:solidFill>
          <a:schemeClr val="tx1"/>
        </a:solidFill>
        <a:latin typeface="+mn-lt"/>
        <a:ea typeface="+mn-ea"/>
        <a:cs typeface="+mn-cs"/>
      </a:defRPr>
    </a:lvl6pPr>
    <a:lvl7pPr marL="2737332" algn="l" defTabSz="912442" rtl="0" eaLnBrk="1" latinLnBrk="0" hangingPunct="1">
      <a:defRPr sz="1200" kern="1200">
        <a:solidFill>
          <a:schemeClr val="tx1"/>
        </a:solidFill>
        <a:latin typeface="+mn-lt"/>
        <a:ea typeface="+mn-ea"/>
        <a:cs typeface="+mn-cs"/>
      </a:defRPr>
    </a:lvl7pPr>
    <a:lvl8pPr marL="3193558" algn="l" defTabSz="912442" rtl="0" eaLnBrk="1" latinLnBrk="0" hangingPunct="1">
      <a:defRPr sz="1200" kern="1200">
        <a:solidFill>
          <a:schemeClr val="tx1"/>
        </a:solidFill>
        <a:latin typeface="+mn-lt"/>
        <a:ea typeface="+mn-ea"/>
        <a:cs typeface="+mn-cs"/>
      </a:defRPr>
    </a:lvl8pPr>
    <a:lvl9pPr marL="3649771" algn="l" defTabSz="9124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82058018-1F47-44E6-8A92-F465333CF9F8}" type="slidenum">
              <a:rPr lang="de-DE" smtClean="0"/>
              <a:t>47</a:t>
            </a:fld>
            <a:endParaRPr lang="de-DE" dirty="0"/>
          </a:p>
        </p:txBody>
      </p:sp>
    </p:spTree>
    <p:extLst>
      <p:ext uri="{BB962C8B-B14F-4D97-AF65-F5344CB8AC3E}">
        <p14:creationId xmlns:p14="http://schemas.microsoft.com/office/powerpoint/2010/main" val="21004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2058018-1F47-44E6-8A92-F465333CF9F8}" type="slidenum">
              <a:rPr lang="de-DE" smtClean="0"/>
              <a:t>50</a:t>
            </a:fld>
            <a:endParaRPr lang="de-DE" dirty="0"/>
          </a:p>
        </p:txBody>
      </p:sp>
    </p:spTree>
    <p:extLst>
      <p:ext uri="{BB962C8B-B14F-4D97-AF65-F5344CB8AC3E}">
        <p14:creationId xmlns:p14="http://schemas.microsoft.com/office/powerpoint/2010/main" val="398799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82058018-1F47-44E6-8A92-F465333CF9F8}" type="slidenum">
              <a:rPr lang="de-DE" smtClean="0"/>
              <a:t>95</a:t>
            </a:fld>
            <a:endParaRPr lang="de-DE" dirty="0"/>
          </a:p>
        </p:txBody>
      </p:sp>
    </p:spTree>
    <p:extLst>
      <p:ext uri="{BB962C8B-B14F-4D97-AF65-F5344CB8AC3E}">
        <p14:creationId xmlns:p14="http://schemas.microsoft.com/office/powerpoint/2010/main" val="2137144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2058018-1F47-44E6-8A92-F465333CF9F8}" type="slidenum">
              <a:rPr lang="de-DE" smtClean="0"/>
              <a:t>96</a:t>
            </a:fld>
            <a:endParaRPr lang="de-DE" dirty="0"/>
          </a:p>
        </p:txBody>
      </p:sp>
    </p:spTree>
    <p:extLst>
      <p:ext uri="{BB962C8B-B14F-4D97-AF65-F5344CB8AC3E}">
        <p14:creationId xmlns:p14="http://schemas.microsoft.com/office/powerpoint/2010/main" val="1661502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3" y="980733"/>
            <a:ext cx="7772400" cy="1613103"/>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723129"/>
            <a:ext cx="6400800" cy="1923181"/>
          </a:xfrm>
          <a:prstGeom prst="rect">
            <a:avLst/>
          </a:prstGeom>
        </p:spPr>
        <p:txBody>
          <a:bodyPr lIns="91243" tIns="45618" rIns="91243" bIns="45618"/>
          <a:lstStyle>
            <a:lvl1pPr marL="0" indent="0" algn="ctr">
              <a:buNone/>
              <a:defRPr/>
            </a:lvl1pPr>
            <a:lvl2pPr marL="456224" indent="0" algn="ctr">
              <a:buNone/>
              <a:defRPr/>
            </a:lvl2pPr>
            <a:lvl3pPr marL="912442" indent="0" algn="ctr">
              <a:buNone/>
              <a:defRPr/>
            </a:lvl3pPr>
            <a:lvl4pPr marL="1368668" indent="0" algn="ctr">
              <a:buNone/>
              <a:defRPr/>
            </a:lvl4pPr>
            <a:lvl5pPr marL="1824886" indent="0" algn="ctr">
              <a:buNone/>
              <a:defRPr/>
            </a:lvl5pPr>
            <a:lvl6pPr marL="2281113" indent="0" algn="ctr">
              <a:buNone/>
              <a:defRPr/>
            </a:lvl6pPr>
            <a:lvl7pPr marL="2737332" indent="0" algn="ctr">
              <a:buNone/>
              <a:defRPr/>
            </a:lvl7pPr>
            <a:lvl8pPr marL="3193558" indent="0" algn="ctr">
              <a:buNone/>
              <a:defRPr/>
            </a:lvl8pPr>
            <a:lvl9pPr marL="3649771"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t>11.10.2018, Manfred Bulka</a:t>
            </a:r>
            <a:endParaRPr lang="de-DE" altLang="de-DE" dirty="0"/>
          </a:p>
        </p:txBody>
      </p:sp>
    </p:spTree>
    <p:extLst>
      <p:ext uri="{BB962C8B-B14F-4D97-AF65-F5344CB8AC3E}">
        <p14:creationId xmlns:p14="http://schemas.microsoft.com/office/powerpoint/2010/main" val="294068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2"/>
            <a:ext cx="8229600" cy="3845024"/>
          </a:xfrm>
          <a:prstGeom prst="rect">
            <a:avLst/>
          </a:prstGeom>
        </p:spPr>
        <p:txBody>
          <a:bodyPr vert="eaVert" lIns="91243" tIns="45618" rIns="91243" bIns="45618"/>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399943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88935"/>
            <a:ext cx="2057400" cy="5112295"/>
          </a:xfrm>
        </p:spPr>
        <p:txBody>
          <a:bodyPr vert="eaVert"/>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457200" y="188935"/>
            <a:ext cx="6019800" cy="5112295"/>
          </a:xfrm>
          <a:prstGeom prst="rect">
            <a:avLst/>
          </a:prstGeom>
        </p:spPr>
        <p:txBody>
          <a:bodyPr vert="eaVert" lIns="91243" tIns="45618" rIns="91243" bIns="45618"/>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127840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376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457215" y="1600201"/>
            <a:ext cx="8229600" cy="3773016"/>
          </a:xfrm>
          <a:prstGeom prst="rect">
            <a:avLst/>
          </a:prstGeom>
        </p:spPr>
        <p:txBody>
          <a:bodyPr lIns="91108" tIns="45558" rIns="91108" bIns="4555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t>23.05.2019, Manfred Bulka</a:t>
            </a:r>
            <a:endParaRPr lang="de-DE" altLang="de-DE" dirty="0"/>
          </a:p>
        </p:txBody>
      </p:sp>
    </p:spTree>
    <p:extLst>
      <p:ext uri="{BB962C8B-B14F-4D97-AF65-F5344CB8AC3E}">
        <p14:creationId xmlns:p14="http://schemas.microsoft.com/office/powerpoint/2010/main" val="40077291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900" b="0" i="0">
                <a:solidFill>
                  <a:srgbClr val="231F20"/>
                </a:solidFill>
                <a:latin typeface="Arial"/>
                <a:cs typeface="Arial"/>
              </a:defRPr>
            </a:lvl1pPr>
          </a:lstStyle>
          <a:p>
            <a:pPr marL="124435">
              <a:spcBef>
                <a:spcPts val="195"/>
              </a:spcBef>
            </a:pPr>
            <a:fld id="{81D60167-4931-47E6-BA6A-407CBD079E47}" type="slidenum">
              <a:rPr lang="de-DE" spc="-5" smtClean="0"/>
              <a:pPr marL="124435">
                <a:spcBef>
                  <a:spcPts val="195"/>
                </a:spcBef>
              </a:pPr>
              <a:t>‹Nr.›</a:t>
            </a:fld>
            <a:endParaRPr lang="de-DE" spc="-5" dirty="0"/>
          </a:p>
        </p:txBody>
      </p:sp>
      <p:cxnSp>
        <p:nvCxnSpPr>
          <p:cNvPr id="6" name="Gerade Verbindung 8">
            <a:extLst>
              <a:ext uri="{FF2B5EF4-FFF2-40B4-BE49-F238E27FC236}">
                <a16:creationId xmlns:a16="http://schemas.microsoft.com/office/drawing/2014/main" id="{FEE48948-A4A8-CCEA-BF31-E4B4DF260958}"/>
              </a:ext>
            </a:extLst>
          </p:cNvPr>
          <p:cNvCxnSpPr/>
          <p:nvPr userDrawn="1"/>
        </p:nvCxnSpPr>
        <p:spPr>
          <a:xfrm>
            <a:off x="392225" y="6552477"/>
            <a:ext cx="8563384" cy="0"/>
          </a:xfrm>
          <a:prstGeom prst="line">
            <a:avLst/>
          </a:prstGeom>
        </p:spPr>
        <p:style>
          <a:lnRef idx="2">
            <a:schemeClr val="dk1"/>
          </a:lnRef>
          <a:fillRef idx="0">
            <a:schemeClr val="dk1"/>
          </a:fillRef>
          <a:effectRef idx="1">
            <a:schemeClr val="dk1"/>
          </a:effectRef>
          <a:fontRef idx="minor">
            <a:schemeClr val="tx1"/>
          </a:fontRef>
        </p:style>
      </p:cxnSp>
      <p:sp>
        <p:nvSpPr>
          <p:cNvPr id="2" name="Holder 2">
            <a:extLst>
              <a:ext uri="{FF2B5EF4-FFF2-40B4-BE49-F238E27FC236}">
                <a16:creationId xmlns:a16="http://schemas.microsoft.com/office/drawing/2014/main" id="{3329A934-78F6-2DE4-D10F-2F8634FB7DCA}"/>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pic>
        <p:nvPicPr>
          <p:cNvPr id="3" name="Picture 2">
            <a:extLst>
              <a:ext uri="{FF2B5EF4-FFF2-40B4-BE49-F238E27FC236}">
                <a16:creationId xmlns:a16="http://schemas.microsoft.com/office/drawing/2014/main" id="{12E6521C-735D-0D14-B8B1-3F3A6CFBB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728" y="1494285"/>
            <a:ext cx="8674181" cy="18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839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3" name="Holder 2">
            <a:extLst>
              <a:ext uri="{FF2B5EF4-FFF2-40B4-BE49-F238E27FC236}">
                <a16:creationId xmlns:a16="http://schemas.microsoft.com/office/drawing/2014/main" id="{BAA80754-251A-ED97-60BF-6D78ED6AFA20}"/>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spTree>
    <p:extLst>
      <p:ext uri="{BB962C8B-B14F-4D97-AF65-F5344CB8AC3E}">
        <p14:creationId xmlns:p14="http://schemas.microsoft.com/office/powerpoint/2010/main" val="329162652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457200" y="1600201"/>
            <a:ext cx="8229600" cy="3773016"/>
          </a:xfrm>
          <a:prstGeom prst="rect">
            <a:avLst/>
          </a:prstGeom>
        </p:spPr>
        <p:txBody>
          <a:bodyPr lIns="91243" tIns="45618" rIns="91243" bIns="4561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54124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5" y="2480937"/>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5" y="980732"/>
            <a:ext cx="7772400" cy="1500187"/>
          </a:xfrm>
          <a:prstGeom prst="rect">
            <a:avLst/>
          </a:prstGeom>
        </p:spPr>
        <p:txBody>
          <a:bodyPr lIns="91243" tIns="45618" rIns="91243" bIns="45618" anchor="b"/>
          <a:lstStyle>
            <a:lvl1pPr marL="0" indent="0">
              <a:buNone/>
              <a:defRPr sz="2000"/>
            </a:lvl1pPr>
            <a:lvl2pPr marL="456224" indent="0">
              <a:buNone/>
              <a:defRPr sz="1800"/>
            </a:lvl2pPr>
            <a:lvl3pPr marL="912442" indent="0">
              <a:buNone/>
              <a:defRPr sz="1600"/>
            </a:lvl3pPr>
            <a:lvl4pPr marL="1368668" indent="0">
              <a:buNone/>
              <a:defRPr sz="1400"/>
            </a:lvl4pPr>
            <a:lvl5pPr marL="1824886" indent="0">
              <a:buNone/>
              <a:defRPr sz="1400"/>
            </a:lvl5pPr>
            <a:lvl6pPr marL="2281113" indent="0">
              <a:buNone/>
              <a:defRPr sz="1400"/>
            </a:lvl6pPr>
            <a:lvl7pPr marL="2737332" indent="0">
              <a:buNone/>
              <a:defRPr sz="1400"/>
            </a:lvl7pPr>
            <a:lvl8pPr marL="3193558" indent="0">
              <a:buNone/>
              <a:defRPr sz="1400"/>
            </a:lvl8pPr>
            <a:lvl9pPr marL="3649771"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dirty="0" smtClean="0"/>
              <a:t>26.09.2023, Siegfried Wesselak</a:t>
            </a:r>
            <a:endParaRPr lang="de-DE" altLang="de-DE" dirty="0"/>
          </a:p>
        </p:txBody>
      </p:sp>
    </p:spTree>
    <p:extLst>
      <p:ext uri="{BB962C8B-B14F-4D97-AF65-F5344CB8AC3E}">
        <p14:creationId xmlns:p14="http://schemas.microsoft.com/office/powerpoint/2010/main" val="33955706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1"/>
            <a:ext cx="4038600" cy="3701008"/>
          </a:xfrm>
          <a:prstGeom prst="rect">
            <a:avLst/>
          </a:prstGeom>
        </p:spPr>
        <p:txBody>
          <a:bodyPr lIns="91243" tIns="45618" rIns="91243" bIns="456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1"/>
            <a:ext cx="4038600" cy="3701008"/>
          </a:xfrm>
          <a:prstGeom prst="rect">
            <a:avLst/>
          </a:prstGeom>
        </p:spPr>
        <p:txBody>
          <a:bodyPr lIns="91243" tIns="45618" rIns="91243" bIns="456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17377445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lIns="91243" tIns="45618" rIns="91243" bIns="45618" anchor="b"/>
          <a:lstStyle>
            <a:lvl1pPr marL="0" indent="0">
              <a:buNone/>
              <a:defRPr sz="2400" b="1"/>
            </a:lvl1pPr>
            <a:lvl2pPr marL="456224" indent="0">
              <a:buNone/>
              <a:defRPr sz="2000" b="1"/>
            </a:lvl2pPr>
            <a:lvl3pPr marL="912442" indent="0">
              <a:buNone/>
              <a:defRPr sz="1800" b="1"/>
            </a:lvl3pPr>
            <a:lvl4pPr marL="1368668" indent="0">
              <a:buNone/>
              <a:defRPr sz="1600" b="1"/>
            </a:lvl4pPr>
            <a:lvl5pPr marL="1824886" indent="0">
              <a:buNone/>
              <a:defRPr sz="1600" b="1"/>
            </a:lvl5pPr>
            <a:lvl6pPr marL="2281113" indent="0">
              <a:buNone/>
              <a:defRPr sz="1600" b="1"/>
            </a:lvl6pPr>
            <a:lvl7pPr marL="2737332" indent="0">
              <a:buNone/>
              <a:defRPr sz="1600" b="1"/>
            </a:lvl7pPr>
            <a:lvl8pPr marL="3193558" indent="0">
              <a:buNone/>
              <a:defRPr sz="1600" b="1"/>
            </a:lvl8pPr>
            <a:lvl9pPr marL="3649771"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054325"/>
          </a:xfrm>
          <a:prstGeom prst="rect">
            <a:avLst/>
          </a:prstGeom>
        </p:spPr>
        <p:txBody>
          <a:bodyPr lIns="91243" tIns="45618" rIns="91243" bIns="456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7" y="1535113"/>
            <a:ext cx="4041775" cy="639762"/>
          </a:xfrm>
          <a:prstGeom prst="rect">
            <a:avLst/>
          </a:prstGeom>
        </p:spPr>
        <p:txBody>
          <a:bodyPr lIns="91243" tIns="45618" rIns="91243" bIns="45618" anchor="b"/>
          <a:lstStyle>
            <a:lvl1pPr marL="0" indent="0">
              <a:buNone/>
              <a:defRPr sz="2400" b="1"/>
            </a:lvl1pPr>
            <a:lvl2pPr marL="456224" indent="0">
              <a:buNone/>
              <a:defRPr sz="2000" b="1"/>
            </a:lvl2pPr>
            <a:lvl3pPr marL="912442" indent="0">
              <a:buNone/>
              <a:defRPr sz="1800" b="1"/>
            </a:lvl3pPr>
            <a:lvl4pPr marL="1368668" indent="0">
              <a:buNone/>
              <a:defRPr sz="1600" b="1"/>
            </a:lvl4pPr>
            <a:lvl5pPr marL="1824886" indent="0">
              <a:buNone/>
              <a:defRPr sz="1600" b="1"/>
            </a:lvl5pPr>
            <a:lvl6pPr marL="2281113" indent="0">
              <a:buNone/>
              <a:defRPr sz="1600" b="1"/>
            </a:lvl6pPr>
            <a:lvl7pPr marL="2737332" indent="0">
              <a:buNone/>
              <a:defRPr sz="1600" b="1"/>
            </a:lvl7pPr>
            <a:lvl8pPr marL="3193558" indent="0">
              <a:buNone/>
              <a:defRPr sz="1600" b="1"/>
            </a:lvl8pPr>
            <a:lvl9pPr marL="3649771"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7" y="2174875"/>
            <a:ext cx="4041775" cy="3054325"/>
          </a:xfrm>
          <a:prstGeom prst="rect">
            <a:avLst/>
          </a:prstGeom>
        </p:spPr>
        <p:txBody>
          <a:bodyPr lIns="91243" tIns="45618" rIns="91243" bIns="456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617532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243786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378697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22"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1"/>
            <a:ext cx="5111750" cy="5100166"/>
          </a:xfrm>
          <a:prstGeom prst="rect">
            <a:avLst/>
          </a:prstGeom>
        </p:spPr>
        <p:txBody>
          <a:bodyPr lIns="91243" tIns="45618" rIns="91243" bIns="456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22" y="1435101"/>
            <a:ext cx="3008313" cy="3938116"/>
          </a:xfrm>
          <a:prstGeom prst="rect">
            <a:avLst/>
          </a:prstGeom>
        </p:spPr>
        <p:txBody>
          <a:bodyPr lIns="91243" tIns="45618" rIns="91243" bIns="45618"/>
          <a:lstStyle>
            <a:lvl1pPr marL="0" indent="0">
              <a:buNone/>
              <a:defRPr sz="1400"/>
            </a:lvl1pPr>
            <a:lvl2pPr marL="456224" indent="0">
              <a:buNone/>
              <a:defRPr sz="1200"/>
            </a:lvl2pPr>
            <a:lvl3pPr marL="912442" indent="0">
              <a:buNone/>
              <a:defRPr sz="1000"/>
            </a:lvl3pPr>
            <a:lvl4pPr marL="1368668" indent="0">
              <a:buNone/>
              <a:defRPr sz="900"/>
            </a:lvl4pPr>
            <a:lvl5pPr marL="1824886" indent="0">
              <a:buNone/>
              <a:defRPr sz="900"/>
            </a:lvl5pPr>
            <a:lvl6pPr marL="2281113" indent="0">
              <a:buNone/>
              <a:defRPr sz="900"/>
            </a:lvl6pPr>
            <a:lvl7pPr marL="2737332" indent="0">
              <a:buNone/>
              <a:defRPr sz="900"/>
            </a:lvl7pPr>
            <a:lvl8pPr marL="3193558" indent="0">
              <a:buNone/>
              <a:defRPr sz="900"/>
            </a:lvl8pPr>
            <a:lvl9pPr marL="3649771"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407192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lIns="91243" tIns="45618" rIns="91243" bIns="45618"/>
          <a:lstStyle>
            <a:lvl1pPr marL="0" indent="0">
              <a:buNone/>
              <a:defRPr sz="3200"/>
            </a:lvl1pPr>
            <a:lvl2pPr marL="456224" indent="0">
              <a:buNone/>
              <a:defRPr sz="2800"/>
            </a:lvl2pPr>
            <a:lvl3pPr marL="912442" indent="0">
              <a:buNone/>
              <a:defRPr sz="2400"/>
            </a:lvl3pPr>
            <a:lvl4pPr marL="1368668" indent="0">
              <a:buNone/>
              <a:defRPr sz="2000"/>
            </a:lvl4pPr>
            <a:lvl5pPr marL="1824886" indent="0">
              <a:buNone/>
              <a:defRPr sz="2000"/>
            </a:lvl5pPr>
            <a:lvl6pPr marL="2281113" indent="0">
              <a:buNone/>
              <a:defRPr sz="2000"/>
            </a:lvl6pPr>
            <a:lvl7pPr marL="2737332" indent="0">
              <a:buNone/>
              <a:defRPr sz="2000"/>
            </a:lvl7pPr>
            <a:lvl8pPr marL="3193558" indent="0">
              <a:buNone/>
              <a:defRPr sz="2000"/>
            </a:lvl8pPr>
            <a:lvl9pPr marL="3649771"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9"/>
            <a:ext cx="5486400" cy="804862"/>
          </a:xfrm>
          <a:prstGeom prst="rect">
            <a:avLst/>
          </a:prstGeom>
        </p:spPr>
        <p:txBody>
          <a:bodyPr lIns="91243" tIns="45618" rIns="91243" bIns="45618"/>
          <a:lstStyle>
            <a:lvl1pPr marL="0" indent="0">
              <a:buNone/>
              <a:defRPr sz="1400"/>
            </a:lvl1pPr>
            <a:lvl2pPr marL="456224" indent="0">
              <a:buNone/>
              <a:defRPr sz="1200"/>
            </a:lvl2pPr>
            <a:lvl3pPr marL="912442" indent="0">
              <a:buNone/>
              <a:defRPr sz="1000"/>
            </a:lvl3pPr>
            <a:lvl4pPr marL="1368668" indent="0">
              <a:buNone/>
              <a:defRPr sz="900"/>
            </a:lvl4pPr>
            <a:lvl5pPr marL="1824886" indent="0">
              <a:buNone/>
              <a:defRPr sz="900"/>
            </a:lvl5pPr>
            <a:lvl6pPr marL="2281113" indent="0">
              <a:buNone/>
              <a:defRPr sz="900"/>
            </a:lvl6pPr>
            <a:lvl7pPr marL="2737332" indent="0">
              <a:buNone/>
              <a:defRPr sz="900"/>
            </a:lvl7pPr>
            <a:lvl8pPr marL="3193558" indent="0">
              <a:buNone/>
              <a:defRPr sz="900"/>
            </a:lvl8pPr>
            <a:lvl9pPr marL="3649771"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419507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83590"/>
            <a:ext cx="9144000" cy="857576"/>
          </a:xfrm>
          <a:prstGeom prst="rect">
            <a:avLst/>
          </a:prstGeom>
        </p:spPr>
      </p:pic>
      <p:sp>
        <p:nvSpPr>
          <p:cNvPr id="7189" name="Rectangle 21"/>
          <p:cNvSpPr>
            <a:spLocks noChangeArrowheads="1"/>
          </p:cNvSpPr>
          <p:nvPr/>
        </p:nvSpPr>
        <p:spPr bwMode="auto">
          <a:xfrm>
            <a:off x="6948264" y="60933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43" tIns="45618" rIns="91243" bIns="45618" anchor="b"/>
          <a:lstStyle/>
          <a:p>
            <a:pPr algn="r"/>
            <a:fld id="{744FFDCB-D07C-4381-8D86-1B1315E691AF}" type="slidenum">
              <a:rPr lang="de-DE" altLang="de-DE" sz="1400">
                <a:solidFill>
                  <a:schemeClr val="bg2"/>
                </a:solidFill>
                <a:latin typeface="Arial" charset="0"/>
              </a:rPr>
              <a:pPr algn="r"/>
              <a:t>‹Nr.›</a:t>
            </a:fld>
            <a:endParaRPr lang="de-DE" altLang="de-DE" sz="1400" dirty="0">
              <a:solidFill>
                <a:schemeClr val="bg2"/>
              </a:solidFill>
              <a:latin typeface="Arial" charset="0"/>
            </a:endParaRPr>
          </a:p>
        </p:txBody>
      </p:sp>
      <p:sp>
        <p:nvSpPr>
          <p:cNvPr id="7195" name="Rectangle 27"/>
          <p:cNvSpPr>
            <a:spLocks noGrp="1" noChangeArrowheads="1"/>
          </p:cNvSpPr>
          <p:nvPr>
            <p:ph type="title"/>
          </p:nvPr>
        </p:nvSpPr>
        <p:spPr bwMode="auto">
          <a:xfrm>
            <a:off x="4859360" y="188914"/>
            <a:ext cx="3673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18" rIns="91243" bIns="45618" numCol="1" anchor="ctr" anchorCtr="0" compatLnSpc="1">
            <a:prstTxWarp prst="textNoShape">
              <a:avLst/>
            </a:prstTxWarp>
          </a:bodyPr>
          <a:lstStyle/>
          <a:p>
            <a:pPr lvl="0"/>
            <a:r>
              <a:rPr lang="de-DE" altLang="de-DE" dirty="0" smtClean="0"/>
              <a:t>Überschrift</a:t>
            </a:r>
          </a:p>
        </p:txBody>
      </p:sp>
      <p:sp>
        <p:nvSpPr>
          <p:cNvPr id="7196" name="Rectangle 28"/>
          <p:cNvSpPr>
            <a:spLocks noGrp="1" noChangeArrowheads="1"/>
          </p:cNvSpPr>
          <p:nvPr>
            <p:ph type="dt" sz="half" idx="2"/>
          </p:nvPr>
        </p:nvSpPr>
        <p:spPr bwMode="auto">
          <a:xfrm>
            <a:off x="4860032" y="6309320"/>
            <a:ext cx="27368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18" rIns="91243" bIns="45618" numCol="1" anchor="t" anchorCtr="0" compatLnSpc="1">
            <a:prstTxWarp prst="textNoShape">
              <a:avLst/>
            </a:prstTxWarp>
          </a:bodyPr>
          <a:lstStyle>
            <a:lvl1pPr algn="l">
              <a:defRPr sz="1200">
                <a:latin typeface="Arial" charset="0"/>
              </a:defRPr>
            </a:lvl1pPr>
          </a:lstStyle>
          <a:p>
            <a:r>
              <a:rPr lang="de-DE" altLang="de-DE" dirty="0" smtClean="0"/>
              <a:t>11.10.2018, Manfred Bulka</a:t>
            </a:r>
            <a:endParaRPr lang="de-DE" altLang="de-DE" dirty="0"/>
          </a:p>
        </p:txBody>
      </p:sp>
      <p:pic>
        <p:nvPicPr>
          <p:cNvPr id="14" name="Picture 13" descr="STS_L_Stadt_4c_RGB_1113.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51520" y="5877277"/>
            <a:ext cx="2808312" cy="722089"/>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id="1" dur="indefinite" restart="never" nodeType="tmRoot"/>
      </p:par>
    </p:tnLst>
  </p:timing>
  <p:hf sldNum="0" hdr="0" ftr="0"/>
  <p:txStyles>
    <p:titleStyle>
      <a:lvl1pPr algn="l" rtl="0" eaLnBrk="1" fontAlgn="base" hangingPunct="1">
        <a:spcBef>
          <a:spcPct val="0"/>
        </a:spcBef>
        <a:spcAft>
          <a:spcPct val="0"/>
        </a:spcAft>
        <a:defRPr sz="2800">
          <a:solidFill>
            <a:schemeClr val="tx1"/>
          </a:solidFill>
          <a:latin typeface="Arial"/>
          <a:ea typeface="+mj-ea"/>
          <a:cs typeface="Arial"/>
        </a:defRPr>
      </a:lvl1pPr>
      <a:lvl2pPr algn="l" rtl="0" eaLnBrk="1" fontAlgn="base" hangingPunct="1">
        <a:spcBef>
          <a:spcPct val="0"/>
        </a:spcBef>
        <a:spcAft>
          <a:spcPct val="0"/>
        </a:spcAft>
        <a:defRPr sz="3200">
          <a:solidFill>
            <a:schemeClr val="tx1"/>
          </a:solidFill>
          <a:latin typeface="Tahoma" pitchFamily="34" charset="0"/>
        </a:defRPr>
      </a:lvl2pPr>
      <a:lvl3pPr algn="l" rtl="0" eaLnBrk="1" fontAlgn="base" hangingPunct="1">
        <a:spcBef>
          <a:spcPct val="0"/>
        </a:spcBef>
        <a:spcAft>
          <a:spcPct val="0"/>
        </a:spcAft>
        <a:defRPr sz="3200">
          <a:solidFill>
            <a:schemeClr val="tx1"/>
          </a:solidFill>
          <a:latin typeface="Tahoma" pitchFamily="34" charset="0"/>
        </a:defRPr>
      </a:lvl3pPr>
      <a:lvl4pPr algn="l" rtl="0" eaLnBrk="1" fontAlgn="base" hangingPunct="1">
        <a:spcBef>
          <a:spcPct val="0"/>
        </a:spcBef>
        <a:spcAft>
          <a:spcPct val="0"/>
        </a:spcAft>
        <a:defRPr sz="3200">
          <a:solidFill>
            <a:schemeClr val="tx1"/>
          </a:solidFill>
          <a:latin typeface="Tahoma" pitchFamily="34" charset="0"/>
        </a:defRPr>
      </a:lvl4pPr>
      <a:lvl5pPr algn="l" rtl="0" eaLnBrk="1" fontAlgn="base" hangingPunct="1">
        <a:spcBef>
          <a:spcPct val="0"/>
        </a:spcBef>
        <a:spcAft>
          <a:spcPct val="0"/>
        </a:spcAft>
        <a:defRPr sz="3200">
          <a:solidFill>
            <a:schemeClr val="tx1"/>
          </a:solidFill>
          <a:latin typeface="Tahoma" pitchFamily="34" charset="0"/>
        </a:defRPr>
      </a:lvl5pPr>
      <a:lvl6pPr marL="456224" algn="l" rtl="0" eaLnBrk="1" fontAlgn="base" hangingPunct="1">
        <a:spcBef>
          <a:spcPct val="0"/>
        </a:spcBef>
        <a:spcAft>
          <a:spcPct val="0"/>
        </a:spcAft>
        <a:defRPr sz="3200">
          <a:solidFill>
            <a:schemeClr val="tx1"/>
          </a:solidFill>
          <a:latin typeface="Tahoma" pitchFamily="34" charset="0"/>
        </a:defRPr>
      </a:lvl6pPr>
      <a:lvl7pPr marL="912442" algn="l" rtl="0" eaLnBrk="1" fontAlgn="base" hangingPunct="1">
        <a:spcBef>
          <a:spcPct val="0"/>
        </a:spcBef>
        <a:spcAft>
          <a:spcPct val="0"/>
        </a:spcAft>
        <a:defRPr sz="3200">
          <a:solidFill>
            <a:schemeClr val="tx1"/>
          </a:solidFill>
          <a:latin typeface="Tahoma" pitchFamily="34" charset="0"/>
        </a:defRPr>
      </a:lvl7pPr>
      <a:lvl8pPr marL="1368668" algn="l" rtl="0" eaLnBrk="1" fontAlgn="base" hangingPunct="1">
        <a:spcBef>
          <a:spcPct val="0"/>
        </a:spcBef>
        <a:spcAft>
          <a:spcPct val="0"/>
        </a:spcAft>
        <a:defRPr sz="3200">
          <a:solidFill>
            <a:schemeClr val="tx1"/>
          </a:solidFill>
          <a:latin typeface="Tahoma" pitchFamily="34" charset="0"/>
        </a:defRPr>
      </a:lvl8pPr>
      <a:lvl9pPr marL="1824886" algn="l" rtl="0" eaLnBrk="1" fontAlgn="base" hangingPunct="1">
        <a:spcBef>
          <a:spcPct val="0"/>
        </a:spcBef>
        <a:spcAft>
          <a:spcPct val="0"/>
        </a:spcAft>
        <a:defRPr sz="3200">
          <a:solidFill>
            <a:schemeClr val="tx1"/>
          </a:solidFill>
          <a:latin typeface="Tahoma" pitchFamily="34" charset="0"/>
        </a:defRPr>
      </a:lvl9pPr>
    </p:titleStyle>
    <p:bodyStyle>
      <a:lvl1pPr marL="342167" indent="-34216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1364" indent="-28513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0557" indent="-228113"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6776" indent="-228113"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300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922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544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166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789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de-DE"/>
      </a:defPPr>
      <a:lvl1pPr marL="0" algn="l" defTabSz="912442" rtl="0" eaLnBrk="1" latinLnBrk="0" hangingPunct="1">
        <a:defRPr sz="1800" kern="1200">
          <a:solidFill>
            <a:schemeClr val="tx1"/>
          </a:solidFill>
          <a:latin typeface="+mn-lt"/>
          <a:ea typeface="+mn-ea"/>
          <a:cs typeface="+mn-cs"/>
        </a:defRPr>
      </a:lvl1pPr>
      <a:lvl2pPr marL="456224" algn="l" defTabSz="912442" rtl="0" eaLnBrk="1" latinLnBrk="0" hangingPunct="1">
        <a:defRPr sz="1800" kern="1200">
          <a:solidFill>
            <a:schemeClr val="tx1"/>
          </a:solidFill>
          <a:latin typeface="+mn-lt"/>
          <a:ea typeface="+mn-ea"/>
          <a:cs typeface="+mn-cs"/>
        </a:defRPr>
      </a:lvl2pPr>
      <a:lvl3pPr marL="912442" algn="l" defTabSz="912442" rtl="0" eaLnBrk="1" latinLnBrk="0" hangingPunct="1">
        <a:defRPr sz="1800" kern="1200">
          <a:solidFill>
            <a:schemeClr val="tx1"/>
          </a:solidFill>
          <a:latin typeface="+mn-lt"/>
          <a:ea typeface="+mn-ea"/>
          <a:cs typeface="+mn-cs"/>
        </a:defRPr>
      </a:lvl3pPr>
      <a:lvl4pPr marL="1368668" algn="l" defTabSz="912442" rtl="0" eaLnBrk="1" latinLnBrk="0" hangingPunct="1">
        <a:defRPr sz="1800" kern="1200">
          <a:solidFill>
            <a:schemeClr val="tx1"/>
          </a:solidFill>
          <a:latin typeface="+mn-lt"/>
          <a:ea typeface="+mn-ea"/>
          <a:cs typeface="+mn-cs"/>
        </a:defRPr>
      </a:lvl4pPr>
      <a:lvl5pPr marL="1824886" algn="l" defTabSz="912442" rtl="0" eaLnBrk="1" latinLnBrk="0" hangingPunct="1">
        <a:defRPr sz="1800" kern="1200">
          <a:solidFill>
            <a:schemeClr val="tx1"/>
          </a:solidFill>
          <a:latin typeface="+mn-lt"/>
          <a:ea typeface="+mn-ea"/>
          <a:cs typeface="+mn-cs"/>
        </a:defRPr>
      </a:lvl5pPr>
      <a:lvl6pPr marL="2281113" algn="l" defTabSz="912442" rtl="0" eaLnBrk="1" latinLnBrk="0" hangingPunct="1">
        <a:defRPr sz="1800" kern="1200">
          <a:solidFill>
            <a:schemeClr val="tx1"/>
          </a:solidFill>
          <a:latin typeface="+mn-lt"/>
          <a:ea typeface="+mn-ea"/>
          <a:cs typeface="+mn-cs"/>
        </a:defRPr>
      </a:lvl6pPr>
      <a:lvl7pPr marL="2737332" algn="l" defTabSz="912442" rtl="0" eaLnBrk="1" latinLnBrk="0" hangingPunct="1">
        <a:defRPr sz="1800" kern="1200">
          <a:solidFill>
            <a:schemeClr val="tx1"/>
          </a:solidFill>
          <a:latin typeface="+mn-lt"/>
          <a:ea typeface="+mn-ea"/>
          <a:cs typeface="+mn-cs"/>
        </a:defRPr>
      </a:lvl7pPr>
      <a:lvl8pPr marL="3193558" algn="l" defTabSz="912442" rtl="0" eaLnBrk="1" latinLnBrk="0" hangingPunct="1">
        <a:defRPr sz="1800" kern="1200">
          <a:solidFill>
            <a:schemeClr val="tx1"/>
          </a:solidFill>
          <a:latin typeface="+mn-lt"/>
          <a:ea typeface="+mn-ea"/>
          <a:cs typeface="+mn-cs"/>
        </a:defRPr>
      </a:lvl8pPr>
      <a:lvl9pPr marL="3649771" algn="l" defTabSz="9124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310959"/>
      </p:ext>
    </p:extLst>
  </p:cSld>
  <p:clrMap bg1="lt1" tx1="dk1" bg2="lt2" tx2="dk2" accent1="accent1" accent2="accent2" accent3="accent3" accent4="accent4" accent5="accent5" accent6="accent6" hlink="hlink" folHlink="folHlink"/>
  <p:sldLayoutIdLst>
    <p:sldLayoutId id="2147483675" r:id="rId1"/>
    <p:sldLayoutId id="2147483773" r:id="rId2"/>
    <p:sldLayoutId id="2147483774" r:id="rId3"/>
    <p:sldLayoutId id="2147483775" r:id="rId4"/>
  </p:sldLayoutIdLst>
  <p:timing>
    <p:tnLst>
      <p:par>
        <p:cTn id="1" dur="indefinite" restart="never" nodeType="tmRoot"/>
      </p:par>
    </p:tnLst>
  </p:timing>
  <p:txStyles>
    <p:titleStyle>
      <a:lvl1pPr algn="l" defTabSz="456224" rtl="0" eaLnBrk="1" latinLnBrk="0" hangingPunct="1">
        <a:spcBef>
          <a:spcPct val="0"/>
        </a:spcBef>
        <a:buNone/>
        <a:defRPr sz="3200" kern="1200">
          <a:solidFill>
            <a:schemeClr val="tx1"/>
          </a:solidFill>
          <a:latin typeface="Arial"/>
          <a:ea typeface="+mj-ea"/>
          <a:cs typeface="Arial"/>
        </a:defRPr>
      </a:lvl1pPr>
    </p:titleStyle>
    <p:bodyStyle>
      <a:lvl1pPr marL="342167" indent="-342167" algn="l" defTabSz="456224" rtl="0" eaLnBrk="1" latinLnBrk="0" hangingPunct="1">
        <a:spcBef>
          <a:spcPct val="20000"/>
        </a:spcBef>
        <a:buFont typeface="Arial"/>
        <a:buChar char="•"/>
        <a:defRPr sz="3200" kern="1200">
          <a:solidFill>
            <a:schemeClr val="tx1"/>
          </a:solidFill>
          <a:latin typeface="+mn-lt"/>
          <a:ea typeface="+mn-ea"/>
          <a:cs typeface="+mn-cs"/>
        </a:defRPr>
      </a:lvl1pPr>
      <a:lvl2pPr marL="741364" indent="-285136" algn="l" defTabSz="456224" rtl="0" eaLnBrk="1" latinLnBrk="0" hangingPunct="1">
        <a:spcBef>
          <a:spcPct val="20000"/>
        </a:spcBef>
        <a:buFont typeface="Arial"/>
        <a:buChar char="–"/>
        <a:defRPr sz="2800" kern="1200">
          <a:solidFill>
            <a:schemeClr val="tx1"/>
          </a:solidFill>
          <a:latin typeface="+mn-lt"/>
          <a:ea typeface="+mn-ea"/>
          <a:cs typeface="+mn-cs"/>
        </a:defRPr>
      </a:lvl2pPr>
      <a:lvl3pPr marL="1140557" indent="-228113" algn="l" defTabSz="456224" rtl="0" eaLnBrk="1" latinLnBrk="0" hangingPunct="1">
        <a:spcBef>
          <a:spcPct val="20000"/>
        </a:spcBef>
        <a:buFont typeface="Arial"/>
        <a:buChar char="•"/>
        <a:defRPr sz="2400" kern="1200">
          <a:solidFill>
            <a:schemeClr val="tx1"/>
          </a:solidFill>
          <a:latin typeface="+mn-lt"/>
          <a:ea typeface="+mn-ea"/>
          <a:cs typeface="+mn-cs"/>
        </a:defRPr>
      </a:lvl3pPr>
      <a:lvl4pPr marL="1596776" indent="-228113" algn="l" defTabSz="456224" rtl="0" eaLnBrk="1" latinLnBrk="0" hangingPunct="1">
        <a:spcBef>
          <a:spcPct val="20000"/>
        </a:spcBef>
        <a:buFont typeface="Arial"/>
        <a:buChar char="–"/>
        <a:defRPr sz="2000" kern="1200">
          <a:solidFill>
            <a:schemeClr val="tx1"/>
          </a:solidFill>
          <a:latin typeface="+mn-lt"/>
          <a:ea typeface="+mn-ea"/>
          <a:cs typeface="+mn-cs"/>
        </a:defRPr>
      </a:lvl4pPr>
      <a:lvl5pPr marL="2053004" indent="-228113" algn="l" defTabSz="456224" rtl="0" eaLnBrk="1" latinLnBrk="0" hangingPunct="1">
        <a:spcBef>
          <a:spcPct val="20000"/>
        </a:spcBef>
        <a:buFont typeface="Arial"/>
        <a:buChar char="»"/>
        <a:defRPr sz="2000" kern="1200">
          <a:solidFill>
            <a:schemeClr val="tx1"/>
          </a:solidFill>
          <a:latin typeface="+mn-lt"/>
          <a:ea typeface="+mn-ea"/>
          <a:cs typeface="+mn-cs"/>
        </a:defRPr>
      </a:lvl5pPr>
      <a:lvl6pPr marL="2509227" indent="-228113" algn="l" defTabSz="456224" rtl="0" eaLnBrk="1" latinLnBrk="0" hangingPunct="1">
        <a:spcBef>
          <a:spcPct val="20000"/>
        </a:spcBef>
        <a:buFont typeface="Arial"/>
        <a:buChar char="•"/>
        <a:defRPr sz="2000" kern="1200">
          <a:solidFill>
            <a:schemeClr val="tx1"/>
          </a:solidFill>
          <a:latin typeface="+mn-lt"/>
          <a:ea typeface="+mn-ea"/>
          <a:cs typeface="+mn-cs"/>
        </a:defRPr>
      </a:lvl6pPr>
      <a:lvl7pPr marL="2965447" indent="-228113" algn="l" defTabSz="456224" rtl="0" eaLnBrk="1" latinLnBrk="0" hangingPunct="1">
        <a:spcBef>
          <a:spcPct val="20000"/>
        </a:spcBef>
        <a:buFont typeface="Arial"/>
        <a:buChar char="•"/>
        <a:defRPr sz="2000" kern="1200">
          <a:solidFill>
            <a:schemeClr val="tx1"/>
          </a:solidFill>
          <a:latin typeface="+mn-lt"/>
          <a:ea typeface="+mn-ea"/>
          <a:cs typeface="+mn-cs"/>
        </a:defRPr>
      </a:lvl7pPr>
      <a:lvl8pPr marL="3421667" indent="-228113" algn="l" defTabSz="456224" rtl="0" eaLnBrk="1" latinLnBrk="0" hangingPunct="1">
        <a:spcBef>
          <a:spcPct val="20000"/>
        </a:spcBef>
        <a:buFont typeface="Arial"/>
        <a:buChar char="•"/>
        <a:defRPr sz="2000" kern="1200">
          <a:solidFill>
            <a:schemeClr val="tx1"/>
          </a:solidFill>
          <a:latin typeface="+mn-lt"/>
          <a:ea typeface="+mn-ea"/>
          <a:cs typeface="+mn-cs"/>
        </a:defRPr>
      </a:lvl8pPr>
      <a:lvl9pPr marL="3877894" indent="-228113" algn="l" defTabSz="45622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24" rtl="0" eaLnBrk="1" latinLnBrk="0" hangingPunct="1">
        <a:defRPr sz="1800" kern="1200">
          <a:solidFill>
            <a:schemeClr val="tx1"/>
          </a:solidFill>
          <a:latin typeface="+mn-lt"/>
          <a:ea typeface="+mn-ea"/>
          <a:cs typeface="+mn-cs"/>
        </a:defRPr>
      </a:lvl1pPr>
      <a:lvl2pPr marL="456224" algn="l" defTabSz="456224" rtl="0" eaLnBrk="1" latinLnBrk="0" hangingPunct="1">
        <a:defRPr sz="1800" kern="1200">
          <a:solidFill>
            <a:schemeClr val="tx1"/>
          </a:solidFill>
          <a:latin typeface="+mn-lt"/>
          <a:ea typeface="+mn-ea"/>
          <a:cs typeface="+mn-cs"/>
        </a:defRPr>
      </a:lvl2pPr>
      <a:lvl3pPr marL="912442" algn="l" defTabSz="456224" rtl="0" eaLnBrk="1" latinLnBrk="0" hangingPunct="1">
        <a:defRPr sz="1800" kern="1200">
          <a:solidFill>
            <a:schemeClr val="tx1"/>
          </a:solidFill>
          <a:latin typeface="+mn-lt"/>
          <a:ea typeface="+mn-ea"/>
          <a:cs typeface="+mn-cs"/>
        </a:defRPr>
      </a:lvl3pPr>
      <a:lvl4pPr marL="1368668" algn="l" defTabSz="456224" rtl="0" eaLnBrk="1" latinLnBrk="0" hangingPunct="1">
        <a:defRPr sz="1800" kern="1200">
          <a:solidFill>
            <a:schemeClr val="tx1"/>
          </a:solidFill>
          <a:latin typeface="+mn-lt"/>
          <a:ea typeface="+mn-ea"/>
          <a:cs typeface="+mn-cs"/>
        </a:defRPr>
      </a:lvl4pPr>
      <a:lvl5pPr marL="1824886" algn="l" defTabSz="456224" rtl="0" eaLnBrk="1" latinLnBrk="0" hangingPunct="1">
        <a:defRPr sz="1800" kern="1200">
          <a:solidFill>
            <a:schemeClr val="tx1"/>
          </a:solidFill>
          <a:latin typeface="+mn-lt"/>
          <a:ea typeface="+mn-ea"/>
          <a:cs typeface="+mn-cs"/>
        </a:defRPr>
      </a:lvl5pPr>
      <a:lvl6pPr marL="2281113" algn="l" defTabSz="456224" rtl="0" eaLnBrk="1" latinLnBrk="0" hangingPunct="1">
        <a:defRPr sz="1800" kern="1200">
          <a:solidFill>
            <a:schemeClr val="tx1"/>
          </a:solidFill>
          <a:latin typeface="+mn-lt"/>
          <a:ea typeface="+mn-ea"/>
          <a:cs typeface="+mn-cs"/>
        </a:defRPr>
      </a:lvl6pPr>
      <a:lvl7pPr marL="2737332" algn="l" defTabSz="456224" rtl="0" eaLnBrk="1" latinLnBrk="0" hangingPunct="1">
        <a:defRPr sz="1800" kern="1200">
          <a:solidFill>
            <a:schemeClr val="tx1"/>
          </a:solidFill>
          <a:latin typeface="+mn-lt"/>
          <a:ea typeface="+mn-ea"/>
          <a:cs typeface="+mn-cs"/>
        </a:defRPr>
      </a:lvl7pPr>
      <a:lvl8pPr marL="3193558" algn="l" defTabSz="456224" rtl="0" eaLnBrk="1" latinLnBrk="0" hangingPunct="1">
        <a:defRPr sz="1800" kern="1200">
          <a:solidFill>
            <a:schemeClr val="tx1"/>
          </a:solidFill>
          <a:latin typeface="+mn-lt"/>
          <a:ea typeface="+mn-ea"/>
          <a:cs typeface="+mn-cs"/>
        </a:defRPr>
      </a:lvl8pPr>
      <a:lvl9pPr marL="3649771" algn="l" defTabSz="4562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6" descr="Ansicht Ts Neu_ohne Kran.JPG"/>
          <p:cNvPicPr>
            <a:picLocks noChangeAspect="1"/>
          </p:cNvPicPr>
          <p:nvPr/>
        </p:nvPicPr>
        <p:blipFill rotWithShape="1">
          <a:blip r:embed="rId2" cstate="print">
            <a:extLst>
              <a:ext uri="{28A0092B-C50C-407E-A947-70E740481C1C}">
                <a14:useLocalDpi xmlns:a14="http://schemas.microsoft.com/office/drawing/2010/main" val="0"/>
              </a:ext>
            </a:extLst>
          </a:blip>
          <a:srcRect t="62227" b="15350"/>
          <a:stretch/>
        </p:blipFill>
        <p:spPr>
          <a:xfrm>
            <a:off x="-3883" y="5301208"/>
            <a:ext cx="9200315" cy="1556792"/>
          </a:xfrm>
          <a:prstGeom prst="rect">
            <a:avLst/>
          </a:prstGeom>
        </p:spPr>
      </p:pic>
      <p:pic>
        <p:nvPicPr>
          <p:cNvPr id="6" name="Bild 6" descr="Ansicht Ts Neu_ohne Kran.JPG"/>
          <p:cNvPicPr>
            <a:picLocks noChangeAspect="1"/>
          </p:cNvPicPr>
          <p:nvPr/>
        </p:nvPicPr>
        <p:blipFill rotWithShape="1">
          <a:blip r:embed="rId2" cstate="print">
            <a:extLst>
              <a:ext uri="{28A0092B-C50C-407E-A947-70E740481C1C}">
                <a14:useLocalDpi xmlns:a14="http://schemas.microsoft.com/office/drawing/2010/main" val="0"/>
              </a:ext>
            </a:extLst>
          </a:blip>
          <a:srcRect t="15163" b="15350"/>
          <a:stretch/>
        </p:blipFill>
        <p:spPr>
          <a:xfrm>
            <a:off x="-3884" y="1394"/>
            <a:ext cx="9200315" cy="4824536"/>
          </a:xfrm>
          <a:prstGeom prst="rect">
            <a:avLst/>
          </a:prstGeom>
        </p:spPr>
      </p:pic>
      <p:sp>
        <p:nvSpPr>
          <p:cNvPr id="7" name="Rectangle 7"/>
          <p:cNvSpPr/>
          <p:nvPr/>
        </p:nvSpPr>
        <p:spPr bwMode="auto">
          <a:xfrm>
            <a:off x="-43438" y="4208613"/>
            <a:ext cx="9232944" cy="1268760"/>
          </a:xfrm>
          <a:prstGeom prst="rect">
            <a:avLst/>
          </a:prstGeom>
          <a:solidFill>
            <a:srgbClr val="FFFFFF"/>
          </a:solidFill>
          <a:ln w="9525" cap="flat" cmpd="sng" algn="ctr">
            <a:solidFill>
              <a:schemeClr val="tx1"/>
            </a:solidFill>
            <a:prstDash val="solid"/>
            <a:round/>
            <a:headEnd type="none" w="med" len="med"/>
            <a:tailEnd type="none" w="med" len="med"/>
          </a:ln>
          <a:effectLst>
            <a:outerShdw blurRad="234950" dist="114300" dir="2700000" algn="tl" rotWithShape="0">
              <a:srgbClr val="000000">
                <a:alpha val="43000"/>
              </a:srgbClr>
            </a:outerShdw>
          </a:effectLst>
          <a:extLst/>
        </p:spPr>
        <p:txBody>
          <a:bodyPr vert="horz" wrap="none" lIns="91243" tIns="45618" rIns="91243" bIns="45618" numCol="1" rtlCol="0" anchor="ctr" anchorCtr="0" compatLnSpc="1">
            <a:prstTxWarp prst="textNoShape">
              <a:avLst/>
            </a:prstTxWarp>
          </a:bodyPr>
          <a:lstStyle/>
          <a:p>
            <a:pPr defTabSz="912442"/>
            <a:endParaRPr lang="en-US" dirty="0"/>
          </a:p>
        </p:txBody>
      </p:sp>
      <p:pic>
        <p:nvPicPr>
          <p:cNvPr id="8" name="Picture 10" descr="STS_L_Stadt_4c_RGB_11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67946"/>
            <a:ext cx="2376264" cy="610999"/>
          </a:xfrm>
          <a:prstGeom prst="rect">
            <a:avLst/>
          </a:prstGeom>
        </p:spPr>
      </p:pic>
      <p:sp>
        <p:nvSpPr>
          <p:cNvPr id="10" name="Rectangle 27"/>
          <p:cNvSpPr txBox="1">
            <a:spLocks noChangeArrowheads="1"/>
          </p:cNvSpPr>
          <p:nvPr/>
        </p:nvSpPr>
        <p:spPr bwMode="auto">
          <a:xfrm>
            <a:off x="1835696" y="4280621"/>
            <a:ext cx="7601235" cy="11247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3" tIns="45618" rIns="91243" bIns="45618" numCol="1" anchor="ctr" anchorCtr="0" compatLnSpc="1">
            <a:prstTxWarp prst="textNoShape">
              <a:avLst/>
            </a:prstTxWarp>
          </a:bodyPr>
          <a:lstStyle>
            <a:lvl1pPr algn="l" defTabSz="457200" rtl="0" eaLnBrk="1" latinLnBrk="0" hangingPunct="1">
              <a:spcBef>
                <a:spcPct val="0"/>
              </a:spcBef>
              <a:buNone/>
              <a:defRPr sz="3200" kern="1200">
                <a:solidFill>
                  <a:schemeClr val="tx1"/>
                </a:solidFill>
                <a:latin typeface="Arial"/>
                <a:ea typeface="+mj-ea"/>
                <a:cs typeface="Arial"/>
              </a:defRPr>
            </a:lvl1pPr>
          </a:lstStyle>
          <a:p>
            <a:pPr fontAlgn="auto">
              <a:spcAft>
                <a:spcPts val="0"/>
              </a:spcAft>
            </a:pPr>
            <a:r>
              <a:rPr lang="de-DE" altLang="de-DE" sz="2200" dirty="0" smtClean="0"/>
              <a:t>	</a:t>
            </a:r>
            <a:r>
              <a:rPr lang="de-DE" altLang="de-DE" sz="2200" dirty="0"/>
              <a:t>Wahl zum 10. Europäischen Parlament am 09.06.2024</a:t>
            </a:r>
          </a:p>
          <a:p>
            <a:pPr fontAlgn="auto">
              <a:spcAft>
                <a:spcPts val="0"/>
              </a:spcAft>
            </a:pPr>
            <a:r>
              <a:rPr lang="de-DE" altLang="de-DE" sz="2200" dirty="0"/>
              <a:t> 	Informationsveranstaltung der Stadt Traunstein</a:t>
            </a:r>
          </a:p>
          <a:p>
            <a:pPr fontAlgn="auto">
              <a:spcAft>
                <a:spcPts val="0"/>
              </a:spcAft>
            </a:pPr>
            <a:r>
              <a:rPr lang="de-DE" altLang="de-DE" sz="2200" dirty="0"/>
              <a:t>      </a:t>
            </a:r>
            <a:r>
              <a:rPr lang="de-DE" altLang="de-DE" sz="2200" b="1" dirty="0" smtClean="0"/>
              <a:t>Schriftführereinweisung</a:t>
            </a:r>
            <a:endParaRPr lang="de-DE" altLang="de-DE" sz="2200" b="1" dirty="0"/>
          </a:p>
        </p:txBody>
      </p:sp>
    </p:spTree>
    <p:extLst>
      <p:ext uri="{BB962C8B-B14F-4D97-AF65-F5344CB8AC3E}">
        <p14:creationId xmlns:p14="http://schemas.microsoft.com/office/powerpoint/2010/main" val="4080314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532" y="476672"/>
            <a:ext cx="9144000" cy="523220"/>
          </a:xfrm>
          <a:prstGeom prst="rect">
            <a:avLst/>
          </a:prstGeom>
          <a:noFill/>
        </p:spPr>
        <p:txBody>
          <a:bodyPr wrap="square" lIns="91305" tIns="45660" rIns="91305" bIns="45660" rtlCol="0">
            <a:spAutoFit/>
          </a:bodyPr>
          <a:lstStyle/>
          <a:p>
            <a:r>
              <a:rPr lang="de-DE" sz="2800" dirty="0">
                <a:latin typeface="+mj-lt"/>
              </a:rPr>
              <a:t>Wahlberechtigung</a:t>
            </a:r>
            <a:endParaRPr lang="de-DE" sz="2800" dirty="0"/>
          </a:p>
        </p:txBody>
      </p:sp>
      <p:sp>
        <p:nvSpPr>
          <p:cNvPr id="6" name="Inhaltsplatzhalter 5"/>
          <p:cNvSpPr txBox="1">
            <a:spLocks noGrp="1"/>
          </p:cNvSpPr>
          <p:nvPr>
            <p:ph idx="1"/>
          </p:nvPr>
        </p:nvSpPr>
        <p:spPr>
          <a:xfrm>
            <a:off x="447683" y="1268760"/>
            <a:ext cx="8229600" cy="4080790"/>
          </a:xfrm>
          <a:prstGeom prst="rect">
            <a:avLst/>
          </a:prstGeom>
          <a:noFill/>
        </p:spPr>
        <p:txBody>
          <a:bodyPr wrap="square" rtlCol="0">
            <a:spAutoFit/>
          </a:bodyPr>
          <a:lstStyle/>
          <a:p>
            <a:pPr marL="0" indent="0">
              <a:buNone/>
              <a:defRPr/>
            </a:pPr>
            <a:r>
              <a:rPr lang="de-DE" sz="2400" u="sng" dirty="0"/>
              <a:t>Wahlberechtigt</a:t>
            </a:r>
            <a:r>
              <a:rPr lang="de-DE" sz="2400" dirty="0"/>
              <a:t> ist, wer</a:t>
            </a:r>
          </a:p>
          <a:p>
            <a:pPr>
              <a:defRPr/>
            </a:pPr>
            <a:endParaRPr lang="de-DE" sz="2400" dirty="0"/>
          </a:p>
          <a:p>
            <a:pPr>
              <a:defRPr/>
            </a:pPr>
            <a:r>
              <a:rPr lang="de-DE" sz="2400" dirty="0"/>
              <a:t>im </a:t>
            </a:r>
            <a:r>
              <a:rPr lang="de-DE" sz="2400" b="1" dirty="0"/>
              <a:t>Wählerverzeichnis</a:t>
            </a:r>
            <a:r>
              <a:rPr lang="de-DE" sz="2400" dirty="0"/>
              <a:t> des Wahllokales eingetragen </a:t>
            </a:r>
            <a:r>
              <a:rPr lang="de-DE" sz="2400" dirty="0" smtClean="0"/>
              <a:t>ist</a:t>
            </a:r>
            <a:br>
              <a:rPr lang="de-DE" sz="2400" dirty="0" smtClean="0"/>
            </a:br>
            <a:r>
              <a:rPr lang="de-DE" sz="2400" dirty="0" smtClean="0"/>
              <a:t>(und nicht gesperrt ist, z. B. „W“ für Wahlschein) oder</a:t>
            </a:r>
            <a:br>
              <a:rPr lang="de-DE" sz="2400" dirty="0" smtClean="0"/>
            </a:br>
            <a:endParaRPr lang="de-DE" sz="2400" dirty="0"/>
          </a:p>
          <a:p>
            <a:pPr>
              <a:defRPr/>
            </a:pPr>
            <a:r>
              <a:rPr lang="de-DE" sz="2400" dirty="0"/>
              <a:t>einen </a:t>
            </a:r>
            <a:r>
              <a:rPr lang="de-DE" sz="2400" b="1" dirty="0"/>
              <a:t>Wahlschein</a:t>
            </a:r>
            <a:r>
              <a:rPr lang="de-DE" sz="2400" dirty="0"/>
              <a:t> einer Gemeinde des Landkreises Traunstein besitzt</a:t>
            </a:r>
            <a:br>
              <a:rPr lang="de-DE" sz="2400" dirty="0"/>
            </a:br>
            <a:r>
              <a:rPr lang="de-DE" sz="2400" dirty="0"/>
              <a:t>(kann dann mit WS und Ausweis in einem beliebigen Wahllokal im Landkreis TS wählen).</a:t>
            </a:r>
          </a:p>
          <a:p>
            <a:endParaRPr lang="de-DE" sz="2400" dirty="0"/>
          </a:p>
        </p:txBody>
      </p:sp>
    </p:spTree>
    <p:extLst>
      <p:ext uri="{BB962C8B-B14F-4D97-AF65-F5344CB8AC3E}">
        <p14:creationId xmlns:p14="http://schemas.microsoft.com/office/powerpoint/2010/main" val="127566217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411760" y="269268"/>
            <a:ext cx="4392488" cy="6588732"/>
          </a:xfrm>
          <a:prstGeom prst="rect">
            <a:avLst/>
          </a:prstGeom>
        </p:spPr>
      </p:pic>
      <p:sp>
        <p:nvSpPr>
          <p:cNvPr id="3" name="Rechteck 2"/>
          <p:cNvSpPr/>
          <p:nvPr/>
        </p:nvSpPr>
        <p:spPr>
          <a:xfrm>
            <a:off x="1331640" y="580526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024917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95736" y="311646"/>
            <a:ext cx="4922387" cy="6546354"/>
          </a:xfrm>
          <a:prstGeom prst="rect">
            <a:avLst/>
          </a:prstGeom>
        </p:spPr>
      </p:pic>
      <p:sp>
        <p:nvSpPr>
          <p:cNvPr id="3" name="Rechteck 2"/>
          <p:cNvSpPr/>
          <p:nvPr/>
        </p:nvSpPr>
        <p:spPr>
          <a:xfrm>
            <a:off x="4691763" y="256490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323206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D075372-F902-463B-E9E0-936198927DD4}"/>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102</a:t>
            </a:fld>
            <a:endParaRPr lang="de-DE" spc="-5" dirty="0"/>
          </a:p>
        </p:txBody>
      </p:sp>
      <p:sp>
        <p:nvSpPr>
          <p:cNvPr id="6" name="Titel 5">
            <a:extLst>
              <a:ext uri="{FF2B5EF4-FFF2-40B4-BE49-F238E27FC236}">
                <a16:creationId xmlns:a16="http://schemas.microsoft.com/office/drawing/2014/main" id="{0225F35C-ED1C-E530-D839-63006670107C}"/>
              </a:ext>
            </a:extLst>
          </p:cNvPr>
          <p:cNvSpPr>
            <a:spLocks noGrp="1"/>
          </p:cNvSpPr>
          <p:nvPr>
            <p:ph type="title"/>
          </p:nvPr>
        </p:nvSpPr>
        <p:spPr>
          <a:xfrm>
            <a:off x="1475656" y="548680"/>
            <a:ext cx="9875056" cy="492329"/>
          </a:xfrm>
        </p:spPr>
        <p:txBody>
          <a:bodyPr/>
          <a:lstStyle/>
          <a:p>
            <a:pPr marL="628524" indent="-628524"/>
            <a:r>
              <a:rPr lang="de-DE" sz="2300" dirty="0" smtClean="0">
                <a:solidFill>
                  <a:schemeClr val="tx1"/>
                </a:solidFill>
                <a:latin typeface="+mn-lt"/>
              </a:rPr>
              <a:t>Summenbildung </a:t>
            </a:r>
            <a:r>
              <a:rPr lang="de-DE" sz="2300" dirty="0">
                <a:solidFill>
                  <a:schemeClr val="tx1"/>
                </a:solidFill>
                <a:latin typeface="+mn-lt"/>
              </a:rPr>
              <a:t>der einzelnen Zwischen- und </a:t>
            </a:r>
            <a:r>
              <a:rPr lang="de-DE" sz="2300" dirty="0" smtClean="0">
                <a:solidFill>
                  <a:schemeClr val="tx1"/>
                </a:solidFill>
                <a:latin typeface="+mn-lt"/>
              </a:rPr>
              <a:t/>
            </a:r>
            <a:br>
              <a:rPr lang="de-DE" sz="2300" dirty="0" smtClean="0">
                <a:solidFill>
                  <a:schemeClr val="tx1"/>
                </a:solidFill>
                <a:latin typeface="+mn-lt"/>
              </a:rPr>
            </a:br>
            <a:r>
              <a:rPr lang="de-DE" sz="2300" dirty="0" smtClean="0">
                <a:solidFill>
                  <a:schemeClr val="tx1"/>
                </a:solidFill>
                <a:latin typeface="+mn-lt"/>
              </a:rPr>
              <a:t>Gesamtsummen durch </a:t>
            </a:r>
            <a:r>
              <a:rPr lang="de-DE" sz="2300" dirty="0">
                <a:solidFill>
                  <a:schemeClr val="tx1"/>
                </a:solidFill>
                <a:latin typeface="+mn-lt"/>
              </a:rPr>
              <a:t>den Schriftführer</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7" name="Rechteck 6">
            <a:extLst>
              <a:ext uri="{FF2B5EF4-FFF2-40B4-BE49-F238E27FC236}">
                <a16:creationId xmlns:a16="http://schemas.microsoft.com/office/drawing/2014/main" id="{894F0CCB-485E-F6EB-DDE8-1540D70E628A}"/>
              </a:ext>
            </a:extLst>
          </p:cNvPr>
          <p:cNvSpPr/>
          <p:nvPr/>
        </p:nvSpPr>
        <p:spPr>
          <a:xfrm rot="10800000" flipV="1">
            <a:off x="251520" y="1916832"/>
            <a:ext cx="8502806" cy="3692464"/>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Abschließend werden vom Schriftführer die Zwischensummen ZS I und ZS II in jeder Zeile und Spalte gebildet und somit errechnet:</a:t>
            </a:r>
          </a:p>
          <a:p>
            <a:pPr marL="342831" indent="-342831" algn="l">
              <a:buClr>
                <a:schemeClr val="bg1">
                  <a:lumMod val="50000"/>
                </a:schemeClr>
              </a:buClr>
              <a:buFont typeface="Wingdings" pitchFamily="2" charset="2"/>
              <a:buChar char="Ø"/>
            </a:pPr>
            <a:endParaRPr lang="de-DE"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a:t>
            </a:r>
            <a:r>
              <a:rPr lang="de-DE" dirty="0">
                <a:solidFill>
                  <a:srgbClr val="C00000"/>
                </a:solidFill>
                <a:latin typeface="Arial" pitchFamily="34" charset="0"/>
                <a:cs typeface="Arial" pitchFamily="34" charset="0"/>
              </a:rPr>
              <a:t>ungültigen</a:t>
            </a:r>
            <a:r>
              <a:rPr lang="de-DE" dirty="0">
                <a:latin typeface="Arial" pitchFamily="34" charset="0"/>
                <a:cs typeface="Arial" pitchFamily="34" charset="0"/>
              </a:rPr>
              <a:t> Stimmen insgesamt,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a:t>
            </a:r>
            <a:r>
              <a:rPr lang="de-DE" dirty="0">
                <a:solidFill>
                  <a:srgbClr val="C00000"/>
                </a:solidFill>
                <a:latin typeface="Arial" pitchFamily="34" charset="0"/>
                <a:cs typeface="Arial" pitchFamily="34" charset="0"/>
              </a:rPr>
              <a:t>gültigen</a:t>
            </a:r>
            <a:r>
              <a:rPr lang="de-DE" dirty="0">
                <a:latin typeface="Arial" pitchFamily="34" charset="0"/>
                <a:cs typeface="Arial" pitchFamily="34" charset="0"/>
              </a:rPr>
              <a:t> Stimmen jeweils für die einzelnen Wahlvorschläge und insgesamt.</a:t>
            </a:r>
          </a:p>
          <a:p>
            <a:pPr algn="l">
              <a:buClr>
                <a:schemeClr val="bg1">
                  <a:lumMod val="50000"/>
                </a:schemeClr>
              </a:buClr>
            </a:pPr>
            <a:endParaRPr lang="de-DE"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Briefwahlvorsteher bestimmt zwei Beisitzer, die diese Zusammenzählung überprüfen.</a:t>
            </a:r>
          </a:p>
          <a:p>
            <a:pPr algn="l">
              <a:buClr>
                <a:schemeClr val="bg1">
                  <a:lumMod val="50000"/>
                </a:schemeClr>
              </a:buClr>
            </a:pPr>
            <a:endParaRPr lang="de-DE" dirty="0">
              <a:latin typeface="Arial" pitchFamily="34" charset="0"/>
              <a:cs typeface="Arial" pitchFamily="34" charset="0"/>
            </a:endParaRPr>
          </a:p>
          <a:p>
            <a:pPr marL="342831" indent="-342831" algn="l">
              <a:buClr>
                <a:prstClr val="white">
                  <a:lumMod val="50000"/>
                </a:prstClr>
              </a:buClr>
              <a:buFont typeface="Wingdings" pitchFamily="2" charset="2"/>
              <a:buChar char="Ø"/>
            </a:pPr>
            <a:r>
              <a:rPr lang="de-DE" dirty="0">
                <a:latin typeface="Arial" pitchFamily="34" charset="0"/>
                <a:cs typeface="Arial" pitchFamily="34" charset="0"/>
              </a:rPr>
              <a:t>Beantragt ein Mitglied des Briefwahlvorstands vor der Unterzeichnung der Briefwahlniederschrift eine erneute Zählung der Stimmen, ist diese nach vorstehenden Ausführungen zu wiederholen. </a:t>
            </a:r>
          </a:p>
          <a:p>
            <a:pPr marL="799940" lvl="1" indent="-342831" algn="l">
              <a:buClr>
                <a:prstClr val="white">
                  <a:lumMod val="50000"/>
                </a:prstClr>
              </a:buClr>
              <a:buFont typeface="Wingdings" pitchFamily="2" charset="2"/>
              <a:buChar char="Ø"/>
            </a:pPr>
            <a:r>
              <a:rPr lang="de-DE" dirty="0">
                <a:latin typeface="Arial" pitchFamily="34" charset="0"/>
                <a:cs typeface="Arial" pitchFamily="34" charset="0"/>
              </a:rPr>
              <a:t>Hinzu kommt ein Vermerk in der Briefwahlniederschrift.</a:t>
            </a:r>
          </a:p>
        </p:txBody>
      </p:sp>
    </p:spTree>
    <p:extLst>
      <p:ext uri="{BB962C8B-B14F-4D97-AF65-F5344CB8AC3E}">
        <p14:creationId xmlns:p14="http://schemas.microsoft.com/office/powerpoint/2010/main" val="38139140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34917F1-E32B-DDF3-BDF2-F5EC7373899D}"/>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103</a:t>
            </a:fld>
            <a:endParaRPr lang="de-DE" spc="-5" dirty="0"/>
          </a:p>
        </p:txBody>
      </p:sp>
      <p:sp>
        <p:nvSpPr>
          <p:cNvPr id="3" name="Titel 2">
            <a:extLst>
              <a:ext uri="{FF2B5EF4-FFF2-40B4-BE49-F238E27FC236}">
                <a16:creationId xmlns:a16="http://schemas.microsoft.com/office/drawing/2014/main" id="{E49EC921-4A76-953A-5F21-7A2EE2A5AAAE}"/>
              </a:ext>
            </a:extLst>
          </p:cNvPr>
          <p:cNvSpPr>
            <a:spLocks noGrp="1"/>
          </p:cNvSpPr>
          <p:nvPr>
            <p:ph type="title"/>
          </p:nvPr>
        </p:nvSpPr>
        <p:spPr>
          <a:xfrm>
            <a:off x="1403648" y="620688"/>
            <a:ext cx="7085290" cy="492329"/>
          </a:xfrm>
        </p:spPr>
        <p:txBody>
          <a:bodyPr/>
          <a:lstStyle/>
          <a:p>
            <a:pPr marL="628524" indent="-628524"/>
            <a:r>
              <a:rPr lang="de-DE" sz="2300" dirty="0" smtClean="0">
                <a:solidFill>
                  <a:schemeClr val="tx1"/>
                </a:solidFill>
                <a:latin typeface="+mn-lt"/>
              </a:rPr>
              <a:t>Summenbildung </a:t>
            </a:r>
            <a:r>
              <a:rPr lang="de-DE" sz="2300" dirty="0">
                <a:solidFill>
                  <a:schemeClr val="tx1"/>
                </a:solidFill>
                <a:latin typeface="+mn-lt"/>
              </a:rPr>
              <a:t>der einzelnen Zwischen- und Gesamtsummen </a:t>
            </a:r>
            <a:r>
              <a:rPr lang="de-DE" sz="2300" dirty="0" smtClean="0">
                <a:solidFill>
                  <a:schemeClr val="tx1"/>
                </a:solidFill>
                <a:latin typeface="+mn-lt"/>
              </a:rPr>
              <a:t>durch </a:t>
            </a:r>
            <a:r>
              <a:rPr lang="de-DE" sz="2300" dirty="0">
                <a:solidFill>
                  <a:schemeClr val="tx1"/>
                </a:solidFill>
                <a:latin typeface="+mn-lt"/>
              </a:rPr>
              <a:t>den Schriftführer</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8B49D24F-C30F-B49B-8C5A-4128FB9751D9}"/>
              </a:ext>
            </a:extLst>
          </p:cNvPr>
          <p:cNvSpPr/>
          <p:nvPr/>
        </p:nvSpPr>
        <p:spPr>
          <a:xfrm rot="10800000" flipV="1">
            <a:off x="323528" y="1628800"/>
            <a:ext cx="8610002" cy="4016484"/>
          </a:xfrm>
          <a:prstGeom prst="rect">
            <a:avLst/>
          </a:prstGeom>
        </p:spPr>
        <p:txBody>
          <a:bodyPr wrap="square">
            <a:spAutoFit/>
          </a:bodyPr>
          <a:lstStyle/>
          <a:p>
            <a:pPr marL="342831" indent="-342831" algn="l">
              <a:buClr>
                <a:prstClr val="white">
                  <a:lumMod val="50000"/>
                </a:prstClr>
              </a:buClr>
              <a:buFont typeface="Wingdings" pitchFamily="2" charset="2"/>
              <a:buChar char="Ø"/>
            </a:pPr>
            <a:r>
              <a:rPr lang="de-DE" sz="1700" dirty="0">
                <a:latin typeface="Arial" pitchFamily="34" charset="0"/>
                <a:cs typeface="Arial" pitchFamily="34" charset="0"/>
              </a:rPr>
              <a:t>Die vom Briefwahlvorsteher bestimmten Beisitzer sammeln jeweils für sich und behalten unter ihrer Aufsicht:</a:t>
            </a:r>
          </a:p>
          <a:p>
            <a:pPr algn="l">
              <a:buClr>
                <a:schemeClr val="bg1">
                  <a:lumMod val="50000"/>
                </a:schemeClr>
              </a:buClr>
            </a:pPr>
            <a:endParaRPr lang="de-DE" sz="1700" dirty="0">
              <a:solidFill>
                <a:schemeClr val="bg1">
                  <a:lumMod val="50000"/>
                </a:schemeClr>
              </a:solidFill>
              <a:latin typeface="Arial" pitchFamily="34" charset="0"/>
              <a:cs typeface="Arial" pitchFamily="34" charset="0"/>
            </a:endParaRPr>
          </a:p>
          <a:p>
            <a:pPr marL="285693" indent="-285693" algn="l">
              <a:buClr>
                <a:schemeClr val="bg1">
                  <a:lumMod val="50000"/>
                </a:schemeClr>
              </a:buClr>
              <a:buFont typeface="Courier New" pitchFamily="49" charset="0"/>
              <a:buChar char="o"/>
            </a:pPr>
            <a:r>
              <a:rPr lang="de-DE" sz="1700" dirty="0">
                <a:latin typeface="Arial" pitchFamily="34" charset="0"/>
                <a:cs typeface="Arial" pitchFamily="34" charset="0"/>
              </a:rPr>
              <a:t>die Stimmzettel getrennt nach den Wahlvorschlägen, denen die Stimmen zugefallen sind</a:t>
            </a:r>
          </a:p>
          <a:p>
            <a:pPr marL="285693" indent="-285693" algn="l">
              <a:buClr>
                <a:schemeClr val="bg1">
                  <a:lumMod val="50000"/>
                </a:schemeClr>
              </a:buClr>
              <a:buFont typeface="Courier New" pitchFamily="49" charset="0"/>
              <a:buChar char="o"/>
            </a:pPr>
            <a:r>
              <a:rPr lang="de-DE" sz="1700" dirty="0">
                <a:latin typeface="Arial" pitchFamily="34" charset="0"/>
                <a:cs typeface="Arial" pitchFamily="34" charset="0"/>
              </a:rPr>
              <a:t>die leer abgegebenen Stimmzettelumschläge und die ungekennzeichneten Stimmzettel</a:t>
            </a:r>
          </a:p>
          <a:p>
            <a:pPr marL="285693" indent="-285693" algn="l">
              <a:buClr>
                <a:schemeClr val="bg1">
                  <a:lumMod val="50000"/>
                </a:schemeClr>
              </a:buClr>
              <a:buFont typeface="Courier New" pitchFamily="49" charset="0"/>
              <a:buChar char="o"/>
            </a:pPr>
            <a:r>
              <a:rPr lang="de-DE" sz="1700" dirty="0">
                <a:latin typeface="Arial" pitchFamily="34" charset="0"/>
                <a:cs typeface="Arial" pitchFamily="34" charset="0"/>
              </a:rPr>
              <a:t>die Stimmzettelumschläge, die mehrere Stimmzettel enthalten haben sowie die Stimmzettel und die Stimmzettelumschläge, die Anlass zu Bedenken gaben und über die Beschluss gefasst wurde (= ursprüngliche Stapel c und d)</a:t>
            </a:r>
          </a:p>
          <a:p>
            <a:pPr algn="l">
              <a:buClr>
                <a:schemeClr val="bg1">
                  <a:lumMod val="50000"/>
                </a:schemeClr>
              </a:buClr>
            </a:pPr>
            <a:endParaRPr lang="de-DE" sz="1700" dirty="0">
              <a:latin typeface="Arial" pitchFamily="34" charset="0"/>
              <a:cs typeface="Arial" pitchFamily="34" charset="0"/>
            </a:endParaRPr>
          </a:p>
          <a:p>
            <a:pPr marL="285693" indent="-285693" algn="l">
              <a:buClr>
                <a:schemeClr val="bg1">
                  <a:lumMod val="50000"/>
                </a:schemeClr>
              </a:buClr>
              <a:buFont typeface="Wingdings" panose="05000000000000000000" pitchFamily="2" charset="2"/>
              <a:buChar char="Ø"/>
            </a:pPr>
            <a:r>
              <a:rPr lang="de-DE" sz="1700" dirty="0">
                <a:latin typeface="Arial" pitchFamily="34" charset="0"/>
                <a:cs typeface="Arial" pitchFamily="34" charset="0"/>
              </a:rPr>
              <a:t>Die Stimmzettel und die Stimmzettelumschläge, die Anlass zu Bedenken gegeben hatten und die Stimmzettelumschläge, die mehrere Stimmzettel enthalten hatten (= ursprüngliche </a:t>
            </a:r>
            <a:r>
              <a:rPr lang="de-DE" sz="1700" dirty="0">
                <a:solidFill>
                  <a:srgbClr val="C00000"/>
                </a:solidFill>
                <a:latin typeface="Arial" pitchFamily="34" charset="0"/>
                <a:cs typeface="Arial" pitchFamily="34" charset="0"/>
              </a:rPr>
              <a:t>Stapel c und d), </a:t>
            </a:r>
            <a:r>
              <a:rPr lang="de-DE" sz="1700" dirty="0">
                <a:latin typeface="Arial" pitchFamily="34" charset="0"/>
                <a:cs typeface="Arial" pitchFamily="34" charset="0"/>
              </a:rPr>
              <a:t>sind als </a:t>
            </a:r>
            <a:r>
              <a:rPr lang="de-DE" sz="1700" b="1" dirty="0">
                <a:latin typeface="Arial" pitchFamily="34" charset="0"/>
                <a:cs typeface="Arial" pitchFamily="34" charset="0"/>
              </a:rPr>
              <a:t>Anlagen</a:t>
            </a:r>
            <a:r>
              <a:rPr lang="de-DE" sz="1700" dirty="0">
                <a:latin typeface="Arial" pitchFamily="34" charset="0"/>
                <a:cs typeface="Arial" pitchFamily="34" charset="0"/>
              </a:rPr>
              <a:t> unter fortlaufenden Nummern</a:t>
            </a:r>
          </a:p>
          <a:p>
            <a:pPr algn="l">
              <a:buClr>
                <a:schemeClr val="bg1">
                  <a:lumMod val="50000"/>
                </a:schemeClr>
              </a:buClr>
            </a:pPr>
            <a:r>
              <a:rPr lang="de-DE" sz="1700" dirty="0">
                <a:latin typeface="Arial" pitchFamily="34" charset="0"/>
                <a:cs typeface="Arial" pitchFamily="34" charset="0"/>
              </a:rPr>
              <a:t>    der </a:t>
            </a:r>
            <a:r>
              <a:rPr lang="de-DE" sz="1700" b="1" dirty="0">
                <a:latin typeface="Arial" pitchFamily="34" charset="0"/>
                <a:cs typeface="Arial" pitchFamily="34" charset="0"/>
              </a:rPr>
              <a:t>Briefwahlniederschrift </a:t>
            </a:r>
            <a:r>
              <a:rPr lang="de-DE" sz="1700" b="1" dirty="0" smtClean="0">
                <a:latin typeface="Arial" pitchFamily="34" charset="0"/>
                <a:cs typeface="Arial" pitchFamily="34" charset="0"/>
              </a:rPr>
              <a:t>beizufügen.</a:t>
            </a:r>
            <a:endParaRPr lang="de-DE" sz="17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323568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03848" y="116632"/>
            <a:ext cx="4647841" cy="6521971"/>
          </a:xfrm>
          <a:prstGeom prst="rect">
            <a:avLst/>
          </a:prstGeom>
        </p:spPr>
      </p:pic>
      <p:sp>
        <p:nvSpPr>
          <p:cNvPr id="3" name="Pfeil nach rechts 2"/>
          <p:cNvSpPr/>
          <p:nvPr/>
        </p:nvSpPr>
        <p:spPr>
          <a:xfrm>
            <a:off x="3779912" y="404664"/>
            <a:ext cx="432048" cy="43204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Rechteck 3"/>
          <p:cNvSpPr/>
          <p:nvPr/>
        </p:nvSpPr>
        <p:spPr>
          <a:xfrm>
            <a:off x="601248" y="436510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177705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3347864" y="34834"/>
            <a:ext cx="4552291" cy="6751712"/>
          </a:xfrm>
          <a:prstGeom prst="rect">
            <a:avLst/>
          </a:prstGeom>
        </p:spPr>
      </p:pic>
      <p:sp>
        <p:nvSpPr>
          <p:cNvPr id="4" name="Rechteck 3"/>
          <p:cNvSpPr/>
          <p:nvPr/>
        </p:nvSpPr>
        <p:spPr>
          <a:xfrm>
            <a:off x="4139952" y="436510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785241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260648"/>
            <a:ext cx="4320480" cy="6472412"/>
          </a:xfrm>
          <a:prstGeom prst="rect">
            <a:avLst/>
          </a:prstGeom>
        </p:spPr>
      </p:pic>
      <p:sp>
        <p:nvSpPr>
          <p:cNvPr id="3" name="Rechteck 2"/>
          <p:cNvSpPr/>
          <p:nvPr/>
        </p:nvSpPr>
        <p:spPr>
          <a:xfrm>
            <a:off x="2411760" y="2594448"/>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154281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5F625E4-5EBE-25BF-E739-3D79C08AB850}"/>
              </a:ext>
            </a:extLst>
          </p:cNvPr>
          <p:cNvSpPr>
            <a:spLocks noGrp="1"/>
          </p:cNvSpPr>
          <p:nvPr>
            <p:ph type="title"/>
          </p:nvPr>
        </p:nvSpPr>
        <p:spPr>
          <a:xfrm>
            <a:off x="460719" y="356464"/>
            <a:ext cx="6903336" cy="492329"/>
          </a:xfrm>
        </p:spPr>
        <p:txBody>
          <a:bodyPr/>
          <a:lstStyle/>
          <a:p>
            <a:pPr marL="714232" indent="-714232"/>
            <a:r>
              <a:rPr lang="de-DE" sz="2300" dirty="0" smtClean="0">
                <a:solidFill>
                  <a:schemeClr val="tx1"/>
                </a:solidFill>
                <a:latin typeface="+mn-lt"/>
              </a:rPr>
              <a:t>Schnellmeldung </a:t>
            </a:r>
            <a:r>
              <a:rPr lang="de-DE" sz="2300" dirty="0">
                <a:solidFill>
                  <a:schemeClr val="tx1"/>
                </a:solidFill>
                <a:latin typeface="+mn-lt"/>
              </a:rPr>
              <a:t>und Abschluss der Arbeiten </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2" name="Foliennummernplatzhalter 1">
            <a:extLst>
              <a:ext uri="{FF2B5EF4-FFF2-40B4-BE49-F238E27FC236}">
                <a16:creationId xmlns:a16="http://schemas.microsoft.com/office/drawing/2014/main" id="{E8D6C2DF-172B-CDA6-182D-3BA9C266C5DA}"/>
              </a:ext>
            </a:extLst>
          </p:cNvPr>
          <p:cNvSpPr>
            <a:spLocks noGrp="1"/>
          </p:cNvSpPr>
          <p:nvPr>
            <p:ph type="sldNum" sz="quarter" idx="4294967295"/>
          </p:nvPr>
        </p:nvSpPr>
        <p:spPr>
          <a:xfrm>
            <a:off x="8807264" y="6646912"/>
            <a:ext cx="336472" cy="276161"/>
          </a:xfrm>
        </p:spPr>
        <p:txBody>
          <a:bodyPr/>
          <a:lstStyle/>
          <a:p>
            <a:pPr marL="124435">
              <a:spcBef>
                <a:spcPts val="195"/>
              </a:spcBef>
            </a:pPr>
            <a:fld id="{81D60167-4931-47E6-BA6A-407CBD079E47}" type="slidenum">
              <a:rPr lang="de-DE" spc="-5"/>
              <a:pPr marL="124435">
                <a:spcBef>
                  <a:spcPts val="195"/>
                </a:spcBef>
              </a:pPr>
              <a:t>107</a:t>
            </a:fld>
            <a:endParaRPr lang="de-DE" spc="-5" dirty="0"/>
          </a:p>
        </p:txBody>
      </p:sp>
      <p:sp>
        <p:nvSpPr>
          <p:cNvPr id="8" name="Rechteck 7">
            <a:extLst>
              <a:ext uri="{FF2B5EF4-FFF2-40B4-BE49-F238E27FC236}">
                <a16:creationId xmlns:a16="http://schemas.microsoft.com/office/drawing/2014/main" id="{26601696-4862-426A-176B-773D420A9E1B}"/>
              </a:ext>
            </a:extLst>
          </p:cNvPr>
          <p:cNvSpPr/>
          <p:nvPr/>
        </p:nvSpPr>
        <p:spPr>
          <a:xfrm rot="10800000" flipV="1">
            <a:off x="251520" y="848793"/>
            <a:ext cx="4437147" cy="4524315"/>
          </a:xfrm>
          <a:prstGeom prst="rect">
            <a:avLst/>
          </a:prstGeom>
        </p:spPr>
        <p:txBody>
          <a:bodyPr wrap="square">
            <a:spAutoFit/>
          </a:bodyPr>
          <a:lstStyle/>
          <a:p>
            <a:pPr algn="l">
              <a:buClr>
                <a:schemeClr val="bg1">
                  <a:lumMod val="50000"/>
                </a:schemeClr>
              </a:buClr>
            </a:pPr>
            <a:r>
              <a:rPr lang="de-DE" b="1" dirty="0" smtClean="0">
                <a:solidFill>
                  <a:srgbClr val="C00000"/>
                </a:solidFill>
                <a:latin typeface="Arial" pitchFamily="34" charset="0"/>
                <a:cs typeface="Arial" pitchFamily="34" charset="0"/>
              </a:rPr>
              <a:t>Durchgabe </a:t>
            </a:r>
            <a:r>
              <a:rPr lang="de-DE" b="1" dirty="0">
                <a:solidFill>
                  <a:srgbClr val="C00000"/>
                </a:solidFill>
                <a:latin typeface="Arial" pitchFamily="34" charset="0"/>
                <a:cs typeface="Arial" pitchFamily="34" charset="0"/>
              </a:rPr>
              <a:t>der Schnellmeldung an die Gemeinde / bei kreisfreien Städten an den Stadtwahlleiter: </a:t>
            </a:r>
          </a:p>
          <a:p>
            <a:pPr algn="l">
              <a:buClr>
                <a:schemeClr val="bg1">
                  <a:lumMod val="50000"/>
                </a:schemeClr>
              </a:buClr>
            </a:pPr>
            <a:endParaRPr lang="de-DE" b="1" dirty="0">
              <a:solidFill>
                <a:schemeClr val="bg1">
                  <a:lumMod val="50000"/>
                </a:schemeClr>
              </a:solidFill>
              <a:latin typeface="Arial" pitchFamily="34" charset="0"/>
              <a:cs typeface="Arial" pitchFamily="34" charset="0"/>
            </a:endParaRPr>
          </a:p>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Ist das Briefwahlergebnis im Briefwahlbezirk festgestellt, überträgt der </a:t>
            </a:r>
            <a:r>
              <a:rPr lang="de-DE" dirty="0">
                <a:solidFill>
                  <a:srgbClr val="C00000"/>
                </a:solidFill>
                <a:latin typeface="Arial" pitchFamily="34" charset="0"/>
                <a:cs typeface="Arial" pitchFamily="34" charset="0"/>
              </a:rPr>
              <a:t>Schriftführer </a:t>
            </a:r>
          </a:p>
          <a:p>
            <a:pPr algn="l">
              <a:buClr>
                <a:schemeClr val="bg1">
                  <a:lumMod val="50000"/>
                </a:schemeClr>
              </a:buClr>
            </a:pPr>
            <a:r>
              <a:rPr lang="de-DE" dirty="0">
                <a:latin typeface="Arial" pitchFamily="34" charset="0"/>
                <a:cs typeface="Arial" pitchFamily="34" charset="0"/>
              </a:rPr>
              <a:t>     sofort die Zahlen aus der Briefwahl-</a:t>
            </a:r>
          </a:p>
          <a:p>
            <a:pPr algn="l">
              <a:buClr>
                <a:schemeClr val="bg1">
                  <a:lumMod val="50000"/>
                </a:schemeClr>
              </a:buClr>
            </a:pPr>
            <a:r>
              <a:rPr lang="de-DE" dirty="0">
                <a:latin typeface="Arial" pitchFamily="34" charset="0"/>
                <a:cs typeface="Arial" pitchFamily="34" charset="0"/>
              </a:rPr>
              <a:t>     </a:t>
            </a:r>
            <a:r>
              <a:rPr lang="de-DE" dirty="0" err="1">
                <a:latin typeface="Arial" pitchFamily="34" charset="0"/>
                <a:cs typeface="Arial" pitchFamily="34" charset="0"/>
              </a:rPr>
              <a:t>niederschrift</a:t>
            </a:r>
            <a:r>
              <a:rPr lang="de-DE" dirty="0">
                <a:latin typeface="Arial" pitchFamily="34" charset="0"/>
                <a:cs typeface="Arial" pitchFamily="34" charset="0"/>
              </a:rPr>
              <a:t> (Abschnitt 4, </a:t>
            </a:r>
          </a:p>
          <a:p>
            <a:pPr algn="l">
              <a:buClr>
                <a:schemeClr val="bg1">
                  <a:lumMod val="50000"/>
                </a:schemeClr>
              </a:buClr>
            </a:pPr>
            <a:r>
              <a:rPr lang="de-DE" dirty="0">
                <a:latin typeface="Arial" pitchFamily="34" charset="0"/>
                <a:cs typeface="Arial" pitchFamily="34" charset="0"/>
              </a:rPr>
              <a:t>     Kennbuchstaben </a:t>
            </a:r>
          </a:p>
          <a:p>
            <a:pPr algn="l">
              <a:buClr>
                <a:schemeClr val="bg1">
                  <a:lumMod val="50000"/>
                </a:schemeClr>
              </a:buClr>
            </a:pPr>
            <a:r>
              <a:rPr lang="de-DE" dirty="0">
                <a:latin typeface="Arial" pitchFamily="34" charset="0"/>
                <a:cs typeface="Arial" pitchFamily="34" charset="0"/>
              </a:rPr>
              <a:t>     B, C, D bis D 1, D 2, D 3, D 4, usw.) </a:t>
            </a:r>
          </a:p>
          <a:p>
            <a:pPr algn="l">
              <a:buClr>
                <a:schemeClr val="bg1">
                  <a:lumMod val="50000"/>
                </a:schemeClr>
              </a:buClr>
            </a:pPr>
            <a:r>
              <a:rPr lang="de-DE" dirty="0">
                <a:latin typeface="Arial" pitchFamily="34" charset="0"/>
                <a:cs typeface="Arial" pitchFamily="34" charset="0"/>
              </a:rPr>
              <a:t>     in die Schnellmeldung</a:t>
            </a:r>
            <a:r>
              <a:rPr lang="de-DE" dirty="0" smtClean="0">
                <a:latin typeface="Arial" pitchFamily="34" charset="0"/>
                <a:cs typeface="Arial" pitchFamily="34" charset="0"/>
              </a:rPr>
              <a:t>.</a:t>
            </a:r>
          </a:p>
          <a:p>
            <a:pPr marL="285750" indent="-285750" algn="l">
              <a:buClr>
                <a:schemeClr val="bg1">
                  <a:lumMod val="50000"/>
                </a:schemeClr>
              </a:buClr>
              <a:buFont typeface="Wingdings" panose="05000000000000000000" pitchFamily="2" charset="2"/>
              <a:buChar char="Ø"/>
            </a:pPr>
            <a:r>
              <a:rPr lang="de-DE" dirty="0">
                <a:latin typeface="Arial" pitchFamily="34" charset="0"/>
                <a:cs typeface="Arial" pitchFamily="34" charset="0"/>
              </a:rPr>
              <a:t>Der </a:t>
            </a:r>
            <a:r>
              <a:rPr lang="de-DE" dirty="0" smtClean="0">
                <a:latin typeface="Arial" pitchFamily="34" charset="0"/>
                <a:cs typeface="Arial" pitchFamily="34" charset="0"/>
              </a:rPr>
              <a:t>Briefwahlvorsteher </a:t>
            </a:r>
            <a:r>
              <a:rPr lang="de-DE" dirty="0">
                <a:latin typeface="Arial" pitchFamily="34" charset="0"/>
                <a:cs typeface="Arial" pitchFamily="34" charset="0"/>
              </a:rPr>
              <a:t>meldet das Ergebnis telefonisch an die Gemeinde.</a:t>
            </a:r>
          </a:p>
          <a:p>
            <a:pPr algn="l">
              <a:buClr>
                <a:schemeClr val="bg1">
                  <a:lumMod val="50000"/>
                </a:schemeClr>
              </a:buClr>
            </a:pPr>
            <a:endParaRPr lang="de-DE" dirty="0" smtClean="0">
              <a:latin typeface="Arial" pitchFamily="34" charset="0"/>
              <a:cs typeface="Arial" pitchFamily="34" charset="0"/>
            </a:endParaRPr>
          </a:p>
          <a:p>
            <a:pPr marL="342900" indent="-342900">
              <a:buClr>
                <a:schemeClr val="bg1">
                  <a:lumMod val="50000"/>
                </a:schemeClr>
              </a:buClr>
              <a:buFont typeface="+mj-lt"/>
              <a:buAutoNum type="arabicPeriod"/>
            </a:pPr>
            <a:endParaRPr lang="de-DE" dirty="0">
              <a:latin typeface="Arial" pitchFamily="34" charset="0"/>
              <a:cs typeface="Arial" pitchFamily="34" charset="0"/>
            </a:endParaRPr>
          </a:p>
        </p:txBody>
      </p:sp>
      <p:pic>
        <p:nvPicPr>
          <p:cNvPr id="7" name="Grafik 6"/>
          <p:cNvPicPr>
            <a:picLocks noChangeAspect="1"/>
          </p:cNvPicPr>
          <p:nvPr/>
        </p:nvPicPr>
        <p:blipFill>
          <a:blip r:embed="rId2"/>
          <a:stretch>
            <a:fillRect/>
          </a:stretch>
        </p:blipFill>
        <p:spPr>
          <a:xfrm>
            <a:off x="4788024" y="631476"/>
            <a:ext cx="4019240" cy="6032674"/>
          </a:xfrm>
          <a:prstGeom prst="rect">
            <a:avLst/>
          </a:prstGeom>
        </p:spPr>
      </p:pic>
      <p:sp>
        <p:nvSpPr>
          <p:cNvPr id="9" name="Rechteck 8"/>
          <p:cNvSpPr/>
          <p:nvPr/>
        </p:nvSpPr>
        <p:spPr>
          <a:xfrm rot="19300087">
            <a:off x="5585818" y="264928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688820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3460581"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Schnellmeldung</a:t>
            </a:r>
          </a:p>
        </p:txBody>
      </p:sp>
      <p:pic>
        <p:nvPicPr>
          <p:cNvPr id="2" name="Grafik 1"/>
          <p:cNvPicPr>
            <a:picLocks noChangeAspect="1"/>
          </p:cNvPicPr>
          <p:nvPr/>
        </p:nvPicPr>
        <p:blipFill>
          <a:blip r:embed="rId2"/>
          <a:stretch>
            <a:fillRect/>
          </a:stretch>
        </p:blipFill>
        <p:spPr>
          <a:xfrm>
            <a:off x="3059832" y="1052736"/>
            <a:ext cx="5076825" cy="3524250"/>
          </a:xfrm>
          <a:prstGeom prst="rect">
            <a:avLst/>
          </a:prstGeom>
        </p:spPr>
      </p:pic>
      <p:sp>
        <p:nvSpPr>
          <p:cNvPr id="6" name="Rechteck 5"/>
          <p:cNvSpPr/>
          <p:nvPr/>
        </p:nvSpPr>
        <p:spPr>
          <a:xfrm rot="19300087">
            <a:off x="4296444" y="262470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589770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355976" y="116632"/>
            <a:ext cx="4467540" cy="6594122"/>
          </a:xfrm>
          <a:prstGeom prst="rect">
            <a:avLst/>
          </a:prstGeom>
        </p:spPr>
      </p:pic>
      <p:sp>
        <p:nvSpPr>
          <p:cNvPr id="3" name="Rechteck 2"/>
          <p:cNvSpPr/>
          <p:nvPr/>
        </p:nvSpPr>
        <p:spPr>
          <a:xfrm>
            <a:off x="-27175" y="908720"/>
            <a:ext cx="4572000" cy="3693319"/>
          </a:xfrm>
          <a:prstGeom prst="rect">
            <a:avLst/>
          </a:prstGeom>
        </p:spPr>
        <p:txBody>
          <a:bodyPr>
            <a:spAutoFit/>
          </a:bodyPr>
          <a:lstStyle/>
          <a:p>
            <a:pPr algn="l">
              <a:buClr>
                <a:schemeClr val="bg1">
                  <a:lumMod val="50000"/>
                </a:schemeClr>
              </a:buClr>
            </a:pPr>
            <a:r>
              <a:rPr lang="de-DE" b="1" dirty="0" smtClean="0">
                <a:solidFill>
                  <a:srgbClr val="C00000"/>
                </a:solidFill>
                <a:latin typeface="Arial" pitchFamily="34" charset="0"/>
                <a:cs typeface="Arial" pitchFamily="34" charset="0"/>
              </a:rPr>
              <a:t>Abschließen </a:t>
            </a:r>
            <a:r>
              <a:rPr lang="de-DE" b="1" dirty="0">
                <a:solidFill>
                  <a:srgbClr val="C00000"/>
                </a:solidFill>
                <a:latin typeface="Arial" pitchFamily="34" charset="0"/>
                <a:cs typeface="Arial" pitchFamily="34" charset="0"/>
              </a:rPr>
              <a:t>der Briefwahlniederschrift</a:t>
            </a:r>
          </a:p>
          <a:p>
            <a:pPr algn="l">
              <a:buClr>
                <a:schemeClr val="bg1">
                  <a:lumMod val="50000"/>
                </a:schemeClr>
              </a:buClr>
            </a:pPr>
            <a:endParaRPr lang="de-DE" b="1" dirty="0">
              <a:solidFill>
                <a:srgbClr val="C00000"/>
              </a:solidFill>
              <a:latin typeface="Arial" pitchFamily="34" charset="0"/>
              <a:cs typeface="Arial" pitchFamily="34" charset="0"/>
            </a:endParaRPr>
          </a:p>
          <a:p>
            <a:pPr marL="342900" indent="-342900" algn="l">
              <a:buClr>
                <a:schemeClr val="bg1">
                  <a:lumMod val="50000"/>
                </a:schemeClr>
              </a:buClr>
              <a:buFont typeface="Wingdings" pitchFamily="2" charset="2"/>
              <a:buChar char="Ø"/>
            </a:pPr>
            <a:r>
              <a:rPr lang="de-DE" dirty="0">
                <a:latin typeface="Arial" pitchFamily="34" charset="0"/>
                <a:cs typeface="Arial" pitchFamily="34" charset="0"/>
              </a:rPr>
              <a:t>Die Briefwahlniederschrift ist mit der Unterschrift von </a:t>
            </a:r>
            <a:r>
              <a:rPr lang="de-DE" b="1" dirty="0">
                <a:solidFill>
                  <a:srgbClr val="C00000"/>
                </a:solidFill>
                <a:latin typeface="Arial" pitchFamily="34" charset="0"/>
                <a:cs typeface="Arial" pitchFamily="34" charset="0"/>
              </a:rPr>
              <a:t>allen</a:t>
            </a:r>
            <a:r>
              <a:rPr lang="de-DE" dirty="0">
                <a:latin typeface="Arial" pitchFamily="34" charset="0"/>
                <a:cs typeface="Arial" pitchFamily="34" charset="0"/>
              </a:rPr>
              <a:t> Briefwahlvorstandsmitgliedern abzuschließen.</a:t>
            </a:r>
          </a:p>
          <a:p>
            <a:pPr marL="342900" indent="-342900" algn="l">
              <a:buClr>
                <a:schemeClr val="bg1">
                  <a:lumMod val="50000"/>
                </a:schemeClr>
              </a:buClr>
              <a:buFont typeface="Wingdings" pitchFamily="2" charset="2"/>
              <a:buChar char="Ø"/>
            </a:pPr>
            <a:r>
              <a:rPr lang="de-DE" dirty="0">
                <a:latin typeface="Arial" pitchFamily="34" charset="0"/>
                <a:cs typeface="Arial" pitchFamily="34" charset="0"/>
              </a:rPr>
              <a:t>Mit ihrer Unterschrift genehmigen die Mitglieder des Briefwahlvorstands die Briefwahlniederschrift.</a:t>
            </a:r>
          </a:p>
          <a:p>
            <a:pPr marL="342900" indent="-342900" algn="l">
              <a:buClr>
                <a:schemeClr val="bg1">
                  <a:lumMod val="50000"/>
                </a:schemeClr>
              </a:buClr>
              <a:buFont typeface="Wingdings" pitchFamily="2" charset="2"/>
              <a:buChar char="Ø"/>
            </a:pPr>
            <a:r>
              <a:rPr lang="de-DE" dirty="0">
                <a:latin typeface="Arial" pitchFamily="34" charset="0"/>
                <a:cs typeface="Arial" pitchFamily="34" charset="0"/>
              </a:rPr>
              <a:t>Verweigert ein Mitglied des Briefwahlvorstands die Unterschrift, so ist der Grund hierfür in der Briefwahlniederschrift zu vermerken.</a:t>
            </a:r>
          </a:p>
        </p:txBody>
      </p:sp>
      <p:sp>
        <p:nvSpPr>
          <p:cNvPr id="4" name="Rechteck 3"/>
          <p:cNvSpPr/>
          <p:nvPr/>
        </p:nvSpPr>
        <p:spPr>
          <a:xfrm>
            <a:off x="3851920" y="473306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56920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999892"/>
            <a:ext cx="8820472" cy="4517340"/>
          </a:xfrm>
        </p:spPr>
        <p:txBody>
          <a:bodyPr/>
          <a:lstStyle/>
          <a:p>
            <a:pPr>
              <a:lnSpc>
                <a:spcPct val="130000"/>
              </a:lnSpc>
              <a:spcBef>
                <a:spcPts val="500"/>
              </a:spcBef>
            </a:pPr>
            <a:r>
              <a:rPr lang="de-DE" altLang="de-DE" sz="2300" dirty="0">
                <a:latin typeface="Arial" panose="020B0604020202020204" pitchFamily="34" charset="0"/>
                <a:cs typeface="Arial" panose="020B0604020202020204" pitchFamily="34" charset="0"/>
                <a:sym typeface="Calibri" pitchFamily="34" charset="0"/>
              </a:rPr>
              <a:t>Vorlage der </a:t>
            </a:r>
            <a:r>
              <a:rPr lang="de-DE" altLang="de-DE" sz="2300" dirty="0" smtClean="0">
                <a:latin typeface="Arial" panose="020B0604020202020204" pitchFamily="34" charset="0"/>
                <a:cs typeface="Arial" panose="020B0604020202020204" pitchFamily="34" charset="0"/>
                <a:sym typeface="Calibri" pitchFamily="34" charset="0"/>
              </a:rPr>
              <a:t>Wahlbenachrichtigung</a:t>
            </a:r>
            <a:endParaRPr lang="de-DE" altLang="de-DE" sz="2300" dirty="0">
              <a:latin typeface="Arial" panose="020B0604020202020204" pitchFamily="34" charset="0"/>
              <a:cs typeface="Arial" panose="020B0604020202020204" pitchFamily="34" charset="0"/>
              <a:sym typeface="Calibri" pitchFamily="34" charset="0"/>
            </a:endParaRPr>
          </a:p>
          <a:p>
            <a:pPr>
              <a:lnSpc>
                <a:spcPct val="130000"/>
              </a:lnSpc>
              <a:spcBef>
                <a:spcPts val="500"/>
              </a:spcBef>
            </a:pPr>
            <a:r>
              <a:rPr lang="de-DE" altLang="de-DE" sz="2300" dirty="0">
                <a:latin typeface="Arial" panose="020B0604020202020204" pitchFamily="34" charset="0"/>
                <a:cs typeface="Arial" panose="020B0604020202020204" pitchFamily="34" charset="0"/>
                <a:sym typeface="Calibri" pitchFamily="34" charset="0"/>
              </a:rPr>
              <a:t>Aushändigung eines </a:t>
            </a:r>
            <a:r>
              <a:rPr lang="de-DE" altLang="de-DE" sz="2300" dirty="0" smtClean="0">
                <a:latin typeface="Arial" panose="020B0604020202020204" pitchFamily="34" charset="0"/>
                <a:cs typeface="Arial" panose="020B0604020202020204" pitchFamily="34" charset="0"/>
                <a:sym typeface="Calibri" pitchFamily="34" charset="0"/>
              </a:rPr>
              <a:t>Stimmzettels/(Vor-</a:t>
            </a:r>
            <a:r>
              <a:rPr lang="de-DE" altLang="de-DE" sz="2300" dirty="0">
                <a:latin typeface="Arial" panose="020B0604020202020204" pitchFamily="34" charset="0"/>
                <a:cs typeface="Arial" panose="020B0604020202020204" pitchFamily="34" charset="0"/>
                <a:sym typeface="Calibri" pitchFamily="34" charset="0"/>
              </a:rPr>
              <a:t>)Prüfung des </a:t>
            </a:r>
            <a:r>
              <a:rPr lang="de-DE" altLang="de-DE" sz="2300" dirty="0" smtClean="0">
                <a:latin typeface="Arial" panose="020B0604020202020204" pitchFamily="34" charset="0"/>
                <a:cs typeface="Arial" panose="020B0604020202020204" pitchFamily="34" charset="0"/>
                <a:sym typeface="Calibri" pitchFamily="34" charset="0"/>
              </a:rPr>
              <a:t>Stimmrechts</a:t>
            </a:r>
          </a:p>
          <a:p>
            <a:pPr>
              <a:spcBef>
                <a:spcPts val="500"/>
              </a:spcBef>
            </a:pPr>
            <a:r>
              <a:rPr lang="de-DE" sz="2300" dirty="0">
                <a:solidFill>
                  <a:srgbClr val="000000"/>
                </a:solidFill>
                <a:latin typeface="Arial" pitchFamily="34" charset="0"/>
                <a:cs typeface="Arial" pitchFamily="34" charset="0"/>
              </a:rPr>
              <a:t>Jeder Stimmzettel enthält rechts oben eine Lochung oder die rechte obere Ecke ist abgeschnitten</a:t>
            </a:r>
            <a:r>
              <a:rPr lang="de-DE" sz="2300" dirty="0" smtClean="0">
                <a:solidFill>
                  <a:srgbClr val="000000"/>
                </a:solidFill>
                <a:latin typeface="Arial" pitchFamily="34" charset="0"/>
                <a:cs typeface="Arial" pitchFamily="34" charset="0"/>
              </a:rPr>
              <a:t>.</a:t>
            </a:r>
            <a:r>
              <a:rPr lang="de-DE" altLang="de-DE" sz="2300" dirty="0">
                <a:solidFill>
                  <a:srgbClr val="FF0000"/>
                </a:solidFill>
                <a:latin typeface="Arial" panose="020B0604020202020204" pitchFamily="34" charset="0"/>
                <a:cs typeface="Arial" panose="020B0604020202020204" pitchFamily="34" charset="0"/>
                <a:sym typeface="Calibri" pitchFamily="34" charset="0"/>
              </a:rPr>
              <a:t> </a:t>
            </a:r>
            <a:r>
              <a:rPr lang="de-DE" altLang="de-DE" sz="2300" dirty="0">
                <a:solidFill>
                  <a:srgbClr val="000000"/>
                </a:solidFill>
                <a:latin typeface="Arial" pitchFamily="34" charset="0"/>
                <a:cs typeface="Arial" pitchFamily="34" charset="0"/>
                <a:sym typeface="Calibri" pitchFamily="34" charset="0"/>
              </a:rPr>
              <a:t>Orientierungshilfe/Wahlschablone für blinde und sehbehinderte Wähler (siehe WA 1 </a:t>
            </a:r>
            <a:r>
              <a:rPr lang="de-DE" altLang="de-DE" sz="2300" dirty="0" smtClean="0">
                <a:solidFill>
                  <a:srgbClr val="000000"/>
                </a:solidFill>
                <a:latin typeface="Arial" pitchFamily="34" charset="0"/>
                <a:cs typeface="Arial" pitchFamily="34" charset="0"/>
                <a:sym typeface="Calibri" pitchFamily="34" charset="0"/>
              </a:rPr>
              <a:t>Nr. 1.4.2/2. Absatz und Nr</a:t>
            </a:r>
            <a:r>
              <a:rPr lang="de-DE" altLang="de-DE" sz="2300" dirty="0">
                <a:solidFill>
                  <a:srgbClr val="000000"/>
                </a:solidFill>
                <a:latin typeface="Arial" pitchFamily="34" charset="0"/>
                <a:cs typeface="Arial" pitchFamily="34" charset="0"/>
                <a:sym typeface="Calibri" pitchFamily="34" charset="0"/>
              </a:rPr>
              <a:t>. 1.4.4)</a:t>
            </a:r>
          </a:p>
          <a:p>
            <a:pPr marL="0" indent="0">
              <a:spcBef>
                <a:spcPts val="500"/>
              </a:spcBef>
              <a:buNone/>
            </a:pPr>
            <a:r>
              <a:rPr lang="de-DE" altLang="de-DE" sz="2300" dirty="0">
                <a:solidFill>
                  <a:srgbClr val="000000"/>
                </a:solidFill>
                <a:latin typeface="Arial" pitchFamily="34" charset="0"/>
                <a:cs typeface="Arial" pitchFamily="34" charset="0"/>
                <a:sym typeface="Calibri" pitchFamily="34" charset="0"/>
              </a:rPr>
              <a:t>   - Flyer </a:t>
            </a:r>
            <a:r>
              <a:rPr lang="de-DE" altLang="de-DE" sz="2300" dirty="0" smtClean="0">
                <a:solidFill>
                  <a:srgbClr val="000000"/>
                </a:solidFill>
                <a:latin typeface="Arial" pitchFamily="34" charset="0"/>
                <a:cs typeface="Arial" pitchFamily="34" charset="0"/>
                <a:sym typeface="Calibri" pitchFamily="34" charset="0"/>
              </a:rPr>
              <a:t>mit weiteren Infos (kann </a:t>
            </a:r>
            <a:r>
              <a:rPr lang="de-DE" altLang="de-DE" sz="2300" dirty="0">
                <a:solidFill>
                  <a:srgbClr val="000000"/>
                </a:solidFill>
                <a:latin typeface="Arial" pitchFamily="34" charset="0"/>
                <a:cs typeface="Arial" pitchFamily="34" charset="0"/>
                <a:sym typeface="Calibri" pitchFamily="34" charset="0"/>
              </a:rPr>
              <a:t>heute mitgenommen werden)</a:t>
            </a:r>
          </a:p>
          <a:p>
            <a:pPr marL="0" indent="0">
              <a:spcBef>
                <a:spcPts val="500"/>
              </a:spcBef>
              <a:buNone/>
            </a:pPr>
            <a:r>
              <a:rPr lang="de-DE" sz="2300" dirty="0">
                <a:solidFill>
                  <a:srgbClr val="000000"/>
                </a:solidFill>
                <a:latin typeface="Arial" pitchFamily="34" charset="0"/>
                <a:cs typeface="Arial" pitchFamily="34" charset="0"/>
                <a:sym typeface="Calibri" pitchFamily="34" charset="0"/>
              </a:rPr>
              <a:t>   - weitere Informationen können abrufen </a:t>
            </a:r>
            <a:r>
              <a:rPr lang="de-DE" sz="2300" dirty="0" smtClean="0">
                <a:solidFill>
                  <a:srgbClr val="000000"/>
                </a:solidFill>
                <a:latin typeface="Arial" pitchFamily="34" charset="0"/>
                <a:cs typeface="Arial" pitchFamily="34" charset="0"/>
                <a:sym typeface="Calibri" pitchFamily="34" charset="0"/>
              </a:rPr>
              <a:t>werden unter: </a:t>
            </a:r>
            <a:r>
              <a:rPr lang="de-DE" sz="2300" dirty="0" smtClean="0">
                <a:solidFill>
                  <a:srgbClr val="000000"/>
                </a:solidFill>
                <a:latin typeface="Arial" pitchFamily="34" charset="0"/>
                <a:cs typeface="Arial" pitchFamily="34" charset="0"/>
              </a:rPr>
              <a:t>http</a:t>
            </a:r>
            <a:r>
              <a:rPr lang="de-DE" sz="2300" dirty="0">
                <a:solidFill>
                  <a:srgbClr val="000000"/>
                </a:solidFill>
                <a:latin typeface="Arial" pitchFamily="34" charset="0"/>
                <a:cs typeface="Arial" pitchFamily="34" charset="0"/>
              </a:rPr>
              <a:t>://</a:t>
            </a:r>
            <a:r>
              <a:rPr lang="de-DE" sz="2300" dirty="0" smtClean="0">
                <a:solidFill>
                  <a:srgbClr val="000000"/>
                </a:solidFill>
                <a:latin typeface="Arial" pitchFamily="34" charset="0"/>
                <a:cs typeface="Arial" pitchFamily="34" charset="0"/>
              </a:rPr>
              <a:t>www.dbsv.org/wahlen</a:t>
            </a:r>
          </a:p>
          <a:p>
            <a:pPr>
              <a:lnSpc>
                <a:spcPct val="130000"/>
              </a:lnSpc>
              <a:spcBef>
                <a:spcPts val="500"/>
              </a:spcBef>
            </a:pPr>
            <a:endParaRPr lang="de-DE" sz="2000" dirty="0">
              <a:solidFill>
                <a:srgbClr val="000000"/>
              </a:solidFill>
              <a:latin typeface="Arial" pitchFamily="34" charset="0"/>
              <a:cs typeface="Arial" pitchFamily="34" charset="0"/>
            </a:endParaRPr>
          </a:p>
          <a:p>
            <a:pPr>
              <a:lnSpc>
                <a:spcPct val="130000"/>
              </a:lnSpc>
              <a:spcBef>
                <a:spcPts val="500"/>
              </a:spcBef>
            </a:pPr>
            <a:endParaRPr lang="de-DE" altLang="de-DE" sz="2000" dirty="0">
              <a:sym typeface="Calibri" pitchFamily="34" charset="0"/>
            </a:endParaRPr>
          </a:p>
          <a:p>
            <a:endParaRPr lang="de-DE" dirty="0"/>
          </a:p>
        </p:txBody>
      </p:sp>
      <p:sp>
        <p:nvSpPr>
          <p:cNvPr id="5" name="Textfeld 4"/>
          <p:cNvSpPr txBox="1"/>
          <p:nvPr/>
        </p:nvSpPr>
        <p:spPr>
          <a:xfrm>
            <a:off x="0" y="476672"/>
            <a:ext cx="9144000" cy="523220"/>
          </a:xfrm>
          <a:prstGeom prst="rect">
            <a:avLst/>
          </a:prstGeom>
          <a:noFill/>
        </p:spPr>
        <p:txBody>
          <a:bodyPr wrap="square" lIns="91305" tIns="45660" rIns="91305" bIns="45660" rtlCol="0">
            <a:spAutoFit/>
          </a:bodyPr>
          <a:lstStyle/>
          <a:p>
            <a:r>
              <a:rPr lang="de-DE" sz="2800" b="1" dirty="0" smtClean="0">
                <a:latin typeface="+mj-lt"/>
              </a:rPr>
              <a:t>Stimmenabgabe mit Stimmzettel</a:t>
            </a:r>
            <a:endParaRPr lang="de-DE" sz="2800" b="1" dirty="0"/>
          </a:p>
        </p:txBody>
      </p:sp>
    </p:spTree>
    <p:extLst>
      <p:ext uri="{BB962C8B-B14F-4D97-AF65-F5344CB8AC3E}">
        <p14:creationId xmlns:p14="http://schemas.microsoft.com/office/powerpoint/2010/main" val="6074043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116632"/>
            <a:ext cx="4466712" cy="6614170"/>
          </a:xfrm>
          <a:prstGeom prst="rect">
            <a:avLst/>
          </a:prstGeom>
        </p:spPr>
      </p:pic>
      <p:sp>
        <p:nvSpPr>
          <p:cNvPr id="3" name="Rechteck 2"/>
          <p:cNvSpPr/>
          <p:nvPr/>
        </p:nvSpPr>
        <p:spPr>
          <a:xfrm>
            <a:off x="3131840" y="2780928"/>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75948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563" y="1196752"/>
            <a:ext cx="8229600" cy="4752528"/>
          </a:xfrm>
        </p:spPr>
        <p:txBody>
          <a:bodyPr/>
          <a:lstStyle/>
          <a:p>
            <a:pPr>
              <a:spcBef>
                <a:spcPts val="2500"/>
              </a:spcBef>
            </a:pPr>
            <a:r>
              <a:rPr lang="de-DE" altLang="de-DE" sz="1800" dirty="0">
                <a:sym typeface="Calibri" pitchFamily="34" charset="0"/>
              </a:rPr>
              <a:t>Entsprechend der jeweiligen </a:t>
            </a:r>
            <a:r>
              <a:rPr lang="de-DE" altLang="de-DE" sz="1800" u="sng" dirty="0" smtClean="0">
                <a:sym typeface="Calibri" pitchFamily="34" charset="0"/>
              </a:rPr>
              <a:t>Wahlniederschrift</a:t>
            </a:r>
            <a:r>
              <a:rPr lang="de-DE" altLang="de-DE" sz="1800" dirty="0" smtClean="0">
                <a:sym typeface="Calibri" pitchFamily="34" charset="0"/>
              </a:rPr>
              <a:t> V1a </a:t>
            </a:r>
            <a:r>
              <a:rPr lang="de-DE" altLang="de-DE" sz="1800" dirty="0">
                <a:sym typeface="Calibri" pitchFamily="34" charset="0"/>
              </a:rPr>
              <a:t>Unterlagen verpacken, mit Aufklebern versehen und an Beauftragte(n) der Stadt  (Wahlleitung) im Rathaus, UG, Zi.Nr. 17 – 18 übergeben. </a:t>
            </a:r>
            <a:endParaRPr lang="de-DE" altLang="de-DE" sz="1800" dirty="0" smtClean="0">
              <a:sym typeface="Calibri" pitchFamily="34" charset="0"/>
            </a:endParaRPr>
          </a:p>
          <a:p>
            <a:pPr>
              <a:spcBef>
                <a:spcPts val="2500"/>
              </a:spcBef>
            </a:pPr>
            <a:r>
              <a:rPr lang="de-DE" altLang="de-DE" sz="1800" dirty="0" smtClean="0">
                <a:sym typeface="Calibri" pitchFamily="34" charset="0"/>
              </a:rPr>
              <a:t>Einfahrt Rathaustiefgarage </a:t>
            </a:r>
            <a:r>
              <a:rPr lang="de-DE" altLang="de-DE" sz="1800" dirty="0" smtClean="0">
                <a:solidFill>
                  <a:srgbClr val="FF0000"/>
                </a:solidFill>
                <a:sym typeface="Calibri" pitchFamily="34" charset="0"/>
              </a:rPr>
              <a:t>(bitte alle Autokennzeichen ohne Dauerparkerlaubnis notieren/Zettel ist in Wahlmappe vorhanden)</a:t>
            </a:r>
          </a:p>
          <a:p>
            <a:pPr>
              <a:spcBef>
                <a:spcPts val="2500"/>
              </a:spcBef>
            </a:pPr>
            <a:r>
              <a:rPr lang="de-DE" altLang="de-DE" sz="1800" dirty="0" smtClean="0">
                <a:sym typeface="Calibri" pitchFamily="34" charset="0"/>
              </a:rPr>
              <a:t>Prüfung, ob alle notwendigen </a:t>
            </a:r>
            <a:r>
              <a:rPr lang="de-DE" altLang="de-DE" sz="1800" u="sng" dirty="0" smtClean="0">
                <a:solidFill>
                  <a:srgbClr val="C00000"/>
                </a:solidFill>
                <a:sym typeface="Calibri" pitchFamily="34" charset="0"/>
              </a:rPr>
              <a:t>Unterschriften</a:t>
            </a:r>
            <a:r>
              <a:rPr lang="de-DE" altLang="de-DE" sz="1800" dirty="0" smtClean="0">
                <a:solidFill>
                  <a:srgbClr val="C00000"/>
                </a:solidFill>
                <a:sym typeface="Calibri" pitchFamily="34" charset="0"/>
              </a:rPr>
              <a:t> </a:t>
            </a:r>
            <a:r>
              <a:rPr lang="de-DE" altLang="de-DE" sz="1800" dirty="0" smtClean="0">
                <a:sym typeface="Calibri" pitchFamily="34" charset="0"/>
              </a:rPr>
              <a:t>vorhanden sind:</a:t>
            </a:r>
          </a:p>
          <a:p>
            <a:pPr marL="0" indent="0">
              <a:spcBef>
                <a:spcPts val="2500"/>
              </a:spcBef>
              <a:buNone/>
            </a:pPr>
            <a:r>
              <a:rPr lang="de-DE" altLang="de-DE" sz="1800" dirty="0" smtClean="0">
                <a:sym typeface="Calibri" pitchFamily="34" charset="0"/>
              </a:rPr>
              <a:t>     Alle </a:t>
            </a:r>
            <a:r>
              <a:rPr lang="de-DE" altLang="de-DE" sz="1800" dirty="0">
                <a:sym typeface="Calibri" pitchFamily="34" charset="0"/>
              </a:rPr>
              <a:t>Wahlvorstandsmitglieder in </a:t>
            </a:r>
            <a:r>
              <a:rPr lang="de-DE" altLang="de-DE" sz="1800" dirty="0" smtClean="0">
                <a:sym typeface="Calibri" pitchFamily="34" charset="0"/>
              </a:rPr>
              <a:t>der Wahlniederschrift V1a.</a:t>
            </a:r>
            <a:endParaRPr lang="de-DE" altLang="de-DE" sz="1800" dirty="0">
              <a:sym typeface="Calibri" pitchFamily="34" charset="0"/>
            </a:endParaRPr>
          </a:p>
          <a:p>
            <a:pPr>
              <a:spcBef>
                <a:spcPts val="2500"/>
              </a:spcBef>
            </a:pPr>
            <a:r>
              <a:rPr lang="de-DE" altLang="de-DE" sz="1800" dirty="0" smtClean="0">
                <a:sym typeface="Calibri" pitchFamily="34" charset="0"/>
              </a:rPr>
              <a:t>Briefwahlvorsteher/in </a:t>
            </a:r>
            <a:r>
              <a:rPr lang="de-DE" altLang="de-DE" sz="1800" dirty="0">
                <a:sym typeface="Calibri" pitchFamily="34" charset="0"/>
              </a:rPr>
              <a:t>auf jedem Umschlag </a:t>
            </a:r>
            <a:r>
              <a:rPr lang="de-DE" altLang="de-DE" sz="1800" dirty="0" smtClean="0">
                <a:sym typeface="Calibri" pitchFamily="34" charset="0"/>
              </a:rPr>
              <a:t>V8a </a:t>
            </a:r>
            <a:r>
              <a:rPr lang="de-DE" altLang="de-DE" sz="1800" dirty="0">
                <a:sym typeface="Calibri" pitchFamily="34" charset="0"/>
              </a:rPr>
              <a:t>für die jeweilige  </a:t>
            </a:r>
            <a:r>
              <a:rPr lang="de-DE" altLang="de-DE" sz="1800" dirty="0" smtClean="0">
                <a:sym typeface="Calibri" pitchFamily="34" charset="0"/>
              </a:rPr>
              <a:t> Wahlniederschrift V1a.</a:t>
            </a:r>
            <a:endParaRPr lang="de-DE" altLang="de-DE" sz="1800" dirty="0">
              <a:sym typeface="Calibri" pitchFamily="34" charset="0"/>
            </a:endParaRPr>
          </a:p>
          <a:p>
            <a:pPr>
              <a:spcBef>
                <a:spcPts val="2500"/>
              </a:spcBef>
            </a:pPr>
            <a:r>
              <a:rPr lang="de-DE" altLang="de-DE" sz="1800" dirty="0" smtClean="0">
                <a:sym typeface="Calibri" pitchFamily="34" charset="0"/>
              </a:rPr>
              <a:t>Briefwahlvorsteher/in </a:t>
            </a:r>
            <a:r>
              <a:rPr lang="de-DE" altLang="de-DE" sz="1800" dirty="0">
                <a:sym typeface="Calibri" pitchFamily="34" charset="0"/>
              </a:rPr>
              <a:t>unter jedem Beschluss über die Gültigkeit von </a:t>
            </a:r>
            <a:br>
              <a:rPr lang="de-DE" altLang="de-DE" sz="1800" dirty="0">
                <a:sym typeface="Calibri" pitchFamily="34" charset="0"/>
              </a:rPr>
            </a:br>
            <a:r>
              <a:rPr lang="de-DE" altLang="de-DE" sz="1800" dirty="0" smtClean="0">
                <a:sym typeface="Calibri" pitchFamily="34" charset="0"/>
              </a:rPr>
              <a:t>Wahlbriefen und Stimmzetteln/über </a:t>
            </a:r>
            <a:r>
              <a:rPr lang="de-DE" altLang="de-DE" sz="1800" dirty="0">
                <a:sym typeface="Calibri" pitchFamily="34" charset="0"/>
              </a:rPr>
              <a:t>die Zulassung oder Zurückweisung von </a:t>
            </a:r>
            <a:br>
              <a:rPr lang="de-DE" altLang="de-DE" sz="1800" dirty="0">
                <a:sym typeface="Calibri" pitchFamily="34" charset="0"/>
              </a:rPr>
            </a:br>
            <a:r>
              <a:rPr lang="de-DE" altLang="de-DE" sz="1800" dirty="0" smtClean="0">
                <a:sym typeface="Calibri" pitchFamily="34" charset="0"/>
              </a:rPr>
              <a:t>Wahlscheinen </a:t>
            </a:r>
            <a:r>
              <a:rPr lang="de-DE" altLang="de-DE" sz="1800" dirty="0">
                <a:sym typeface="Calibri" pitchFamily="34" charset="0"/>
              </a:rPr>
              <a:t>und </a:t>
            </a:r>
            <a:r>
              <a:rPr lang="de-DE" altLang="de-DE" sz="1800" dirty="0" smtClean="0">
                <a:sym typeface="Calibri" pitchFamily="34" charset="0"/>
              </a:rPr>
              <a:t>in der </a:t>
            </a:r>
            <a:r>
              <a:rPr lang="de-DE" altLang="de-DE" sz="1800" dirty="0">
                <a:sym typeface="Calibri" pitchFamily="34" charset="0"/>
              </a:rPr>
              <a:t>Niederschrift über einen besonderen </a:t>
            </a:r>
            <a:r>
              <a:rPr lang="de-DE" altLang="de-DE" sz="1800" dirty="0" smtClean="0">
                <a:sym typeface="Calibri" pitchFamily="34" charset="0"/>
              </a:rPr>
              <a:t>Vorfall</a:t>
            </a:r>
            <a:r>
              <a:rPr lang="de-DE" altLang="de-DE" sz="1800" dirty="0">
                <a:sym typeface="Calibri" pitchFamily="34" charset="0"/>
              </a:rPr>
              <a:t>.</a:t>
            </a:r>
          </a:p>
          <a:p>
            <a:endParaRPr lang="de-DE" dirty="0"/>
          </a:p>
        </p:txBody>
      </p:sp>
      <p:sp>
        <p:nvSpPr>
          <p:cNvPr id="5" name="Textfeld 4"/>
          <p:cNvSpPr txBox="1"/>
          <p:nvPr/>
        </p:nvSpPr>
        <p:spPr>
          <a:xfrm>
            <a:off x="-33637" y="476672"/>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Verpacken und Abliefern der Unterlagen</a:t>
            </a:r>
            <a:endParaRPr lang="de-DE" altLang="de-DE" sz="2800" dirty="0">
              <a:latin typeface="+mn-lt"/>
              <a:sym typeface="Calibri" pitchFamily="34" charset="0"/>
            </a:endParaRPr>
          </a:p>
        </p:txBody>
      </p:sp>
    </p:spTree>
    <p:extLst>
      <p:ext uri="{BB962C8B-B14F-4D97-AF65-F5344CB8AC3E}">
        <p14:creationId xmlns:p14="http://schemas.microsoft.com/office/powerpoint/2010/main" val="37687987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563" y="1052736"/>
            <a:ext cx="8229600" cy="5256584"/>
          </a:xfrm>
        </p:spPr>
        <p:txBody>
          <a:bodyPr/>
          <a:lstStyle/>
          <a:p>
            <a:pPr>
              <a:spcBef>
                <a:spcPts val="2000"/>
              </a:spcBef>
            </a:pPr>
            <a:r>
              <a:rPr lang="de-DE" altLang="de-DE" sz="1800" dirty="0">
                <a:sym typeface="Calibri" pitchFamily="34" charset="0"/>
              </a:rPr>
              <a:t>Ordnen und Verpacken der Wahlunterlagen nach Abschnitt 5.8 der</a:t>
            </a:r>
            <a:br>
              <a:rPr lang="de-DE" altLang="de-DE" sz="1800" dirty="0">
                <a:sym typeface="Calibri" pitchFamily="34" charset="0"/>
              </a:rPr>
            </a:br>
            <a:r>
              <a:rPr lang="de-DE" altLang="de-DE" sz="1800" dirty="0">
                <a:sym typeface="Calibri" pitchFamily="34" charset="0"/>
              </a:rPr>
              <a:t>Niederschrift:</a:t>
            </a:r>
          </a:p>
          <a:p>
            <a:pPr marL="0" indent="0">
              <a:spcBef>
                <a:spcPts val="2000"/>
              </a:spcBef>
              <a:buNone/>
            </a:pPr>
            <a:r>
              <a:rPr lang="de-DE" altLang="de-DE" sz="1800" dirty="0">
                <a:sym typeface="Calibri" pitchFamily="34" charset="0"/>
              </a:rPr>
              <a:t>     Nicht beschlussmäßig behandelte </a:t>
            </a:r>
            <a:r>
              <a:rPr lang="de-DE" altLang="de-DE" sz="1800" u="sng" dirty="0">
                <a:sym typeface="Calibri" pitchFamily="34" charset="0"/>
              </a:rPr>
              <a:t>gültige Stimmzettel</a:t>
            </a:r>
            <a:r>
              <a:rPr lang="de-DE" altLang="de-DE" sz="1800" dirty="0">
                <a:sym typeface="Calibri" pitchFamily="34" charset="0"/>
              </a:rPr>
              <a:t>, geordnet </a:t>
            </a:r>
            <a:br>
              <a:rPr lang="de-DE" altLang="de-DE" sz="1800" dirty="0">
                <a:sym typeface="Calibri" pitchFamily="34" charset="0"/>
              </a:rPr>
            </a:br>
            <a:r>
              <a:rPr lang="de-DE" altLang="de-DE" sz="1800" dirty="0">
                <a:sym typeface="Calibri" pitchFamily="34" charset="0"/>
              </a:rPr>
              <a:t>     nach Wahlvorschlägen.</a:t>
            </a:r>
          </a:p>
          <a:p>
            <a:pPr marL="0" indent="0">
              <a:spcBef>
                <a:spcPts val="2000"/>
              </a:spcBef>
              <a:buNone/>
            </a:pPr>
            <a:r>
              <a:rPr lang="de-DE" altLang="de-DE" sz="1800" dirty="0">
                <a:sym typeface="Calibri" pitchFamily="34" charset="0"/>
              </a:rPr>
              <a:t>     Nicht gekennzeichnete </a:t>
            </a:r>
            <a:r>
              <a:rPr lang="de-DE" altLang="de-DE" sz="1800" u="sng" dirty="0">
                <a:sym typeface="Calibri" pitchFamily="34" charset="0"/>
              </a:rPr>
              <a:t>ungültige </a:t>
            </a:r>
            <a:r>
              <a:rPr lang="de-DE" altLang="de-DE" sz="1800" u="sng" dirty="0" smtClean="0">
                <a:sym typeface="Calibri" pitchFamily="34" charset="0"/>
              </a:rPr>
              <a:t>Stimmzettel.</a:t>
            </a:r>
          </a:p>
          <a:p>
            <a:pPr marL="0" indent="0">
              <a:spcBef>
                <a:spcPts val="2000"/>
              </a:spcBef>
              <a:buNone/>
            </a:pPr>
            <a:r>
              <a:rPr lang="de-DE" altLang="de-DE" sz="1800" dirty="0">
                <a:sym typeface="Calibri" pitchFamily="34" charset="0"/>
              </a:rPr>
              <a:t> </a:t>
            </a:r>
            <a:r>
              <a:rPr lang="de-DE" altLang="de-DE" sz="1800" dirty="0" smtClean="0">
                <a:sym typeface="Calibri" pitchFamily="34" charset="0"/>
              </a:rPr>
              <a:t>    Leeren Stimmzettelumschlägen</a:t>
            </a:r>
            <a:endParaRPr lang="de-DE" altLang="de-DE" sz="1800" dirty="0">
              <a:sym typeface="Calibri" pitchFamily="34" charset="0"/>
            </a:endParaRPr>
          </a:p>
          <a:p>
            <a:pPr marL="0" indent="0">
              <a:lnSpc>
                <a:spcPct val="150000"/>
              </a:lnSpc>
              <a:spcBef>
                <a:spcPts val="2000"/>
              </a:spcBef>
              <a:buNone/>
            </a:pPr>
            <a:r>
              <a:rPr lang="de-DE" altLang="de-DE" sz="1800" dirty="0">
                <a:sym typeface="Calibri" pitchFamily="34" charset="0"/>
              </a:rPr>
              <a:t>     Eingenommen </a:t>
            </a:r>
            <a:r>
              <a:rPr lang="de-DE" altLang="de-DE" sz="1800" dirty="0" smtClean="0">
                <a:sym typeface="Calibri" pitchFamily="34" charset="0"/>
              </a:rPr>
              <a:t>Wahlscheine</a:t>
            </a:r>
            <a:endParaRPr lang="de-DE" altLang="de-DE" sz="1800" dirty="0">
              <a:sym typeface="Calibri" pitchFamily="34" charset="0"/>
            </a:endParaRPr>
          </a:p>
          <a:p>
            <a:pPr>
              <a:lnSpc>
                <a:spcPct val="150000"/>
              </a:lnSpc>
              <a:spcBef>
                <a:spcPts val="0"/>
              </a:spcBef>
            </a:pPr>
            <a:r>
              <a:rPr lang="de-DE" altLang="de-DE" sz="1800" u="sng" dirty="0" smtClean="0">
                <a:sym typeface="Calibri" pitchFamily="34" charset="0"/>
              </a:rPr>
              <a:t>Niederschrift </a:t>
            </a:r>
            <a:r>
              <a:rPr lang="de-DE" altLang="de-DE" sz="1800" u="sng" dirty="0">
                <a:sym typeface="Calibri" pitchFamily="34" charset="0"/>
              </a:rPr>
              <a:t>gemäß 5.9 mit Anlagen in Versandtasche </a:t>
            </a:r>
            <a:r>
              <a:rPr lang="de-DE" altLang="de-DE" sz="1800" u="sng" dirty="0" smtClean="0">
                <a:sym typeface="Calibri" pitchFamily="34" charset="0"/>
              </a:rPr>
              <a:t>T8a legen:</a:t>
            </a:r>
          </a:p>
          <a:p>
            <a:pPr marL="0" indent="0">
              <a:lnSpc>
                <a:spcPct val="150000"/>
              </a:lnSpc>
              <a:spcBef>
                <a:spcPts val="0"/>
              </a:spcBef>
              <a:buNone/>
            </a:pPr>
            <a:r>
              <a:rPr lang="de-DE" altLang="de-DE" sz="1800" dirty="0">
                <a:sym typeface="Calibri" pitchFamily="34" charset="0"/>
              </a:rPr>
              <a:t> </a:t>
            </a:r>
            <a:r>
              <a:rPr lang="de-DE" altLang="de-DE" sz="1800" dirty="0" smtClean="0">
                <a:sym typeface="Calibri" pitchFamily="34" charset="0"/>
              </a:rPr>
              <a:t>    a) zurückgewiesene Wahlbriefe </a:t>
            </a:r>
          </a:p>
          <a:p>
            <a:pPr marL="0" indent="0">
              <a:spcBef>
                <a:spcPts val="0"/>
              </a:spcBef>
              <a:buNone/>
            </a:pPr>
            <a:r>
              <a:rPr lang="de-DE" altLang="de-DE" sz="1800" dirty="0" smtClean="0">
                <a:sym typeface="Calibri" pitchFamily="34" charset="0"/>
              </a:rPr>
              <a:t>     b) Beschlussmäßig </a:t>
            </a:r>
            <a:r>
              <a:rPr lang="de-DE" altLang="de-DE" sz="1800" dirty="0">
                <a:sym typeface="Calibri" pitchFamily="34" charset="0"/>
              </a:rPr>
              <a:t>behandelte </a:t>
            </a:r>
            <a:r>
              <a:rPr lang="de-DE" altLang="de-DE" sz="1800" dirty="0" smtClean="0">
                <a:sym typeface="Calibri" pitchFamily="34" charset="0"/>
              </a:rPr>
              <a:t>Stimmzettel und Stimmzettelumschläge</a:t>
            </a:r>
            <a:r>
              <a:rPr lang="de-DE" altLang="de-DE" sz="1800" dirty="0">
                <a:sym typeface="Calibri" pitchFamily="34" charset="0"/>
              </a:rPr>
              <a:t/>
            </a:r>
            <a:br>
              <a:rPr lang="de-DE" altLang="de-DE" sz="1800" dirty="0">
                <a:sym typeface="Calibri" pitchFamily="34" charset="0"/>
              </a:rPr>
            </a:br>
            <a:r>
              <a:rPr lang="de-DE" altLang="de-DE" sz="1800" dirty="0" smtClean="0">
                <a:sym typeface="Calibri" pitchFamily="34" charset="0"/>
              </a:rPr>
              <a:t>     c) </a:t>
            </a:r>
            <a:r>
              <a:rPr lang="de-DE" altLang="de-DE" sz="1800" dirty="0">
                <a:sym typeface="Calibri" pitchFamily="34" charset="0"/>
              </a:rPr>
              <a:t>Beschlussmäßig behandelte </a:t>
            </a:r>
            <a:r>
              <a:rPr lang="de-DE" altLang="de-DE" sz="1800" dirty="0" smtClean="0">
                <a:sym typeface="Calibri" pitchFamily="34" charset="0"/>
              </a:rPr>
              <a:t>Wahlscheine nicht </a:t>
            </a:r>
            <a:r>
              <a:rPr lang="de-DE" altLang="de-DE" sz="1800" dirty="0" err="1" smtClean="0">
                <a:sym typeface="Calibri" pitchFamily="34" charset="0"/>
              </a:rPr>
              <a:t>zurückgew</a:t>
            </a:r>
            <a:r>
              <a:rPr lang="de-DE" altLang="de-DE" sz="1800" dirty="0" smtClean="0">
                <a:sym typeface="Calibri" pitchFamily="34" charset="0"/>
              </a:rPr>
              <a:t>. Wahlbriefe</a:t>
            </a:r>
            <a:r>
              <a:rPr lang="de-DE" altLang="de-DE" sz="1800" dirty="0">
                <a:sym typeface="Calibri" pitchFamily="34" charset="0"/>
              </a:rPr>
              <a:t/>
            </a:r>
            <a:br>
              <a:rPr lang="de-DE" altLang="de-DE" sz="1800" dirty="0">
                <a:sym typeface="Calibri" pitchFamily="34" charset="0"/>
              </a:rPr>
            </a:br>
            <a:r>
              <a:rPr lang="de-DE" altLang="de-DE" sz="1800" dirty="0" smtClean="0">
                <a:sym typeface="Calibri" pitchFamily="34" charset="0"/>
              </a:rPr>
              <a:t>     d) </a:t>
            </a:r>
            <a:r>
              <a:rPr lang="de-DE" altLang="de-DE" sz="1800" dirty="0">
                <a:sym typeface="Calibri" pitchFamily="34" charset="0"/>
              </a:rPr>
              <a:t>Niederschriften über besondere </a:t>
            </a:r>
            <a:r>
              <a:rPr lang="de-DE" altLang="de-DE" sz="1800" dirty="0" smtClean="0">
                <a:sym typeface="Calibri" pitchFamily="34" charset="0"/>
              </a:rPr>
              <a:t>Vorkommnisse/Vorfälle</a:t>
            </a:r>
            <a:endParaRPr lang="de-DE" dirty="0"/>
          </a:p>
        </p:txBody>
      </p:sp>
      <p:sp>
        <p:nvSpPr>
          <p:cNvPr id="5" name="Textfeld 4"/>
          <p:cNvSpPr txBox="1"/>
          <p:nvPr/>
        </p:nvSpPr>
        <p:spPr>
          <a:xfrm>
            <a:off x="-33637" y="404664"/>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Verpacken und Abliefern der Unterlagen</a:t>
            </a:r>
            <a:endParaRPr lang="de-DE" altLang="de-DE" sz="2800" dirty="0">
              <a:latin typeface="+mn-lt"/>
              <a:sym typeface="Calibri" pitchFamily="34" charset="0"/>
            </a:endParaRPr>
          </a:p>
        </p:txBody>
      </p:sp>
    </p:spTree>
    <p:extLst>
      <p:ext uri="{BB962C8B-B14F-4D97-AF65-F5344CB8AC3E}">
        <p14:creationId xmlns:p14="http://schemas.microsoft.com/office/powerpoint/2010/main" val="40238583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lgn="ctr">
              <a:buNone/>
            </a:pPr>
            <a:r>
              <a:rPr lang="de-DE" sz="5400" dirty="0">
                <a:solidFill>
                  <a:srgbClr val="00B050"/>
                </a:solidFill>
              </a:rPr>
              <a:t>Herzlichen Dank für Ihre Aufmerksamkeit</a:t>
            </a:r>
            <a:r>
              <a:rPr lang="de-DE" sz="5400" dirty="0" smtClean="0">
                <a:solidFill>
                  <a:srgbClr val="00B050"/>
                </a:solidFill>
              </a:rPr>
              <a:t>!</a:t>
            </a:r>
          </a:p>
          <a:p>
            <a:pPr marL="0" indent="0" algn="ctr">
              <a:buNone/>
            </a:pPr>
            <a:r>
              <a:rPr lang="de-DE" sz="5400" dirty="0" smtClean="0">
                <a:solidFill>
                  <a:srgbClr val="00B050"/>
                </a:solidFill>
              </a:rPr>
              <a:t>Fragen?</a:t>
            </a:r>
            <a:endParaRPr lang="de-DE" sz="5400" dirty="0">
              <a:solidFill>
                <a:srgbClr val="00B050"/>
              </a:solidFill>
            </a:endParaRPr>
          </a:p>
        </p:txBody>
      </p:sp>
    </p:spTree>
    <p:extLst>
      <p:ext uri="{BB962C8B-B14F-4D97-AF65-F5344CB8AC3E}">
        <p14:creationId xmlns:p14="http://schemas.microsoft.com/office/powerpoint/2010/main" val="3374652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47668" y="1196752"/>
            <a:ext cx="8229600" cy="3240360"/>
          </a:xfrm>
        </p:spPr>
        <p:txBody>
          <a:bodyPr/>
          <a:lstStyle/>
          <a:p>
            <a:pPr>
              <a:spcBef>
                <a:spcPts val="500"/>
              </a:spcBef>
            </a:pPr>
            <a:r>
              <a:rPr lang="de-DE" sz="2300" dirty="0">
                <a:solidFill>
                  <a:srgbClr val="000000"/>
                </a:solidFill>
                <a:latin typeface="Arial" pitchFamily="34" charset="0"/>
                <a:cs typeface="Arial" pitchFamily="34" charset="0"/>
              </a:rPr>
              <a:t>Der Wähler kennzeichnet und faltet seinen Stimmzettel in der Wahlkabine.</a:t>
            </a:r>
          </a:p>
          <a:p>
            <a:pPr>
              <a:spcBef>
                <a:spcPts val="500"/>
              </a:spcBef>
            </a:pPr>
            <a:r>
              <a:rPr lang="de-DE" sz="2300" dirty="0">
                <a:solidFill>
                  <a:srgbClr val="000000"/>
                </a:solidFill>
                <a:latin typeface="Arial" pitchFamily="34" charset="0"/>
                <a:cs typeface="Arial" pitchFamily="34" charset="0"/>
              </a:rPr>
              <a:t>Möglichkeit der Hilfestellung durch den Wahlvorstand oder andere </a:t>
            </a:r>
            <a:r>
              <a:rPr lang="de-DE" sz="2300" dirty="0" smtClean="0">
                <a:solidFill>
                  <a:srgbClr val="000000"/>
                </a:solidFill>
                <a:latin typeface="Arial" pitchFamily="34" charset="0"/>
                <a:cs typeface="Arial" pitchFamily="34" charset="0"/>
              </a:rPr>
              <a:t>Personen</a:t>
            </a:r>
            <a:r>
              <a:rPr lang="de-DE" sz="2300" dirty="0">
                <a:solidFill>
                  <a:srgbClr val="000000"/>
                </a:solidFill>
                <a:latin typeface="Arial" pitchFamily="34" charset="0"/>
                <a:cs typeface="Arial" pitchFamily="34" charset="0"/>
              </a:rPr>
              <a:t> </a:t>
            </a:r>
            <a:r>
              <a:rPr lang="de-DE" altLang="de-DE" sz="2300" dirty="0">
                <a:solidFill>
                  <a:srgbClr val="000000"/>
                </a:solidFill>
                <a:latin typeface="Arial" pitchFamily="34" charset="0"/>
                <a:cs typeface="Arial" pitchFamily="34" charset="0"/>
                <a:sym typeface="Calibri" pitchFamily="34" charset="0"/>
              </a:rPr>
              <a:t>(siehe WA 1/Nr. 1.4.4)</a:t>
            </a:r>
          </a:p>
          <a:p>
            <a:pPr>
              <a:spcBef>
                <a:spcPts val="500"/>
              </a:spcBef>
            </a:pPr>
            <a:r>
              <a:rPr lang="de-DE" sz="2300" dirty="0">
                <a:solidFill>
                  <a:srgbClr val="000000"/>
                </a:solidFill>
                <a:latin typeface="Arial" pitchFamily="34" charset="0"/>
                <a:cs typeface="Arial" pitchFamily="34" charset="0"/>
              </a:rPr>
              <a:t>Bei der Stimmabgabe in der Wahlkabine immer nur ein Wähler (Ausnahme Hilfsperson</a:t>
            </a:r>
            <a:r>
              <a:rPr lang="de-DE" sz="2300" dirty="0" smtClean="0">
                <a:solidFill>
                  <a:srgbClr val="000000"/>
                </a:solidFill>
                <a:latin typeface="Arial" pitchFamily="34" charset="0"/>
                <a:cs typeface="Arial" pitchFamily="34" charset="0"/>
              </a:rPr>
              <a:t>).</a:t>
            </a:r>
          </a:p>
          <a:p>
            <a:pPr>
              <a:spcBef>
                <a:spcPts val="500"/>
              </a:spcBef>
            </a:pPr>
            <a:r>
              <a:rPr lang="de-DE" sz="2300" dirty="0">
                <a:solidFill>
                  <a:srgbClr val="000000"/>
                </a:solidFill>
                <a:latin typeface="Arial" pitchFamily="34" charset="0"/>
                <a:cs typeface="Arial" pitchFamily="34" charset="0"/>
              </a:rPr>
              <a:t>Auf die Wahrung des Wahlgeheimnisses durch den Wahlvorstand achten.</a:t>
            </a:r>
          </a:p>
          <a:p>
            <a:pPr marL="0" indent="0">
              <a:buNone/>
            </a:pPr>
            <a:endParaRPr lang="de-DE" dirty="0"/>
          </a:p>
        </p:txBody>
      </p:sp>
      <p:sp>
        <p:nvSpPr>
          <p:cNvPr id="5" name="Textfeld 4"/>
          <p:cNvSpPr txBox="1"/>
          <p:nvPr/>
        </p:nvSpPr>
        <p:spPr>
          <a:xfrm>
            <a:off x="-9532" y="476672"/>
            <a:ext cx="9144000" cy="523220"/>
          </a:xfrm>
          <a:prstGeom prst="rect">
            <a:avLst/>
          </a:prstGeom>
          <a:noFill/>
        </p:spPr>
        <p:txBody>
          <a:bodyPr wrap="square" lIns="91305" tIns="45660" rIns="91305" bIns="45660" rtlCol="0">
            <a:spAutoFit/>
          </a:bodyPr>
          <a:lstStyle/>
          <a:p>
            <a:r>
              <a:rPr lang="de-DE" sz="2800" b="1" dirty="0">
                <a:latin typeface="+mj-lt"/>
              </a:rPr>
              <a:t>Kennzeichnung der Stimmzettel</a:t>
            </a:r>
            <a:endParaRPr lang="de-DE" sz="2800" b="1" dirty="0"/>
          </a:p>
        </p:txBody>
      </p:sp>
    </p:spTree>
    <p:extLst>
      <p:ext uri="{BB962C8B-B14F-4D97-AF65-F5344CB8AC3E}">
        <p14:creationId xmlns:p14="http://schemas.microsoft.com/office/powerpoint/2010/main" val="326560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47683" y="1700808"/>
            <a:ext cx="8229600" cy="3412976"/>
          </a:xfrm>
        </p:spPr>
        <p:txBody>
          <a:bodyPr/>
          <a:lstStyle/>
          <a:p>
            <a:pPr>
              <a:lnSpc>
                <a:spcPct val="120000"/>
              </a:lnSpc>
              <a:spcBef>
                <a:spcPts val="500"/>
              </a:spcBef>
            </a:pPr>
            <a:r>
              <a:rPr lang="de-DE" altLang="de-DE" sz="2000" dirty="0">
                <a:latin typeface="Arial" panose="020B0604020202020204" pitchFamily="34" charset="0"/>
                <a:cs typeface="Arial" panose="020B0604020202020204" pitchFamily="34" charset="0"/>
                <a:sym typeface="Calibri" pitchFamily="34" charset="0"/>
              </a:rPr>
              <a:t>Identitätsprüfung und Prüfung der Wahlberechtigung </a:t>
            </a:r>
            <a:r>
              <a:rPr lang="de-DE" altLang="de-DE" sz="2000" dirty="0" smtClean="0">
                <a:latin typeface="Arial" panose="020B0604020202020204" pitchFamily="34" charset="0"/>
                <a:cs typeface="Arial" panose="020B0604020202020204" pitchFamily="34" charset="0"/>
                <a:sym typeface="Calibri" pitchFamily="34" charset="0"/>
              </a:rPr>
              <a:t>am Tisch des Wahlvorstandes</a:t>
            </a:r>
            <a:endParaRPr lang="de-DE" altLang="de-DE" sz="2000" dirty="0">
              <a:latin typeface="Arial" panose="020B0604020202020204" pitchFamily="34" charset="0"/>
              <a:cs typeface="Arial" panose="020B0604020202020204" pitchFamily="34" charset="0"/>
              <a:sym typeface="Calibri" pitchFamily="34" charset="0"/>
            </a:endParaRPr>
          </a:p>
          <a:p>
            <a:pPr>
              <a:lnSpc>
                <a:spcPct val="120000"/>
              </a:lnSpc>
              <a:spcBef>
                <a:spcPts val="500"/>
              </a:spcBef>
            </a:pPr>
            <a:r>
              <a:rPr lang="de-DE" altLang="de-DE" sz="2000" dirty="0" smtClean="0">
                <a:latin typeface="Arial" panose="020B0604020202020204" pitchFamily="34" charset="0"/>
                <a:cs typeface="Arial" panose="020B0604020202020204" pitchFamily="34" charset="0"/>
                <a:sym typeface="Calibri" pitchFamily="34" charset="0"/>
              </a:rPr>
              <a:t>Stimmabgabe </a:t>
            </a:r>
            <a:r>
              <a:rPr lang="de-DE" altLang="de-DE" sz="2000" dirty="0">
                <a:latin typeface="Arial" panose="020B0604020202020204" pitchFamily="34" charset="0"/>
                <a:cs typeface="Arial" panose="020B0604020202020204" pitchFamily="34" charset="0"/>
                <a:sym typeface="Calibri" pitchFamily="34" charset="0"/>
              </a:rPr>
              <a:t>im Wählerverzeichnis</a:t>
            </a:r>
          </a:p>
          <a:p>
            <a:pPr>
              <a:lnSpc>
                <a:spcPct val="120000"/>
              </a:lnSpc>
              <a:spcBef>
                <a:spcPts val="500"/>
              </a:spcBef>
            </a:pPr>
            <a:r>
              <a:rPr lang="de-DE" altLang="de-DE" sz="2000" dirty="0">
                <a:latin typeface="Arial" panose="020B0604020202020204" pitchFamily="34" charset="0"/>
                <a:cs typeface="Arial" panose="020B0604020202020204" pitchFamily="34" charset="0"/>
                <a:sym typeface="Calibri" pitchFamily="34" charset="0"/>
              </a:rPr>
              <a:t>Sperrvermerke vorhanden „W</a:t>
            </a:r>
            <a:r>
              <a:rPr lang="de-DE" altLang="de-DE" sz="2000" dirty="0" smtClean="0">
                <a:latin typeface="Arial" panose="020B0604020202020204" pitchFamily="34" charset="0"/>
                <a:cs typeface="Arial" panose="020B0604020202020204" pitchFamily="34" charset="0"/>
                <a:sym typeface="Calibri" pitchFamily="34" charset="0"/>
              </a:rPr>
              <a:t>“?</a:t>
            </a:r>
            <a:endParaRPr lang="de-DE" altLang="de-DE" sz="2000" dirty="0">
              <a:latin typeface="Arial" panose="020B0604020202020204" pitchFamily="34" charset="0"/>
              <a:cs typeface="Arial" panose="020B0604020202020204" pitchFamily="34" charset="0"/>
              <a:sym typeface="Calibri" pitchFamily="34" charset="0"/>
            </a:endParaRPr>
          </a:p>
          <a:p>
            <a:pPr>
              <a:lnSpc>
                <a:spcPct val="120000"/>
              </a:lnSpc>
              <a:spcBef>
                <a:spcPts val="500"/>
              </a:spcBef>
            </a:pPr>
            <a:r>
              <a:rPr lang="de-DE" altLang="de-DE" sz="2000" dirty="0" smtClean="0">
                <a:latin typeface="Arial" panose="020B0604020202020204" pitchFamily="34" charset="0"/>
                <a:cs typeface="Arial" panose="020B0604020202020204" pitchFamily="34" charset="0"/>
                <a:sym typeface="Calibri" pitchFamily="34" charset="0"/>
              </a:rPr>
              <a:t>Richtiges zuständiges Wahllokal</a:t>
            </a:r>
            <a:r>
              <a:rPr lang="de-DE" altLang="de-DE" sz="2800" dirty="0" smtClean="0">
                <a:latin typeface="Arial" panose="020B0604020202020204" pitchFamily="34" charset="0"/>
                <a:cs typeface="Arial" panose="020B0604020202020204" pitchFamily="34" charset="0"/>
                <a:sym typeface="Calibri" pitchFamily="34" charset="0"/>
              </a:rPr>
              <a:t/>
            </a:r>
            <a:br>
              <a:rPr lang="de-DE" altLang="de-DE" sz="2800" dirty="0" smtClean="0">
                <a:latin typeface="Arial" panose="020B0604020202020204" pitchFamily="34" charset="0"/>
                <a:cs typeface="Arial" panose="020B0604020202020204" pitchFamily="34" charset="0"/>
                <a:sym typeface="Calibri" pitchFamily="34" charset="0"/>
              </a:rPr>
            </a:br>
            <a:r>
              <a:rPr lang="de-DE" altLang="de-DE" sz="2800" dirty="0">
                <a:latin typeface="Arial" panose="020B0604020202020204" pitchFamily="34" charset="0"/>
                <a:cs typeface="Arial" panose="020B0604020202020204" pitchFamily="34" charset="0"/>
                <a:sym typeface="Calibri" pitchFamily="34" charset="0"/>
              </a:rPr>
              <a:t/>
            </a:r>
            <a:br>
              <a:rPr lang="de-DE" altLang="de-DE" sz="2800" dirty="0">
                <a:latin typeface="Arial" panose="020B0604020202020204" pitchFamily="34" charset="0"/>
                <a:cs typeface="Arial" panose="020B0604020202020204" pitchFamily="34" charset="0"/>
                <a:sym typeface="Calibri" pitchFamily="34" charset="0"/>
              </a:rPr>
            </a:br>
            <a:r>
              <a:rPr lang="de-DE" altLang="de-DE" sz="2800" dirty="0">
                <a:solidFill>
                  <a:srgbClr val="FF0000"/>
                </a:solidFill>
                <a:latin typeface="Arial" panose="020B0604020202020204" pitchFamily="34" charset="0"/>
                <a:cs typeface="Arial" panose="020B0604020202020204" pitchFamily="34" charset="0"/>
                <a:sym typeface="Calibri" pitchFamily="34" charset="0"/>
              </a:rPr>
              <a:t>…erst dann den Einwurf in die Urne freigeben …</a:t>
            </a:r>
          </a:p>
          <a:p>
            <a:endParaRPr lang="de-DE" sz="2800" dirty="0">
              <a:latin typeface="+mj-lt"/>
            </a:endParaRPr>
          </a:p>
        </p:txBody>
      </p:sp>
      <p:sp>
        <p:nvSpPr>
          <p:cNvPr id="5" name="Textfeld 4"/>
          <p:cNvSpPr txBox="1"/>
          <p:nvPr/>
        </p:nvSpPr>
        <p:spPr>
          <a:xfrm>
            <a:off x="-9532" y="476672"/>
            <a:ext cx="9144000" cy="953986"/>
          </a:xfrm>
          <a:prstGeom prst="rect">
            <a:avLst/>
          </a:prstGeom>
          <a:noFill/>
        </p:spPr>
        <p:txBody>
          <a:bodyPr wrap="square" lIns="91305" tIns="45660" rIns="91305" bIns="45660" rtlCol="0">
            <a:spAutoFit/>
          </a:bodyPr>
          <a:lstStyle/>
          <a:p>
            <a:r>
              <a:rPr lang="de-DE" sz="2800" b="1" dirty="0" smtClean="0">
                <a:latin typeface="+mj-lt"/>
              </a:rPr>
              <a:t>Prüfung der Wahlberechtigung und Eintrag </a:t>
            </a:r>
            <a:r>
              <a:rPr lang="de-DE" sz="2800" b="1" dirty="0">
                <a:latin typeface="+mj-lt"/>
              </a:rPr>
              <a:t>ins </a:t>
            </a:r>
            <a:r>
              <a:rPr lang="de-DE" sz="2800" b="1" dirty="0" smtClean="0">
                <a:latin typeface="+mj-lt"/>
              </a:rPr>
              <a:t>Wählerverzeichnis</a:t>
            </a:r>
            <a:endParaRPr lang="de-DE" sz="2800" b="1" dirty="0"/>
          </a:p>
        </p:txBody>
      </p:sp>
    </p:spTree>
    <p:extLst>
      <p:ext uri="{BB962C8B-B14F-4D97-AF65-F5344CB8AC3E}">
        <p14:creationId xmlns:p14="http://schemas.microsoft.com/office/powerpoint/2010/main" val="777628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424936" cy="50750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365C0"/>
                </a:solidFill>
                <a:round/>
                <a:headEnd/>
                <a:tailEnd/>
              </a14:hiddenLine>
            </a:ext>
          </a:extLst>
        </p:spPr>
      </p:pic>
      <p:sp>
        <p:nvSpPr>
          <p:cNvPr id="7" name="Textfeld 6"/>
          <p:cNvSpPr txBox="1"/>
          <p:nvPr/>
        </p:nvSpPr>
        <p:spPr>
          <a:xfrm>
            <a:off x="-36512" y="116632"/>
            <a:ext cx="9144000" cy="523220"/>
          </a:xfrm>
          <a:prstGeom prst="rect">
            <a:avLst/>
          </a:prstGeom>
          <a:noFill/>
        </p:spPr>
        <p:txBody>
          <a:bodyPr wrap="square" lIns="91305" tIns="45660" rIns="91305" bIns="45660" rtlCol="0">
            <a:spAutoFit/>
          </a:bodyPr>
          <a:lstStyle/>
          <a:p>
            <a:r>
              <a:rPr lang="de-DE" sz="2800" b="1" dirty="0">
                <a:latin typeface="+mj-lt"/>
              </a:rPr>
              <a:t>Wahlhandlung im Wahlraum</a:t>
            </a:r>
            <a:endParaRPr lang="de-DE" sz="2800" b="1" dirty="0"/>
          </a:p>
        </p:txBody>
      </p:sp>
    </p:spTree>
    <p:extLst>
      <p:ext uri="{BB962C8B-B14F-4D97-AF65-F5344CB8AC3E}">
        <p14:creationId xmlns:p14="http://schemas.microsoft.com/office/powerpoint/2010/main" val="1637158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628800" y="2636912"/>
            <a:ext cx="9144000" cy="523220"/>
          </a:xfrm>
          <a:prstGeom prst="rect">
            <a:avLst/>
          </a:prstGeom>
          <a:noFill/>
        </p:spPr>
        <p:txBody>
          <a:bodyPr wrap="square" lIns="91305" tIns="45660" rIns="91305" bIns="45660" rtlCol="0">
            <a:spAutoFit/>
          </a:bodyPr>
          <a:lstStyle/>
          <a:p>
            <a:r>
              <a:rPr lang="de-DE" sz="2800" dirty="0" smtClean="0">
                <a:latin typeface="+mj-lt"/>
              </a:rPr>
              <a:t>Wahlbenachrichtigung</a:t>
            </a:r>
            <a:endParaRPr lang="de-DE" sz="2800" dirty="0"/>
          </a:p>
        </p:txBody>
      </p:sp>
      <p:pic>
        <p:nvPicPr>
          <p:cNvPr id="8" name="Grafik 7"/>
          <p:cNvPicPr>
            <a:picLocks noChangeAspect="1"/>
          </p:cNvPicPr>
          <p:nvPr/>
        </p:nvPicPr>
        <p:blipFill>
          <a:blip r:embed="rId2"/>
          <a:stretch>
            <a:fillRect/>
          </a:stretch>
        </p:blipFill>
        <p:spPr>
          <a:xfrm>
            <a:off x="3779911" y="116632"/>
            <a:ext cx="4578123" cy="6480720"/>
          </a:xfrm>
          <a:prstGeom prst="rect">
            <a:avLst/>
          </a:prstGeom>
        </p:spPr>
      </p:pic>
    </p:spTree>
    <p:extLst>
      <p:ext uri="{BB962C8B-B14F-4D97-AF65-F5344CB8AC3E}">
        <p14:creationId xmlns:p14="http://schemas.microsoft.com/office/powerpoint/2010/main" val="3419498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532" y="260648"/>
            <a:ext cx="4437516" cy="523220"/>
          </a:xfrm>
          <a:prstGeom prst="rect">
            <a:avLst/>
          </a:prstGeom>
          <a:noFill/>
        </p:spPr>
        <p:txBody>
          <a:bodyPr wrap="square" lIns="91305" tIns="45660" rIns="91305" bIns="45660" rtlCol="0">
            <a:spAutoFit/>
          </a:bodyPr>
          <a:lstStyle/>
          <a:p>
            <a:r>
              <a:rPr lang="de-DE" sz="2800" dirty="0">
                <a:latin typeface="+mj-lt"/>
              </a:rPr>
              <a:t>Stimmzettelmuster</a:t>
            </a:r>
            <a:endParaRPr lang="de-DE" sz="2800" dirty="0"/>
          </a:p>
        </p:txBody>
      </p:sp>
      <p:pic>
        <p:nvPicPr>
          <p:cNvPr id="2" name="Grafik 1"/>
          <p:cNvPicPr>
            <a:picLocks noChangeAspect="1"/>
          </p:cNvPicPr>
          <p:nvPr/>
        </p:nvPicPr>
        <p:blipFill>
          <a:blip r:embed="rId2"/>
          <a:stretch>
            <a:fillRect/>
          </a:stretch>
        </p:blipFill>
        <p:spPr>
          <a:xfrm>
            <a:off x="3851920" y="188640"/>
            <a:ext cx="4613967" cy="6549355"/>
          </a:xfrm>
          <a:prstGeom prst="rect">
            <a:avLst/>
          </a:prstGeom>
        </p:spPr>
      </p:pic>
    </p:spTree>
    <p:extLst>
      <p:ext uri="{BB962C8B-B14F-4D97-AF65-F5344CB8AC3E}">
        <p14:creationId xmlns:p14="http://schemas.microsoft.com/office/powerpoint/2010/main" val="2763422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3808" y="275002"/>
            <a:ext cx="6121090" cy="647700"/>
          </a:xfrm>
        </p:spPr>
        <p:txBody>
          <a:bodyPr/>
          <a:lstStyle/>
          <a:p>
            <a:r>
              <a:rPr lang="de-DE" b="1" dirty="0" smtClean="0"/>
              <a:t>Wählerverzeichnis</a:t>
            </a:r>
            <a:endParaRPr lang="de-DE" b="1" dirty="0"/>
          </a:p>
        </p:txBody>
      </p:sp>
      <p:pic>
        <p:nvPicPr>
          <p:cNvPr id="5" name="Grafik 4"/>
          <p:cNvPicPr>
            <a:picLocks noChangeAspect="1"/>
          </p:cNvPicPr>
          <p:nvPr/>
        </p:nvPicPr>
        <p:blipFill rotWithShape="1">
          <a:blip r:embed="rId2"/>
          <a:srcRect l="3152" t="-5473" r="-3152" b="17335"/>
          <a:stretch/>
        </p:blipFill>
        <p:spPr>
          <a:xfrm>
            <a:off x="251520" y="605531"/>
            <a:ext cx="4467675" cy="5220766"/>
          </a:xfrm>
          <a:prstGeom prst="rect">
            <a:avLst/>
          </a:prstGeom>
        </p:spPr>
      </p:pic>
      <p:pic>
        <p:nvPicPr>
          <p:cNvPr id="6" name="Grafik 5"/>
          <p:cNvPicPr>
            <a:picLocks noChangeAspect="1"/>
          </p:cNvPicPr>
          <p:nvPr/>
        </p:nvPicPr>
        <p:blipFill>
          <a:blip r:embed="rId3"/>
          <a:stretch>
            <a:fillRect/>
          </a:stretch>
        </p:blipFill>
        <p:spPr>
          <a:xfrm>
            <a:off x="3635896" y="1351696"/>
            <a:ext cx="4827863" cy="4045607"/>
          </a:xfrm>
          <a:prstGeom prst="rect">
            <a:avLst/>
          </a:prstGeom>
        </p:spPr>
      </p:pic>
    </p:spTree>
    <p:extLst>
      <p:ext uri="{BB962C8B-B14F-4D97-AF65-F5344CB8AC3E}">
        <p14:creationId xmlns:p14="http://schemas.microsoft.com/office/powerpoint/2010/main" val="4204961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r>
              <a:rPr lang="de-DE" sz="2800" dirty="0">
                <a:latin typeface="+mj-lt"/>
              </a:rPr>
              <a:t>Auszüge Wählerverzeichnis</a:t>
            </a:r>
            <a:endParaRPr lang="de-DE" sz="2800" dirty="0"/>
          </a:p>
        </p:txBody>
      </p:sp>
      <p:pic>
        <p:nvPicPr>
          <p:cNvPr id="2" name="Grafik 1"/>
          <p:cNvPicPr>
            <a:picLocks noChangeAspect="1"/>
          </p:cNvPicPr>
          <p:nvPr/>
        </p:nvPicPr>
        <p:blipFill>
          <a:blip r:embed="rId2"/>
          <a:stretch>
            <a:fillRect/>
          </a:stretch>
        </p:blipFill>
        <p:spPr>
          <a:xfrm>
            <a:off x="179512" y="698194"/>
            <a:ext cx="8757958" cy="4623938"/>
          </a:xfrm>
          <a:prstGeom prst="rect">
            <a:avLst/>
          </a:prstGeom>
        </p:spPr>
      </p:pic>
      <p:sp>
        <p:nvSpPr>
          <p:cNvPr id="8" name="Freihandform 7"/>
          <p:cNvSpPr/>
          <p:nvPr/>
        </p:nvSpPr>
        <p:spPr bwMode="auto">
          <a:xfrm>
            <a:off x="5004048" y="3356992"/>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
        <p:nvSpPr>
          <p:cNvPr id="9" name="Freihandform 8"/>
          <p:cNvSpPr/>
          <p:nvPr/>
        </p:nvSpPr>
        <p:spPr bwMode="auto">
          <a:xfrm>
            <a:off x="5004048" y="3794538"/>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Tree>
    <p:extLst>
      <p:ext uri="{BB962C8B-B14F-4D97-AF65-F5344CB8AC3E}">
        <p14:creationId xmlns:p14="http://schemas.microsoft.com/office/powerpoint/2010/main" val="952465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671878" y="2064867"/>
            <a:ext cx="1440160"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10" name="Rechteck 9"/>
          <p:cNvSpPr/>
          <p:nvPr/>
        </p:nvSpPr>
        <p:spPr bwMode="auto">
          <a:xfrm>
            <a:off x="671878" y="3356992"/>
            <a:ext cx="1667874"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8" name="Freihandform 7"/>
          <p:cNvSpPr/>
          <p:nvPr/>
        </p:nvSpPr>
        <p:spPr bwMode="auto">
          <a:xfrm>
            <a:off x="5857571" y="3933056"/>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pic>
        <p:nvPicPr>
          <p:cNvPr id="2" name="Grafik 1"/>
          <p:cNvPicPr>
            <a:picLocks noChangeAspect="1"/>
          </p:cNvPicPr>
          <p:nvPr/>
        </p:nvPicPr>
        <p:blipFill>
          <a:blip r:embed="rId2"/>
          <a:stretch>
            <a:fillRect/>
          </a:stretch>
        </p:blipFill>
        <p:spPr>
          <a:xfrm>
            <a:off x="323528" y="421617"/>
            <a:ext cx="8503423" cy="5409765"/>
          </a:xfrm>
          <a:prstGeom prst="rect">
            <a:avLst/>
          </a:prstGeom>
        </p:spPr>
      </p:pic>
      <p:sp>
        <p:nvSpPr>
          <p:cNvPr id="6" name="Freihandform 5"/>
          <p:cNvSpPr/>
          <p:nvPr/>
        </p:nvSpPr>
        <p:spPr bwMode="auto">
          <a:xfrm>
            <a:off x="5033343" y="1935319"/>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Tree>
    <p:extLst>
      <p:ext uri="{BB962C8B-B14F-4D97-AF65-F5344CB8AC3E}">
        <p14:creationId xmlns:p14="http://schemas.microsoft.com/office/powerpoint/2010/main" val="1245823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80528" y="332656"/>
            <a:ext cx="9144000" cy="646210"/>
          </a:xfrm>
          <a:prstGeom prst="rect">
            <a:avLst/>
          </a:prstGeom>
          <a:noFill/>
        </p:spPr>
        <p:txBody>
          <a:bodyPr wrap="square" lIns="91305" tIns="45660" rIns="91305" bIns="45660" rtlCol="0">
            <a:spAutoFit/>
          </a:bodyPr>
          <a:lstStyle/>
          <a:p>
            <a:r>
              <a:rPr lang="de-DE" sz="3600" b="1" dirty="0" smtClean="0">
                <a:solidFill>
                  <a:srgbClr val="35CD35"/>
                </a:solidFill>
                <a:latin typeface="+mj-lt"/>
              </a:rPr>
              <a:t>AGENDA</a:t>
            </a:r>
            <a:endParaRPr lang="de-DE" sz="3600" b="1" dirty="0">
              <a:solidFill>
                <a:srgbClr val="35CD35"/>
              </a:solidFill>
              <a:latin typeface="+mj-lt"/>
            </a:endParaRPr>
          </a:p>
        </p:txBody>
      </p:sp>
      <p:sp>
        <p:nvSpPr>
          <p:cNvPr id="4" name="Rectangle 3"/>
          <p:cNvSpPr txBox="1">
            <a:spLocks/>
          </p:cNvSpPr>
          <p:nvPr/>
        </p:nvSpPr>
        <p:spPr>
          <a:xfrm>
            <a:off x="323528" y="692696"/>
            <a:ext cx="8352928" cy="4536504"/>
          </a:xfrm>
          <a:prstGeom prst="rect">
            <a:avLst/>
          </a:prstGeom>
        </p:spPr>
        <p:txBody>
          <a:bodyPr lIns="91108" tIns="45558" rIns="91108" bIns="45558"/>
          <a:lstStyle>
            <a:lvl1pPr marL="342167" indent="-34216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1364" indent="-28513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0557" indent="-228113"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6776" indent="-228113"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300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922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544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166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789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355600" indent="-342900" algn="just">
              <a:buClr>
                <a:schemeClr val="bg1">
                  <a:lumMod val="50000"/>
                </a:schemeClr>
              </a:buClr>
              <a:buFont typeface="Wingdings" panose="05000000000000000000" pitchFamily="2" charset="2"/>
              <a:buChar char="§"/>
            </a:pPr>
            <a:r>
              <a:rPr lang="de-DE" sz="2000" kern="0" dirty="0" smtClean="0"/>
              <a:t>Begrüßung</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smtClean="0"/>
              <a:t>Allgemeine Informationen</a:t>
            </a:r>
            <a:endParaRPr lang="de-DE" sz="2000" kern="0" dirty="0"/>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smtClean="0"/>
              <a:t>Ausstattung Wahlräume (Urnenwahlvorstand)</a:t>
            </a:r>
          </a:p>
          <a:p>
            <a:pPr marL="355600" indent="-342900">
              <a:buClr>
                <a:schemeClr val="bg1">
                  <a:lumMod val="50000"/>
                </a:schemeClr>
              </a:buClr>
              <a:buFont typeface="Wingdings" panose="05000000000000000000" pitchFamily="2" charset="2"/>
              <a:buChar char="§"/>
            </a:pPr>
            <a:endParaRPr lang="de-DE" sz="2000" kern="0" dirty="0" smtClean="0"/>
          </a:p>
          <a:p>
            <a:pPr marL="355600" indent="-342900">
              <a:buClr>
                <a:schemeClr val="bg1">
                  <a:lumMod val="50000"/>
                </a:schemeClr>
              </a:buClr>
              <a:buFont typeface="Wingdings" panose="05000000000000000000" pitchFamily="2" charset="2"/>
              <a:buChar char="§"/>
            </a:pPr>
            <a:r>
              <a:rPr lang="de-DE" sz="2000" kern="0" dirty="0" smtClean="0"/>
              <a:t>Tätigkeiten des Wahlvorstandes vor 8.00 Uhr</a:t>
            </a:r>
          </a:p>
          <a:p>
            <a:pPr marL="355600" indent="-342900">
              <a:buClr>
                <a:schemeClr val="bg1">
                  <a:lumMod val="50000"/>
                </a:schemeClr>
              </a:buClr>
              <a:buFont typeface="Wingdings" panose="05000000000000000000" pitchFamily="2" charset="2"/>
              <a:buChar char="§"/>
            </a:pPr>
            <a:r>
              <a:rPr lang="de-DE" sz="2000" kern="0" dirty="0" smtClean="0"/>
              <a:t>Tätigkeiten des Wahlvorstandes von 08.00 Uhr bis 18.00 Uhr</a:t>
            </a:r>
          </a:p>
          <a:p>
            <a:pPr marL="355600" indent="-342900" algn="just">
              <a:buClr>
                <a:schemeClr val="bg1">
                  <a:lumMod val="50000"/>
                </a:schemeClr>
              </a:buClr>
              <a:buFont typeface="Wingdings" panose="05000000000000000000" pitchFamily="2" charset="2"/>
              <a:buChar char="§"/>
            </a:pPr>
            <a:r>
              <a:rPr lang="de-DE" sz="2000" kern="0" dirty="0" smtClean="0"/>
              <a:t>Tätigkeiten des Wahlvorstandes ab 18.00 Uhr</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smtClean="0"/>
              <a:t>Tätigkeiten des Briefwahlvorstandes vor 18.00 Uhr </a:t>
            </a:r>
          </a:p>
          <a:p>
            <a:pPr marL="355600" indent="-342900" algn="just">
              <a:buClr>
                <a:schemeClr val="bg1">
                  <a:lumMod val="50000"/>
                </a:schemeClr>
              </a:buClr>
              <a:buFont typeface="Wingdings" panose="05000000000000000000" pitchFamily="2" charset="2"/>
              <a:buChar char="§"/>
            </a:pPr>
            <a:r>
              <a:rPr lang="de-DE" sz="2000" kern="0" dirty="0" smtClean="0"/>
              <a:t>Tätigkeiten des Briefwahlvorstandes ab 18.00 Uhr</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a:t>Fragen und </a:t>
            </a:r>
            <a:r>
              <a:rPr lang="de-DE" sz="2000" kern="0" dirty="0" smtClean="0"/>
              <a:t>Antworten</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a:t>Verabschiedung</a:t>
            </a:r>
          </a:p>
          <a:p>
            <a:pPr marL="0" indent="0">
              <a:lnSpc>
                <a:spcPct val="90000"/>
              </a:lnSpc>
              <a:buSzPct val="90000"/>
              <a:buNone/>
              <a:defRPr/>
            </a:pPr>
            <a:r>
              <a:rPr lang="de-DE" altLang="de-DE" sz="2800" kern="0" dirty="0"/>
              <a:t/>
            </a:r>
            <a:br>
              <a:rPr lang="de-DE" altLang="de-DE" sz="2800" kern="0" dirty="0"/>
            </a:br>
            <a:endParaRPr lang="de-DE" altLang="de-DE" sz="400" kern="0" dirty="0"/>
          </a:p>
          <a:p>
            <a:pPr>
              <a:lnSpc>
                <a:spcPct val="90000"/>
              </a:lnSpc>
              <a:defRPr/>
            </a:pPr>
            <a:endParaRPr lang="de-DE" altLang="de-DE" sz="1400" kern="0" dirty="0"/>
          </a:p>
        </p:txBody>
      </p:sp>
    </p:spTree>
    <p:extLst>
      <p:ext uri="{BB962C8B-B14F-4D97-AF65-F5344CB8AC3E}">
        <p14:creationId xmlns:p14="http://schemas.microsoft.com/office/powerpoint/2010/main" val="3592253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671878" y="2064867"/>
            <a:ext cx="1440160"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10" name="Rechteck 9"/>
          <p:cNvSpPr/>
          <p:nvPr/>
        </p:nvSpPr>
        <p:spPr bwMode="auto">
          <a:xfrm>
            <a:off x="671878" y="3356992"/>
            <a:ext cx="1667874"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8" name="Freihandform 7"/>
          <p:cNvSpPr/>
          <p:nvPr/>
        </p:nvSpPr>
        <p:spPr bwMode="auto">
          <a:xfrm>
            <a:off x="5857571" y="3933056"/>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
        <p:nvSpPr>
          <p:cNvPr id="6" name="Freihandform 5"/>
          <p:cNvSpPr/>
          <p:nvPr/>
        </p:nvSpPr>
        <p:spPr bwMode="auto">
          <a:xfrm>
            <a:off x="5033343" y="1935319"/>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pic>
        <p:nvPicPr>
          <p:cNvPr id="3" name="Grafik 2"/>
          <p:cNvPicPr>
            <a:picLocks noChangeAspect="1"/>
          </p:cNvPicPr>
          <p:nvPr/>
        </p:nvPicPr>
        <p:blipFill>
          <a:blip r:embed="rId2"/>
          <a:stretch>
            <a:fillRect/>
          </a:stretch>
        </p:blipFill>
        <p:spPr>
          <a:xfrm>
            <a:off x="611560" y="260648"/>
            <a:ext cx="7095732" cy="5594201"/>
          </a:xfrm>
          <a:prstGeom prst="rect">
            <a:avLst/>
          </a:prstGeom>
        </p:spPr>
      </p:pic>
    </p:spTree>
    <p:extLst>
      <p:ext uri="{BB962C8B-B14F-4D97-AF65-F5344CB8AC3E}">
        <p14:creationId xmlns:p14="http://schemas.microsoft.com/office/powerpoint/2010/main" val="3534997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671878" y="2064867"/>
            <a:ext cx="1440160"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10" name="Rechteck 9"/>
          <p:cNvSpPr/>
          <p:nvPr/>
        </p:nvSpPr>
        <p:spPr bwMode="auto">
          <a:xfrm>
            <a:off x="671878" y="3356992"/>
            <a:ext cx="1667874"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8" name="Freihandform 7"/>
          <p:cNvSpPr/>
          <p:nvPr/>
        </p:nvSpPr>
        <p:spPr bwMode="auto">
          <a:xfrm>
            <a:off x="5857571" y="3933056"/>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sp>
        <p:nvSpPr>
          <p:cNvPr id="6" name="Freihandform 5"/>
          <p:cNvSpPr/>
          <p:nvPr/>
        </p:nvSpPr>
        <p:spPr bwMode="auto">
          <a:xfrm>
            <a:off x="5033343" y="1935319"/>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pic>
        <p:nvPicPr>
          <p:cNvPr id="2" name="Grafik 1"/>
          <p:cNvPicPr>
            <a:picLocks noChangeAspect="1"/>
          </p:cNvPicPr>
          <p:nvPr/>
        </p:nvPicPr>
        <p:blipFill>
          <a:blip r:embed="rId2"/>
          <a:stretch>
            <a:fillRect/>
          </a:stretch>
        </p:blipFill>
        <p:spPr>
          <a:xfrm>
            <a:off x="671878" y="332656"/>
            <a:ext cx="7281872" cy="5431958"/>
          </a:xfrm>
          <a:prstGeom prst="rect">
            <a:avLst/>
          </a:prstGeom>
        </p:spPr>
      </p:pic>
    </p:spTree>
    <p:extLst>
      <p:ext uri="{BB962C8B-B14F-4D97-AF65-F5344CB8AC3E}">
        <p14:creationId xmlns:p14="http://schemas.microsoft.com/office/powerpoint/2010/main" val="1590137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671878" y="2064867"/>
            <a:ext cx="1440160" cy="149832"/>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305" tIns="45660" rIns="91305" bIns="45660" numCol="1" spcCol="0" rtlCol="0" anchor="ctr" anchorCtr="0" compatLnSpc="1">
            <a:prstTxWarp prst="textNoShape">
              <a:avLst/>
            </a:prstTxWarp>
          </a:bodyPr>
          <a:lstStyle/>
          <a:p>
            <a:pPr defTabSz="913020"/>
            <a:endParaRPr lang="de-DE">
              <a:ln>
                <a:solidFill>
                  <a:sysClr val="windowText" lastClr="000000"/>
                </a:solidFill>
              </a:ln>
              <a:solidFill>
                <a:sysClr val="windowText" lastClr="000000"/>
              </a:solidFill>
            </a:endParaRPr>
          </a:p>
        </p:txBody>
      </p:sp>
      <p:sp>
        <p:nvSpPr>
          <p:cNvPr id="6" name="Freihandform 5"/>
          <p:cNvSpPr/>
          <p:nvPr/>
        </p:nvSpPr>
        <p:spPr bwMode="auto">
          <a:xfrm>
            <a:off x="5033343" y="1935319"/>
            <a:ext cx="272772" cy="259096"/>
          </a:xfrm>
          <a:custGeom>
            <a:avLst/>
            <a:gdLst>
              <a:gd name="connsiteX0" fmla="*/ 0 w 272772"/>
              <a:gd name="connsiteY0" fmla="*/ 191508 h 359180"/>
              <a:gd name="connsiteX1" fmla="*/ 81482 w 272772"/>
              <a:gd name="connsiteY1" fmla="*/ 354470 h 359180"/>
              <a:gd name="connsiteX2" fmla="*/ 244444 w 272772"/>
              <a:gd name="connsiteY2" fmla="*/ 28545 h 359180"/>
              <a:gd name="connsiteX3" fmla="*/ 271604 w 272772"/>
              <a:gd name="connsiteY3" fmla="*/ 37599 h 359180"/>
            </a:gdLst>
            <a:ahLst/>
            <a:cxnLst>
              <a:cxn ang="0">
                <a:pos x="connsiteX0" y="connsiteY0"/>
              </a:cxn>
              <a:cxn ang="0">
                <a:pos x="connsiteX1" y="connsiteY1"/>
              </a:cxn>
              <a:cxn ang="0">
                <a:pos x="connsiteX2" y="connsiteY2"/>
              </a:cxn>
              <a:cxn ang="0">
                <a:pos x="connsiteX3" y="connsiteY3"/>
              </a:cxn>
            </a:cxnLst>
            <a:rect l="l" t="t" r="r" b="b"/>
            <a:pathLst>
              <a:path w="272772" h="359180">
                <a:moveTo>
                  <a:pt x="0" y="191508"/>
                </a:moveTo>
                <a:cubicBezTo>
                  <a:pt x="20370" y="286569"/>
                  <a:pt x="40741" y="381630"/>
                  <a:pt x="81482" y="354470"/>
                </a:cubicBezTo>
                <a:cubicBezTo>
                  <a:pt x="122223" y="327310"/>
                  <a:pt x="212757" y="81357"/>
                  <a:pt x="244444" y="28545"/>
                </a:cubicBezTo>
                <a:cubicBezTo>
                  <a:pt x="276131" y="-24267"/>
                  <a:pt x="273867" y="6666"/>
                  <a:pt x="271604" y="37599"/>
                </a:cubicBezTo>
              </a:path>
            </a:pathLst>
          </a:custGeom>
          <a:noFill/>
          <a:ln w="38100" cap="flat" cmpd="sng" algn="ctr">
            <a:solidFill>
              <a:srgbClr val="35CD3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43" tIns="45618" rIns="91243" bIns="45618" numCol="1" spcCol="0" rtlCol="0" anchor="ctr" anchorCtr="0" compatLnSpc="1">
            <a:prstTxWarp prst="textNoShape">
              <a:avLst/>
            </a:prstTxWarp>
          </a:bodyPr>
          <a:lstStyle/>
          <a:p>
            <a:pPr defTabSz="912442"/>
            <a:endParaRPr lang="de-DE"/>
          </a:p>
        </p:txBody>
      </p:sp>
      <p:pic>
        <p:nvPicPr>
          <p:cNvPr id="3" name="Grafik 2"/>
          <p:cNvPicPr>
            <a:picLocks noChangeAspect="1"/>
          </p:cNvPicPr>
          <p:nvPr/>
        </p:nvPicPr>
        <p:blipFill>
          <a:blip r:embed="rId2"/>
          <a:stretch>
            <a:fillRect/>
          </a:stretch>
        </p:blipFill>
        <p:spPr>
          <a:xfrm>
            <a:off x="251520" y="1913615"/>
            <a:ext cx="8712968" cy="1621787"/>
          </a:xfrm>
          <a:prstGeom prst="rect">
            <a:avLst/>
          </a:prstGeom>
        </p:spPr>
      </p:pic>
    </p:spTree>
    <p:extLst>
      <p:ext uri="{BB962C8B-B14F-4D97-AF65-F5344CB8AC3E}">
        <p14:creationId xmlns:p14="http://schemas.microsoft.com/office/powerpoint/2010/main" val="1057149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692696"/>
            <a:ext cx="8229600" cy="4248472"/>
          </a:xfrm>
        </p:spPr>
        <p:txBody>
          <a:bodyPr/>
          <a:lstStyle/>
          <a:p>
            <a:pPr>
              <a:lnSpc>
                <a:spcPct val="120000"/>
              </a:lnSpc>
              <a:spcBef>
                <a:spcPts val="500"/>
              </a:spcBef>
            </a:pPr>
            <a:r>
              <a:rPr lang="de-DE" sz="2000" dirty="0">
                <a:latin typeface="Arial" panose="020B0604020202020204" pitchFamily="34" charset="0"/>
                <a:cs typeface="Arial" panose="020B0604020202020204" pitchFamily="34" charset="0"/>
              </a:rPr>
              <a:t>Die Stimmabgabe ist in jedem beliebigen Wahlraum des Landkreises </a:t>
            </a:r>
            <a:r>
              <a:rPr lang="de-DE" sz="2000" dirty="0" smtClean="0">
                <a:latin typeface="Arial" panose="020B0604020202020204" pitchFamily="34" charset="0"/>
                <a:cs typeface="Arial" panose="020B0604020202020204" pitchFamily="34" charset="0"/>
              </a:rPr>
              <a:t>möglich</a:t>
            </a:r>
            <a:r>
              <a:rPr lang="de-DE" sz="2000" dirty="0">
                <a:latin typeface="Arial" panose="020B0604020202020204" pitchFamily="34" charset="0"/>
                <a:cs typeface="Arial" panose="020B0604020202020204" pitchFamily="34" charset="0"/>
              </a:rPr>
              <a:t>.</a:t>
            </a:r>
          </a:p>
          <a:p>
            <a:pPr>
              <a:lnSpc>
                <a:spcPct val="120000"/>
              </a:lnSpc>
              <a:spcBef>
                <a:spcPts val="500"/>
              </a:spcBef>
            </a:pPr>
            <a:r>
              <a:rPr lang="de-DE" altLang="de-DE" sz="2000" dirty="0" smtClean="0">
                <a:latin typeface="Arial" panose="020B0604020202020204" pitchFamily="34" charset="0"/>
                <a:cs typeface="Arial" panose="020B0604020202020204" pitchFamily="34" charset="0"/>
                <a:sym typeface="Calibri" pitchFamily="34" charset="0"/>
              </a:rPr>
              <a:t>Wahlrecht </a:t>
            </a:r>
            <a:r>
              <a:rPr lang="de-DE" altLang="de-DE" sz="2000" dirty="0">
                <a:latin typeface="Arial" panose="020B0604020202020204" pitchFamily="34" charset="0"/>
                <a:cs typeface="Arial" panose="020B0604020202020204" pitchFamily="34" charset="0"/>
                <a:sym typeface="Calibri" pitchFamily="34" charset="0"/>
              </a:rPr>
              <a:t>(</a:t>
            </a:r>
            <a:r>
              <a:rPr lang="de-DE" altLang="de-DE" sz="2000" dirty="0" smtClean="0">
                <a:latin typeface="Arial" panose="020B0604020202020204" pitchFamily="34" charset="0"/>
                <a:cs typeface="Arial" panose="020B0604020202020204" pitchFamily="34" charset="0"/>
                <a:sym typeface="Calibri" pitchFamily="34" charset="0"/>
              </a:rPr>
              <a:t>Wahlschein) </a:t>
            </a:r>
            <a:r>
              <a:rPr lang="de-DE" altLang="de-DE" sz="2000" dirty="0">
                <a:latin typeface="Arial" panose="020B0604020202020204" pitchFamily="34" charset="0"/>
                <a:cs typeface="Arial" panose="020B0604020202020204" pitchFamily="34" charset="0"/>
                <a:sym typeface="Calibri" pitchFamily="34" charset="0"/>
              </a:rPr>
              <a:t>prüfen (immer i.V. mit Ausweis)</a:t>
            </a:r>
          </a:p>
          <a:p>
            <a:pPr>
              <a:lnSpc>
                <a:spcPct val="120000"/>
              </a:lnSpc>
              <a:spcBef>
                <a:spcPts val="500"/>
              </a:spcBef>
            </a:pPr>
            <a:r>
              <a:rPr lang="de-DE" altLang="de-DE" sz="2000" dirty="0">
                <a:latin typeface="Arial" panose="020B0604020202020204" pitchFamily="34" charset="0"/>
                <a:cs typeface="Arial" panose="020B0604020202020204" pitchFamily="34" charset="0"/>
                <a:sym typeface="Calibri" pitchFamily="34" charset="0"/>
              </a:rPr>
              <a:t>Einbehalt des </a:t>
            </a:r>
            <a:r>
              <a:rPr lang="de-DE" altLang="de-DE" sz="2000" dirty="0" smtClean="0">
                <a:latin typeface="Arial" panose="020B0604020202020204" pitchFamily="34" charset="0"/>
                <a:cs typeface="Arial" panose="020B0604020202020204" pitchFamily="34" charset="0"/>
                <a:sym typeface="Calibri" pitchFamily="34" charset="0"/>
              </a:rPr>
              <a:t>Wahlscheins (Anlage zur Wahlniederschrift)</a:t>
            </a:r>
            <a:endParaRPr lang="de-DE" altLang="de-DE" sz="2000" dirty="0">
              <a:latin typeface="Arial" panose="020B0604020202020204" pitchFamily="34" charset="0"/>
              <a:cs typeface="Arial" panose="020B0604020202020204" pitchFamily="34" charset="0"/>
              <a:sym typeface="Calibri" pitchFamily="34" charset="0"/>
            </a:endParaRPr>
          </a:p>
          <a:p>
            <a:pPr>
              <a:lnSpc>
                <a:spcPct val="120000"/>
              </a:lnSpc>
              <a:spcBef>
                <a:spcPts val="500"/>
              </a:spcBef>
            </a:pPr>
            <a:r>
              <a:rPr lang="de-DE" altLang="de-DE" sz="2000" dirty="0">
                <a:latin typeface="Arial" panose="020B0604020202020204" pitchFamily="34" charset="0"/>
                <a:cs typeface="Arial" panose="020B0604020202020204" pitchFamily="34" charset="0"/>
                <a:sym typeface="Calibri" pitchFamily="34" charset="0"/>
              </a:rPr>
              <a:t>Anbringung eines Abstimmungsvermerkes auf </a:t>
            </a:r>
            <a:r>
              <a:rPr lang="de-DE" altLang="de-DE" sz="2000" dirty="0" smtClean="0">
                <a:latin typeface="Arial" panose="020B0604020202020204" pitchFamily="34" charset="0"/>
                <a:cs typeface="Arial" panose="020B0604020202020204" pitchFamily="34" charset="0"/>
                <a:sym typeface="Calibri" pitchFamily="34" charset="0"/>
              </a:rPr>
              <a:t>Wahlschein </a:t>
            </a:r>
            <a:r>
              <a:rPr lang="de-DE" altLang="de-DE" sz="2000" b="1" dirty="0">
                <a:latin typeface="Arial" panose="020B0604020202020204" pitchFamily="34" charset="0"/>
                <a:cs typeface="Arial" panose="020B0604020202020204" pitchFamily="34" charset="0"/>
                <a:sym typeface="Calibri" pitchFamily="34" charset="0"/>
              </a:rPr>
              <a:t>nicht </a:t>
            </a:r>
            <a:r>
              <a:rPr lang="de-DE" altLang="de-DE" sz="2000" dirty="0">
                <a:latin typeface="Arial" panose="020B0604020202020204" pitchFamily="34" charset="0"/>
                <a:cs typeface="Arial" panose="020B0604020202020204" pitchFamily="34" charset="0"/>
                <a:sym typeface="Calibri" pitchFamily="34" charset="0"/>
              </a:rPr>
              <a:t>notwendig</a:t>
            </a:r>
          </a:p>
          <a:p>
            <a:pPr>
              <a:lnSpc>
                <a:spcPct val="120000"/>
              </a:lnSpc>
              <a:spcBef>
                <a:spcPts val="500"/>
              </a:spcBef>
            </a:pPr>
            <a:r>
              <a:rPr lang="de-DE" altLang="de-DE" sz="2000" dirty="0">
                <a:solidFill>
                  <a:srgbClr val="FF0000"/>
                </a:solidFill>
                <a:latin typeface="Arial" panose="020B0604020202020204" pitchFamily="34" charset="0"/>
                <a:cs typeface="Arial" panose="020B0604020202020204" pitchFamily="34" charset="0"/>
                <a:sym typeface="Calibri" pitchFamily="34" charset="0"/>
              </a:rPr>
              <a:t>keine</a:t>
            </a:r>
            <a:r>
              <a:rPr lang="de-DE" altLang="de-DE" sz="2000" dirty="0">
                <a:latin typeface="Arial" panose="020B0604020202020204" pitchFamily="34" charset="0"/>
                <a:cs typeface="Arial" panose="020B0604020202020204" pitchFamily="34" charset="0"/>
                <a:sym typeface="Calibri" pitchFamily="34" charset="0"/>
              </a:rPr>
              <a:t> Annahme von </a:t>
            </a:r>
            <a:r>
              <a:rPr lang="de-DE" altLang="de-DE" sz="2000" dirty="0" smtClean="0">
                <a:solidFill>
                  <a:srgbClr val="FF0000"/>
                </a:solidFill>
                <a:latin typeface="Arial" panose="020B0604020202020204" pitchFamily="34" charset="0"/>
                <a:cs typeface="Arial" panose="020B0604020202020204" pitchFamily="34" charset="0"/>
                <a:sym typeface="Calibri" pitchFamily="34" charset="0"/>
              </a:rPr>
              <a:t>Wahlbriefen</a:t>
            </a:r>
          </a:p>
          <a:p>
            <a:pPr>
              <a:lnSpc>
                <a:spcPct val="120000"/>
              </a:lnSpc>
              <a:spcBef>
                <a:spcPts val="500"/>
              </a:spcBef>
            </a:pPr>
            <a:r>
              <a:rPr lang="de-DE" sz="2000" dirty="0">
                <a:latin typeface="Arial" pitchFamily="34" charset="0"/>
                <a:cs typeface="Arial" pitchFamily="34" charset="0"/>
              </a:rPr>
              <a:t>Zweifel über die Wahlberechtigung klärt der Wahlvorstand. </a:t>
            </a:r>
          </a:p>
          <a:p>
            <a:pPr marL="800100" lvl="1" indent="-342900">
              <a:buClr>
                <a:prstClr val="white">
                  <a:lumMod val="50000"/>
                </a:prstClr>
              </a:buClr>
              <a:buFont typeface="Wingdings" pitchFamily="2" charset="2"/>
              <a:buChar char="Ø"/>
            </a:pPr>
            <a:r>
              <a:rPr lang="de-DE" sz="2000" dirty="0">
                <a:latin typeface="Arial" pitchFamily="34" charset="0"/>
                <a:cs typeface="Arial" pitchFamily="34" charset="0"/>
              </a:rPr>
              <a:t>In diesem Fall ist über die Zulassung oder Zurückweisung Beschluss zu fassen und eine Niederschrift als Anlage der </a:t>
            </a:r>
            <a:r>
              <a:rPr lang="de-DE" sz="2000" dirty="0">
                <a:solidFill>
                  <a:prstClr val="black"/>
                </a:solidFill>
                <a:latin typeface="Arial" pitchFamily="34" charset="0"/>
                <a:cs typeface="Arial" pitchFamily="34" charset="0"/>
              </a:rPr>
              <a:t>Wahlniederschrift beizufügen.</a:t>
            </a:r>
          </a:p>
          <a:p>
            <a:pPr marL="800100" lvl="1" indent="-342900">
              <a:buClr>
                <a:schemeClr val="bg1">
                  <a:lumMod val="50000"/>
                </a:schemeClr>
              </a:buClr>
              <a:buFont typeface="Wingdings" pitchFamily="2" charset="2"/>
              <a:buChar char="Ø"/>
            </a:pPr>
            <a:r>
              <a:rPr lang="de-DE" sz="2000" dirty="0">
                <a:latin typeface="Arial" pitchFamily="34" charset="0"/>
                <a:cs typeface="Arial" pitchFamily="34" charset="0"/>
              </a:rPr>
              <a:t>Der Wahlvorsteher behält den Wahlschein auch im Falle der Zurückweisung ein.</a:t>
            </a:r>
          </a:p>
          <a:p>
            <a:pPr>
              <a:lnSpc>
                <a:spcPct val="120000"/>
              </a:lnSpc>
              <a:spcBef>
                <a:spcPts val="500"/>
              </a:spcBef>
            </a:pPr>
            <a:endParaRPr lang="de-DE" altLang="de-DE" sz="2000" dirty="0"/>
          </a:p>
          <a:p>
            <a:endParaRPr lang="de-DE" dirty="0"/>
          </a:p>
        </p:txBody>
      </p:sp>
      <p:sp>
        <p:nvSpPr>
          <p:cNvPr id="5" name="Textfeld 4"/>
          <p:cNvSpPr txBox="1"/>
          <p:nvPr/>
        </p:nvSpPr>
        <p:spPr>
          <a:xfrm>
            <a:off x="-180528" y="260648"/>
            <a:ext cx="9144000" cy="523220"/>
          </a:xfrm>
          <a:prstGeom prst="rect">
            <a:avLst/>
          </a:prstGeom>
          <a:noFill/>
        </p:spPr>
        <p:txBody>
          <a:bodyPr wrap="square" lIns="91305" tIns="45660" rIns="91305" bIns="45660" rtlCol="0">
            <a:spAutoFit/>
          </a:bodyPr>
          <a:lstStyle/>
          <a:p>
            <a:r>
              <a:rPr lang="de-DE" sz="2800" dirty="0" smtClean="0">
                <a:latin typeface="+mj-lt"/>
              </a:rPr>
              <a:t>Stimmenabgabe mit </a:t>
            </a:r>
            <a:r>
              <a:rPr lang="de-DE" sz="2800" b="1" dirty="0" smtClean="0">
                <a:latin typeface="+mj-lt"/>
              </a:rPr>
              <a:t>Wahlschein</a:t>
            </a:r>
            <a:endParaRPr lang="de-DE" sz="2800" b="1" dirty="0"/>
          </a:p>
        </p:txBody>
      </p:sp>
    </p:spTree>
    <p:extLst>
      <p:ext uri="{BB962C8B-B14F-4D97-AF65-F5344CB8AC3E}">
        <p14:creationId xmlns:p14="http://schemas.microsoft.com/office/powerpoint/2010/main" val="642156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95551" y="476672"/>
            <a:ext cx="3069364" cy="523220"/>
          </a:xfrm>
          <a:prstGeom prst="rect">
            <a:avLst/>
          </a:prstGeom>
          <a:noFill/>
        </p:spPr>
        <p:txBody>
          <a:bodyPr wrap="square" lIns="91305" tIns="45660" rIns="91305" bIns="45660" rtlCol="0">
            <a:spAutoFit/>
          </a:bodyPr>
          <a:lstStyle/>
          <a:p>
            <a:r>
              <a:rPr lang="de-DE" sz="2800" dirty="0">
                <a:latin typeface="+mj-lt"/>
              </a:rPr>
              <a:t>Wahlscheinmuster</a:t>
            </a:r>
            <a:endParaRPr lang="de-DE" sz="2800" dirty="0"/>
          </a:p>
        </p:txBody>
      </p:sp>
      <p:pic>
        <p:nvPicPr>
          <p:cNvPr id="2" name="Grafik 1"/>
          <p:cNvPicPr>
            <a:picLocks noChangeAspect="1"/>
          </p:cNvPicPr>
          <p:nvPr/>
        </p:nvPicPr>
        <p:blipFill>
          <a:blip r:embed="rId2"/>
          <a:stretch>
            <a:fillRect/>
          </a:stretch>
        </p:blipFill>
        <p:spPr>
          <a:xfrm>
            <a:off x="3635896" y="8901"/>
            <a:ext cx="4419453" cy="6722434"/>
          </a:xfrm>
          <a:prstGeom prst="rect">
            <a:avLst/>
          </a:prstGeom>
        </p:spPr>
      </p:pic>
    </p:spTree>
    <p:extLst>
      <p:ext uri="{BB962C8B-B14F-4D97-AF65-F5344CB8AC3E}">
        <p14:creationId xmlns:p14="http://schemas.microsoft.com/office/powerpoint/2010/main" val="328697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95551" y="476672"/>
            <a:ext cx="3069364" cy="523220"/>
          </a:xfrm>
          <a:prstGeom prst="rect">
            <a:avLst/>
          </a:prstGeom>
          <a:noFill/>
        </p:spPr>
        <p:txBody>
          <a:bodyPr wrap="square" lIns="91305" tIns="45660" rIns="91305" bIns="45660" rtlCol="0">
            <a:spAutoFit/>
          </a:bodyPr>
          <a:lstStyle/>
          <a:p>
            <a:r>
              <a:rPr lang="de-DE" sz="2800" dirty="0">
                <a:latin typeface="+mj-lt"/>
              </a:rPr>
              <a:t>Wahlscheinmuster</a:t>
            </a:r>
            <a:endParaRPr lang="de-DE" sz="2800" dirty="0"/>
          </a:p>
        </p:txBody>
      </p:sp>
      <p:pic>
        <p:nvPicPr>
          <p:cNvPr id="4" name="Grafik 3"/>
          <p:cNvPicPr>
            <a:picLocks noChangeAspect="1"/>
          </p:cNvPicPr>
          <p:nvPr/>
        </p:nvPicPr>
        <p:blipFill>
          <a:blip r:embed="rId2"/>
          <a:stretch>
            <a:fillRect/>
          </a:stretch>
        </p:blipFill>
        <p:spPr>
          <a:xfrm>
            <a:off x="3563888" y="260648"/>
            <a:ext cx="4446774" cy="6465223"/>
          </a:xfrm>
          <a:prstGeom prst="rect">
            <a:avLst/>
          </a:prstGeom>
        </p:spPr>
      </p:pic>
    </p:spTree>
    <p:extLst>
      <p:ext uri="{BB962C8B-B14F-4D97-AF65-F5344CB8AC3E}">
        <p14:creationId xmlns:p14="http://schemas.microsoft.com/office/powerpoint/2010/main" val="4211685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980728"/>
            <a:ext cx="8229600" cy="4536504"/>
          </a:xfrm>
        </p:spPr>
        <p:txBody>
          <a:bodyPr/>
          <a:lstStyle/>
          <a:p>
            <a:r>
              <a:rPr lang="de-DE" sz="2000" dirty="0">
                <a:latin typeface="Arial" pitchFamily="34" charset="0"/>
                <a:cs typeface="Arial" pitchFamily="34" charset="0"/>
              </a:rPr>
              <a:t>Folgende Prüfungen sind </a:t>
            </a:r>
            <a:r>
              <a:rPr lang="de-DE" sz="2000" dirty="0">
                <a:solidFill>
                  <a:srgbClr val="C00000"/>
                </a:solidFill>
                <a:latin typeface="Arial" pitchFamily="34" charset="0"/>
                <a:cs typeface="Arial" pitchFamily="34" charset="0"/>
              </a:rPr>
              <a:t>in jedem Fall </a:t>
            </a:r>
            <a:r>
              <a:rPr lang="de-DE" sz="2000" dirty="0">
                <a:latin typeface="Arial" pitchFamily="34" charset="0"/>
                <a:cs typeface="Arial" pitchFamily="34" charset="0"/>
              </a:rPr>
              <a:t>durchzuführen:</a:t>
            </a:r>
          </a:p>
          <a:p>
            <a:endParaRPr lang="de-DE" sz="16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Wähler einem Wahlvorstandsmitglied persönlich bekannt oder kann er sich ausweisen?</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Wahlschein in einem Verzeichnis der für ungültig erklärten Wahlscheine eingetragen?</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Wahlschein für den </a:t>
            </a:r>
            <a:r>
              <a:rPr lang="de-DE" sz="2000" dirty="0" smtClean="0">
                <a:latin typeface="Arial" pitchFamily="34" charset="0"/>
                <a:cs typeface="Arial" pitchFamily="34" charset="0"/>
              </a:rPr>
              <a:t>Landkreis Traunstein gültig</a:t>
            </a:r>
            <a:r>
              <a:rPr lang="de-DE" sz="2000" dirty="0">
                <a:latin typeface="Arial" pitchFamily="34" charset="0"/>
                <a:cs typeface="Arial" pitchFamily="34" charset="0"/>
              </a:rPr>
              <a:t>?</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Wahlschein für die Europawahl am 09.06.2024?</a:t>
            </a:r>
            <a:endParaRPr lang="de-DE" sz="16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Dienstsiegel der ausstellenden Gemeinde auf dem Wahlschein?</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Wahlschein vom ausstellenden Bediensteten unterschrieben oder – bei automatischer Erstellung – dessen Namenseindruck?</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Jegliche Zweifel hat der Wahlvorstand ggf. durch Rückruf bei der Gemeinde aufzuklären.</a:t>
            </a:r>
          </a:p>
          <a:p>
            <a:pPr>
              <a:lnSpc>
                <a:spcPct val="120000"/>
              </a:lnSpc>
              <a:spcBef>
                <a:spcPts val="500"/>
              </a:spcBef>
            </a:pPr>
            <a:endParaRPr lang="de-DE" altLang="de-DE" sz="2000" dirty="0"/>
          </a:p>
          <a:p>
            <a:endParaRPr lang="de-DE" dirty="0"/>
          </a:p>
        </p:txBody>
      </p:sp>
      <p:sp>
        <p:nvSpPr>
          <p:cNvPr id="5" name="Textfeld 4"/>
          <p:cNvSpPr txBox="1"/>
          <p:nvPr/>
        </p:nvSpPr>
        <p:spPr>
          <a:xfrm>
            <a:off x="-180528" y="260648"/>
            <a:ext cx="9144000" cy="523220"/>
          </a:xfrm>
          <a:prstGeom prst="rect">
            <a:avLst/>
          </a:prstGeom>
          <a:noFill/>
        </p:spPr>
        <p:txBody>
          <a:bodyPr wrap="square" lIns="91305" tIns="45660" rIns="91305" bIns="45660" rtlCol="0">
            <a:spAutoFit/>
          </a:bodyPr>
          <a:lstStyle/>
          <a:p>
            <a:r>
              <a:rPr lang="de-DE" sz="2800" b="1" dirty="0" smtClean="0">
                <a:latin typeface="+mj-lt"/>
              </a:rPr>
              <a:t>Stimmenabgabe mit Wahlschein</a:t>
            </a:r>
            <a:endParaRPr lang="de-DE" sz="2800" b="1" dirty="0"/>
          </a:p>
        </p:txBody>
      </p:sp>
    </p:spTree>
    <p:extLst>
      <p:ext uri="{BB962C8B-B14F-4D97-AF65-F5344CB8AC3E}">
        <p14:creationId xmlns:p14="http://schemas.microsoft.com/office/powerpoint/2010/main" val="3500798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268760"/>
            <a:ext cx="8727509" cy="4104456"/>
          </a:xfrm>
        </p:spPr>
        <p:txBody>
          <a:bodyPr/>
          <a:lstStyle/>
          <a:p>
            <a:pPr>
              <a:spcBef>
                <a:spcPts val="500"/>
              </a:spcBef>
            </a:pPr>
            <a:r>
              <a:rPr lang="de-DE" altLang="de-DE" sz="2500" dirty="0">
                <a:latin typeface="Arial" panose="020B0604020202020204" pitchFamily="34" charset="0"/>
                <a:cs typeface="Arial" panose="020B0604020202020204" pitchFamily="34" charset="0"/>
                <a:sym typeface="Calibri" pitchFamily="34" charset="0"/>
              </a:rPr>
              <a:t>Ende 18.00 </a:t>
            </a:r>
            <a:r>
              <a:rPr lang="de-DE" altLang="de-DE" sz="2500" dirty="0" smtClean="0">
                <a:latin typeface="Arial" panose="020B0604020202020204" pitchFamily="34" charset="0"/>
                <a:cs typeface="Arial" panose="020B0604020202020204" pitchFamily="34" charset="0"/>
                <a:sym typeface="Calibri" pitchFamily="34" charset="0"/>
              </a:rPr>
              <a:t>Uhr wird vom Wahlvorsteher bekannt gegeben.</a:t>
            </a:r>
            <a:endParaRPr lang="de-DE" altLang="de-DE" sz="2500" dirty="0">
              <a:latin typeface="Arial" panose="020B0604020202020204" pitchFamily="34" charset="0"/>
              <a:cs typeface="Arial" panose="020B0604020202020204" pitchFamily="34" charset="0"/>
              <a:sym typeface="Calibri" pitchFamily="34" charset="0"/>
            </a:endParaRPr>
          </a:p>
          <a:p>
            <a:pPr>
              <a:spcBef>
                <a:spcPts val="500"/>
              </a:spcBef>
            </a:pPr>
            <a:r>
              <a:rPr lang="de-DE" altLang="de-DE" sz="2500" dirty="0">
                <a:latin typeface="Arial" panose="020B0604020202020204" pitchFamily="34" charset="0"/>
                <a:cs typeface="Arial" panose="020B0604020202020204" pitchFamily="34" charset="0"/>
                <a:sym typeface="Calibri" pitchFamily="34" charset="0"/>
              </a:rPr>
              <a:t>Zulassung noch anwesender </a:t>
            </a:r>
            <a:r>
              <a:rPr lang="de-DE" altLang="de-DE" sz="2500" dirty="0" smtClean="0">
                <a:latin typeface="Arial" panose="020B0604020202020204" pitchFamily="34" charset="0"/>
                <a:cs typeface="Arial" panose="020B0604020202020204" pitchFamily="34" charset="0"/>
                <a:sym typeface="Calibri" pitchFamily="34" charset="0"/>
              </a:rPr>
              <a:t>Wahlberechtigter welche vor 18.00 Uhr erschienen sind.</a:t>
            </a:r>
          </a:p>
          <a:p>
            <a:pPr>
              <a:spcBef>
                <a:spcPts val="500"/>
              </a:spcBef>
            </a:pPr>
            <a:r>
              <a:rPr lang="de-DE" altLang="de-DE" sz="2500" dirty="0" smtClean="0">
                <a:latin typeface="Arial" panose="020B0604020202020204" pitchFamily="34" charset="0"/>
                <a:cs typeface="Arial" panose="020B0604020202020204" pitchFamily="34" charset="0"/>
                <a:sym typeface="Calibri" pitchFamily="34" charset="0"/>
              </a:rPr>
              <a:t>Grundsatz der Öffentlichkeit (Eingangstüren bleiben </a:t>
            </a:r>
            <a:r>
              <a:rPr lang="de-DE" altLang="de-DE" sz="2500" dirty="0" smtClean="0">
                <a:solidFill>
                  <a:srgbClr val="FF0000"/>
                </a:solidFill>
                <a:latin typeface="Arial" panose="020B0604020202020204" pitchFamily="34" charset="0"/>
                <a:cs typeface="Arial" panose="020B0604020202020204" pitchFamily="34" charset="0"/>
                <a:sym typeface="Calibri" pitchFamily="34" charset="0"/>
              </a:rPr>
              <a:t>offen)!</a:t>
            </a:r>
          </a:p>
          <a:p>
            <a:pPr>
              <a:spcBef>
                <a:spcPts val="500"/>
              </a:spcBef>
            </a:pPr>
            <a:r>
              <a:rPr lang="de-DE" sz="2500" dirty="0">
                <a:latin typeface="Arial" pitchFamily="34" charset="0"/>
                <a:cs typeface="Arial" pitchFamily="34" charset="0"/>
              </a:rPr>
              <a:t>Der Wahlvorsteher erklärt die Wahlhandlung für geschlossen.</a:t>
            </a:r>
          </a:p>
          <a:p>
            <a:pPr>
              <a:spcBef>
                <a:spcPts val="500"/>
              </a:spcBef>
            </a:pPr>
            <a:r>
              <a:rPr lang="de-DE" sz="2500" dirty="0">
                <a:latin typeface="Arial" pitchFamily="34" charset="0"/>
                <a:cs typeface="Arial" pitchFamily="34" charset="0"/>
              </a:rPr>
              <a:t>Er ordnet die sofortige Entfernung und Verpackung aller nicht benutzten Stimmzettel an.</a:t>
            </a:r>
          </a:p>
          <a:p>
            <a:pPr>
              <a:spcBef>
                <a:spcPts val="500"/>
              </a:spcBef>
            </a:pPr>
            <a:endParaRPr lang="de-DE" altLang="de-DE" sz="2800" dirty="0" smtClean="0">
              <a:solidFill>
                <a:srgbClr val="FF0000"/>
              </a:solidFill>
              <a:sym typeface="Calibri" pitchFamily="34" charset="0"/>
            </a:endParaRPr>
          </a:p>
          <a:p>
            <a:pPr marL="0" indent="0">
              <a:spcBef>
                <a:spcPts val="500"/>
              </a:spcBef>
              <a:buNone/>
            </a:pPr>
            <a:r>
              <a:rPr lang="de-DE" altLang="de-DE" sz="2800" dirty="0">
                <a:sym typeface="Calibri" pitchFamily="34" charset="0"/>
              </a:rPr>
              <a:t/>
            </a:r>
            <a:br>
              <a:rPr lang="de-DE" altLang="de-DE" sz="2800" dirty="0">
                <a:sym typeface="Calibri" pitchFamily="34" charset="0"/>
              </a:rPr>
            </a:br>
            <a:endParaRPr lang="de-DE" altLang="de-DE" sz="2800" dirty="0">
              <a:sym typeface="Calibri" pitchFamily="34" charset="0"/>
            </a:endParaRPr>
          </a:p>
          <a:p>
            <a:pPr marL="0" indent="0">
              <a:buNone/>
            </a:pPr>
            <a:endParaRPr lang="de-DE" dirty="0"/>
          </a:p>
        </p:txBody>
      </p:sp>
      <p:sp>
        <p:nvSpPr>
          <p:cNvPr id="5" name="Textfeld 4"/>
          <p:cNvSpPr txBox="1"/>
          <p:nvPr/>
        </p:nvSpPr>
        <p:spPr>
          <a:xfrm>
            <a:off x="43274" y="637866"/>
            <a:ext cx="9144000" cy="523220"/>
          </a:xfrm>
          <a:prstGeom prst="rect">
            <a:avLst/>
          </a:prstGeom>
          <a:noFill/>
        </p:spPr>
        <p:txBody>
          <a:bodyPr wrap="square" lIns="91305" tIns="45660" rIns="91305" bIns="45660" rtlCol="0">
            <a:spAutoFit/>
          </a:bodyPr>
          <a:lstStyle/>
          <a:p>
            <a:r>
              <a:rPr lang="de-DE" altLang="de-DE" sz="2800" b="1" dirty="0"/>
              <a:t>Schluss der Abstimmung</a:t>
            </a:r>
            <a:endParaRPr lang="de-DE" sz="2800" b="1" dirty="0"/>
          </a:p>
        </p:txBody>
      </p:sp>
      <p:sp>
        <p:nvSpPr>
          <p:cNvPr id="2" name="Rechteck 1"/>
          <p:cNvSpPr/>
          <p:nvPr/>
        </p:nvSpPr>
        <p:spPr>
          <a:xfrm>
            <a:off x="467545" y="116632"/>
            <a:ext cx="8178546" cy="523220"/>
          </a:xfrm>
          <a:prstGeom prst="rect">
            <a:avLst/>
          </a:prstGeom>
        </p:spPr>
        <p:txBody>
          <a:bodyPr wrap="square">
            <a:spAutoFit/>
          </a:bodyPr>
          <a:lstStyle/>
          <a:p>
            <a:pPr marL="12700">
              <a:buClr>
                <a:schemeClr val="bg1">
                  <a:lumMod val="50000"/>
                </a:schemeClr>
              </a:buClr>
            </a:pPr>
            <a:r>
              <a:rPr lang="de-DE" sz="2800" kern="0" dirty="0">
                <a:solidFill>
                  <a:srgbClr val="35CD35"/>
                </a:solidFill>
              </a:rPr>
              <a:t>Tätigkeiten des Wahlvorstandes ab 18.00 Uhr</a:t>
            </a:r>
          </a:p>
        </p:txBody>
      </p:sp>
    </p:spTree>
    <p:extLst>
      <p:ext uri="{BB962C8B-B14F-4D97-AF65-F5344CB8AC3E}">
        <p14:creationId xmlns:p14="http://schemas.microsoft.com/office/powerpoint/2010/main" val="1848626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268760"/>
            <a:ext cx="8727509" cy="4104456"/>
          </a:xfrm>
        </p:spPr>
        <p:txBody>
          <a:bodyPr/>
          <a:lstStyle/>
          <a:p>
            <a:pPr>
              <a:spcBef>
                <a:spcPts val="500"/>
              </a:spcBef>
            </a:pPr>
            <a:r>
              <a:rPr lang="de-DE" sz="2000" dirty="0">
                <a:latin typeface="Arial" panose="020B0604020202020204" pitchFamily="34" charset="0"/>
                <a:cs typeface="Arial" panose="020B0604020202020204" pitchFamily="34" charset="0"/>
              </a:rPr>
              <a:t>Die Feststellung des Wahlergebnisses erfolgt unmittelbar nach Abschluss der Stimmabgabe ohne Unterbrechung und ausschließlich im Wahlraum. </a:t>
            </a:r>
          </a:p>
          <a:p>
            <a:pPr>
              <a:spcBef>
                <a:spcPts val="500"/>
              </a:spcBef>
            </a:pPr>
            <a:endParaRPr lang="de-DE" sz="2000" dirty="0">
              <a:latin typeface="Arial" panose="020B0604020202020204" pitchFamily="34" charset="0"/>
              <a:cs typeface="Arial" panose="020B0604020202020204" pitchFamily="34" charset="0"/>
            </a:endParaRPr>
          </a:p>
          <a:p>
            <a:pPr>
              <a:spcBef>
                <a:spcPts val="500"/>
              </a:spcBef>
            </a:pPr>
            <a:r>
              <a:rPr lang="de-DE" sz="2000" dirty="0">
                <a:latin typeface="Arial" panose="020B0604020202020204" pitchFamily="34" charset="0"/>
                <a:cs typeface="Arial" panose="020B0604020202020204" pitchFamily="34" charset="0"/>
              </a:rPr>
              <a:t>Die Ermittlung und die Feststellung des Wahlergebnisses sind nach wie vor öffentlich.</a:t>
            </a:r>
          </a:p>
          <a:p>
            <a:pPr>
              <a:spcBef>
                <a:spcPts val="500"/>
              </a:spcBef>
            </a:pPr>
            <a:endParaRPr lang="de-DE" sz="2000" dirty="0">
              <a:latin typeface="Arial" panose="020B0604020202020204" pitchFamily="34" charset="0"/>
              <a:cs typeface="Arial" panose="020B0604020202020204" pitchFamily="34" charset="0"/>
            </a:endParaRPr>
          </a:p>
          <a:p>
            <a:pPr>
              <a:spcBef>
                <a:spcPts val="500"/>
              </a:spcBef>
            </a:pPr>
            <a:r>
              <a:rPr lang="de-DE" sz="2000" dirty="0">
                <a:latin typeface="Arial" panose="020B0604020202020204" pitchFamily="34" charset="0"/>
                <a:cs typeface="Arial" panose="020B0604020202020204" pitchFamily="34" charset="0"/>
              </a:rPr>
              <a:t>Der Wahlvorsteher öffnet die Wahlurne.</a:t>
            </a:r>
          </a:p>
          <a:p>
            <a:pPr>
              <a:spcBef>
                <a:spcPts val="500"/>
              </a:spcBef>
            </a:pPr>
            <a:endParaRPr lang="de-DE" sz="2000" dirty="0">
              <a:latin typeface="Arial" panose="020B0604020202020204" pitchFamily="34" charset="0"/>
              <a:cs typeface="Arial" panose="020B0604020202020204" pitchFamily="34" charset="0"/>
            </a:endParaRPr>
          </a:p>
          <a:p>
            <a:pPr>
              <a:spcBef>
                <a:spcPts val="500"/>
              </a:spcBef>
            </a:pPr>
            <a:r>
              <a:rPr lang="de-DE" sz="2000" dirty="0">
                <a:latin typeface="Arial" panose="020B0604020202020204" pitchFamily="34" charset="0"/>
                <a:cs typeface="Arial" panose="020B0604020202020204" pitchFamily="34" charset="0"/>
              </a:rPr>
              <a:t>Der Wahlvorsteher entnimmt die Stimmzettel der Wahlurne und überzeugt sich, dass diese leer ist.</a:t>
            </a:r>
          </a:p>
          <a:p>
            <a:pPr>
              <a:spcBef>
                <a:spcPts val="500"/>
              </a:spcBef>
            </a:pPr>
            <a:endParaRPr lang="de-DE" altLang="de-DE" sz="2800" dirty="0" smtClean="0">
              <a:solidFill>
                <a:srgbClr val="FF0000"/>
              </a:solidFill>
              <a:sym typeface="Calibri" pitchFamily="34" charset="0"/>
            </a:endParaRPr>
          </a:p>
          <a:p>
            <a:pPr marL="0" indent="0">
              <a:spcBef>
                <a:spcPts val="500"/>
              </a:spcBef>
              <a:buNone/>
            </a:pPr>
            <a:r>
              <a:rPr lang="de-DE" altLang="de-DE" sz="2800" dirty="0">
                <a:sym typeface="Calibri" pitchFamily="34" charset="0"/>
              </a:rPr>
              <a:t/>
            </a:r>
            <a:br>
              <a:rPr lang="de-DE" altLang="de-DE" sz="2800" dirty="0">
                <a:sym typeface="Calibri" pitchFamily="34" charset="0"/>
              </a:rPr>
            </a:br>
            <a:endParaRPr lang="de-DE" altLang="de-DE" sz="2800" dirty="0">
              <a:sym typeface="Calibri" pitchFamily="34" charset="0"/>
            </a:endParaRPr>
          </a:p>
          <a:p>
            <a:pPr marL="0" indent="0">
              <a:buNone/>
            </a:pPr>
            <a:endParaRPr lang="de-DE" dirty="0"/>
          </a:p>
        </p:txBody>
      </p:sp>
      <p:sp>
        <p:nvSpPr>
          <p:cNvPr id="5" name="Textfeld 4"/>
          <p:cNvSpPr txBox="1"/>
          <p:nvPr/>
        </p:nvSpPr>
        <p:spPr>
          <a:xfrm>
            <a:off x="-157404" y="404664"/>
            <a:ext cx="9144000" cy="523220"/>
          </a:xfrm>
          <a:prstGeom prst="rect">
            <a:avLst/>
          </a:prstGeom>
          <a:noFill/>
        </p:spPr>
        <p:txBody>
          <a:bodyPr wrap="square" lIns="91305" tIns="45660" rIns="91305" bIns="45660" rtlCol="0">
            <a:spAutoFit/>
          </a:bodyPr>
          <a:lstStyle/>
          <a:p>
            <a:r>
              <a:rPr lang="de-DE" altLang="de-DE" sz="2800" dirty="0" smtClean="0"/>
              <a:t>Ermittlung und Feststellung des Wahlergebnisses</a:t>
            </a:r>
            <a:endParaRPr lang="de-DE" sz="2800" dirty="0"/>
          </a:p>
        </p:txBody>
      </p:sp>
    </p:spTree>
    <p:extLst>
      <p:ext uri="{BB962C8B-B14F-4D97-AF65-F5344CB8AC3E}">
        <p14:creationId xmlns:p14="http://schemas.microsoft.com/office/powerpoint/2010/main" val="117884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de-DE" altLang="de-DE" dirty="0"/>
          </a:p>
        </p:txBody>
      </p:sp>
      <p:sp>
        <p:nvSpPr>
          <p:cNvPr id="5" name="Textfeld 4"/>
          <p:cNvSpPr txBox="1"/>
          <p:nvPr/>
        </p:nvSpPr>
        <p:spPr>
          <a:xfrm>
            <a:off x="-324544" y="476672"/>
            <a:ext cx="3309493"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Niederschrift</a:t>
            </a:r>
            <a:endParaRPr lang="de-DE" altLang="de-DE" sz="2800" dirty="0">
              <a:latin typeface="+mn-lt"/>
              <a:sym typeface="Calibri" pitchFamily="34" charset="0"/>
            </a:endParaRPr>
          </a:p>
        </p:txBody>
      </p:sp>
      <p:pic>
        <p:nvPicPr>
          <p:cNvPr id="2" name="Grafik 1"/>
          <p:cNvPicPr>
            <a:picLocks noChangeAspect="1"/>
          </p:cNvPicPr>
          <p:nvPr/>
        </p:nvPicPr>
        <p:blipFill>
          <a:blip r:embed="rId2"/>
          <a:stretch>
            <a:fillRect/>
          </a:stretch>
        </p:blipFill>
        <p:spPr>
          <a:xfrm>
            <a:off x="3275856" y="4337"/>
            <a:ext cx="4698087" cy="6732760"/>
          </a:xfrm>
          <a:prstGeom prst="rect">
            <a:avLst/>
          </a:prstGeom>
        </p:spPr>
      </p:pic>
    </p:spTree>
    <p:extLst>
      <p:ext uri="{BB962C8B-B14F-4D97-AF65-F5344CB8AC3E}">
        <p14:creationId xmlns:p14="http://schemas.microsoft.com/office/powerpoint/2010/main" val="2392197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a:xfrm>
            <a:off x="0" y="188655"/>
            <a:ext cx="9144000" cy="720080"/>
          </a:xfrm>
        </p:spPr>
        <p:txBody>
          <a:bodyPr/>
          <a:lstStyle/>
          <a:p>
            <a:pPr algn="ctr" eaLnBrk="1" hangingPunct="1">
              <a:defRPr/>
            </a:pPr>
            <a:r>
              <a:rPr lang="de-DE" altLang="de-DE" dirty="0" smtClean="0">
                <a:solidFill>
                  <a:schemeClr val="tx1"/>
                </a:solidFill>
                <a:latin typeface="+mj-lt"/>
              </a:rPr>
              <a:t>Wahlbezirke der Stadt Traunstein</a:t>
            </a:r>
          </a:p>
        </p:txBody>
      </p:sp>
      <p:sp>
        <p:nvSpPr>
          <p:cNvPr id="6" name="Rectangle 3"/>
          <p:cNvSpPr txBox="1">
            <a:spLocks/>
          </p:cNvSpPr>
          <p:nvPr/>
        </p:nvSpPr>
        <p:spPr>
          <a:xfrm>
            <a:off x="539552" y="980728"/>
            <a:ext cx="8352928" cy="3816424"/>
          </a:xfrm>
          <a:prstGeom prst="rect">
            <a:avLst/>
          </a:prstGeom>
        </p:spPr>
        <p:txBody>
          <a:bodyPr lIns="91108" tIns="45558" rIns="91108" bIns="45558"/>
          <a:lstStyle>
            <a:lvl1pPr marL="342167" indent="-34216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1364" indent="-28513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0557" indent="-228113"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6776" indent="-228113"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300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922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544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166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789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lnSpc>
                <a:spcPct val="90000"/>
              </a:lnSpc>
              <a:buClr>
                <a:srgbClr val="35CD35"/>
              </a:buClr>
              <a:buSzPct val="90000"/>
              <a:buFont typeface="Wingdings" panose="05000000000000000000" pitchFamily="2" charset="2"/>
              <a:buChar char="§"/>
              <a:defRPr/>
            </a:pPr>
            <a:r>
              <a:rPr lang="de-DE" altLang="de-DE" sz="2000" kern="0" dirty="0"/>
              <a:t>12 Urnenwahlbezirke je </a:t>
            </a:r>
            <a:r>
              <a:rPr lang="de-DE" altLang="de-DE" sz="2000" kern="0" dirty="0" smtClean="0"/>
              <a:t>8 Wahlhelfer</a:t>
            </a:r>
            <a:r>
              <a:rPr lang="de-DE" altLang="de-DE" sz="2000" kern="0" dirty="0"/>
              <a:t/>
            </a:r>
            <a:br>
              <a:rPr lang="de-DE" altLang="de-DE" sz="2000" kern="0" dirty="0"/>
            </a:br>
            <a:endParaRPr lang="de-DE" altLang="de-DE" sz="2000" kern="0" dirty="0"/>
          </a:p>
          <a:p>
            <a:pPr>
              <a:lnSpc>
                <a:spcPct val="90000"/>
              </a:lnSpc>
              <a:buClr>
                <a:srgbClr val="35CD35"/>
              </a:buClr>
              <a:buSzPct val="90000"/>
              <a:buFont typeface="Wingdings" panose="05000000000000000000" pitchFamily="2" charset="2"/>
              <a:buChar char="§"/>
              <a:defRPr/>
            </a:pPr>
            <a:r>
              <a:rPr lang="de-DE" altLang="de-DE" sz="2000" kern="0" dirty="0" smtClean="0"/>
              <a:t>12 </a:t>
            </a:r>
            <a:r>
              <a:rPr lang="de-DE" altLang="de-DE" sz="2000" kern="0" dirty="0"/>
              <a:t>Briefwahlbezirke je 8 </a:t>
            </a:r>
            <a:r>
              <a:rPr lang="de-DE" altLang="de-DE" sz="2000" kern="0" dirty="0" smtClean="0"/>
              <a:t>Wahlhelfer</a:t>
            </a:r>
            <a:r>
              <a:rPr lang="de-DE" altLang="de-DE" sz="2000" kern="0" dirty="0"/>
              <a:t/>
            </a:r>
            <a:br>
              <a:rPr lang="de-DE" altLang="de-DE" sz="2000" kern="0" dirty="0"/>
            </a:br>
            <a:endParaRPr lang="de-DE" altLang="de-DE" sz="2000" kern="0" dirty="0"/>
          </a:p>
          <a:p>
            <a:pPr>
              <a:lnSpc>
                <a:spcPct val="90000"/>
              </a:lnSpc>
              <a:buClr>
                <a:srgbClr val="35CD35"/>
              </a:buClr>
              <a:buSzPct val="90000"/>
              <a:buFont typeface="Wingdings" panose="05000000000000000000" pitchFamily="2" charset="2"/>
              <a:buChar char="§"/>
              <a:defRPr/>
            </a:pPr>
            <a:r>
              <a:rPr lang="de-DE" altLang="de-DE" sz="2000" kern="0" dirty="0"/>
              <a:t>0	Sonderstimmbezirke</a:t>
            </a:r>
            <a:br>
              <a:rPr lang="de-DE" altLang="de-DE" sz="2000" kern="0" dirty="0"/>
            </a:br>
            <a:endParaRPr lang="de-DE" altLang="de-DE" sz="2000" kern="0" dirty="0"/>
          </a:p>
          <a:p>
            <a:pPr>
              <a:lnSpc>
                <a:spcPct val="90000"/>
              </a:lnSpc>
              <a:buClr>
                <a:srgbClr val="35CD35"/>
              </a:buClr>
              <a:buSzPct val="90000"/>
              <a:buFont typeface="Wingdings" panose="05000000000000000000" pitchFamily="2" charset="2"/>
              <a:buChar char="§"/>
              <a:defRPr/>
            </a:pPr>
            <a:r>
              <a:rPr lang="de-DE" altLang="de-DE" sz="2000" kern="0" dirty="0"/>
              <a:t>0 	Bewegliche </a:t>
            </a:r>
            <a:r>
              <a:rPr lang="de-DE" altLang="de-DE" sz="2000" kern="0" dirty="0" smtClean="0"/>
              <a:t>Wahlvorstände</a:t>
            </a:r>
          </a:p>
          <a:p>
            <a:pPr>
              <a:lnSpc>
                <a:spcPct val="90000"/>
              </a:lnSpc>
              <a:buClr>
                <a:srgbClr val="35CD35"/>
              </a:buClr>
              <a:buSzPct val="90000"/>
              <a:buFont typeface="Wingdings" panose="05000000000000000000" pitchFamily="2" charset="2"/>
              <a:buChar char="§"/>
              <a:defRPr/>
            </a:pPr>
            <a:endParaRPr lang="de-DE" altLang="de-DE" sz="2000" kern="0" dirty="0"/>
          </a:p>
          <a:p>
            <a:pPr>
              <a:lnSpc>
                <a:spcPct val="90000"/>
              </a:lnSpc>
              <a:buClr>
                <a:srgbClr val="35CD35"/>
              </a:buClr>
              <a:buSzPct val="90000"/>
              <a:buFont typeface="Wingdings" panose="05000000000000000000" pitchFamily="2" charset="2"/>
              <a:buChar char="§"/>
              <a:defRPr/>
            </a:pPr>
            <a:r>
              <a:rPr lang="de-DE" sz="2000" kern="0" dirty="0"/>
              <a:t>ehrenamtlich nach den Bestimmungen des Wahlrechts</a:t>
            </a:r>
          </a:p>
          <a:p>
            <a:pPr>
              <a:lnSpc>
                <a:spcPct val="90000"/>
              </a:lnSpc>
              <a:buClr>
                <a:srgbClr val="35CD35"/>
              </a:buClr>
              <a:buSzPct val="90000"/>
              <a:buFont typeface="Wingdings" panose="05000000000000000000" pitchFamily="2" charset="2"/>
              <a:buChar char="§"/>
              <a:defRPr/>
            </a:pPr>
            <a:r>
              <a:rPr lang="de-DE" sz="2000" kern="0" dirty="0"/>
              <a:t>    Freiwilligkeit ist die beste Motivation, obwohl Verpflichtung besteht</a:t>
            </a:r>
          </a:p>
          <a:p>
            <a:pPr>
              <a:lnSpc>
                <a:spcPct val="90000"/>
              </a:lnSpc>
              <a:buClr>
                <a:srgbClr val="35CD35"/>
              </a:buClr>
              <a:buSzPct val="90000"/>
              <a:buFont typeface="Wingdings" panose="05000000000000000000" pitchFamily="2" charset="2"/>
              <a:buChar char="§"/>
              <a:defRPr/>
            </a:pPr>
            <a:r>
              <a:rPr lang="de-DE" sz="2000" kern="0" dirty="0">
                <a:solidFill>
                  <a:srgbClr val="C00000"/>
                </a:solidFill>
              </a:rPr>
              <a:t>    Dank </a:t>
            </a:r>
            <a:r>
              <a:rPr lang="de-DE" sz="2000" kern="0" dirty="0"/>
              <a:t>an alle, die sich freiwillig bereiterklären, diese immens wichtige       Säule der Demokratie mitzutragen (freie Wahlen)</a:t>
            </a:r>
          </a:p>
          <a:p>
            <a:pPr marL="0" indent="0">
              <a:lnSpc>
                <a:spcPct val="90000"/>
              </a:lnSpc>
              <a:buSzPct val="90000"/>
              <a:buNone/>
              <a:defRPr/>
            </a:pPr>
            <a:endParaRPr lang="de-DE" sz="2000" kern="0" dirty="0"/>
          </a:p>
          <a:p>
            <a:pPr marL="0" indent="0">
              <a:lnSpc>
                <a:spcPct val="90000"/>
              </a:lnSpc>
              <a:buSzPct val="90000"/>
              <a:buNone/>
              <a:defRPr/>
            </a:pPr>
            <a:r>
              <a:rPr lang="de-DE" altLang="de-DE" sz="2800" kern="0" dirty="0"/>
              <a:t/>
            </a:r>
            <a:br>
              <a:rPr lang="de-DE" altLang="de-DE" sz="2800" kern="0" dirty="0"/>
            </a:br>
            <a:r>
              <a:rPr lang="de-DE" altLang="de-DE" sz="2800" kern="0" dirty="0"/>
              <a:t/>
            </a:r>
            <a:br>
              <a:rPr lang="de-DE" altLang="de-DE" sz="2800" kern="0" dirty="0"/>
            </a:br>
            <a:endParaRPr lang="de-DE" altLang="de-DE" sz="400" kern="0" dirty="0"/>
          </a:p>
          <a:p>
            <a:pPr>
              <a:lnSpc>
                <a:spcPct val="90000"/>
              </a:lnSpc>
              <a:defRPr/>
            </a:pPr>
            <a:endParaRPr lang="de-DE" altLang="de-DE" sz="1400" kern="0" dirty="0"/>
          </a:p>
        </p:txBody>
      </p:sp>
      <p:sp>
        <p:nvSpPr>
          <p:cNvPr id="7" name="Rechteck 6"/>
          <p:cNvSpPr/>
          <p:nvPr/>
        </p:nvSpPr>
        <p:spPr>
          <a:xfrm>
            <a:off x="251520" y="5085184"/>
            <a:ext cx="8640960" cy="646331"/>
          </a:xfrm>
          <a:prstGeom prst="rect">
            <a:avLst/>
          </a:prstGeom>
          <a:ln w="38100">
            <a:solidFill>
              <a:srgbClr val="57E56B"/>
            </a:solidFill>
          </a:ln>
        </p:spPr>
        <p:txBody>
          <a:bodyPr wrap="square" lIns="91305" tIns="45660" rIns="91305" bIns="45660">
            <a:spAutoFit/>
          </a:bodyPr>
          <a:lstStyle/>
          <a:p>
            <a:pPr>
              <a:lnSpc>
                <a:spcPct val="90000"/>
              </a:lnSpc>
              <a:defRPr/>
            </a:pPr>
            <a:r>
              <a:rPr lang="de-DE" altLang="de-DE" sz="2000" b="1" kern="0" dirty="0"/>
              <a:t>Erreichbarkeit des Wahlamtes im Rathaus</a:t>
            </a:r>
          </a:p>
          <a:p>
            <a:pPr>
              <a:lnSpc>
                <a:spcPct val="90000"/>
              </a:lnSpc>
              <a:defRPr/>
            </a:pPr>
            <a:r>
              <a:rPr lang="de-DE" altLang="de-DE" sz="2000" b="1" kern="0" dirty="0"/>
              <a:t>unter Tel. 65-219 </a:t>
            </a:r>
            <a:r>
              <a:rPr lang="de-DE" altLang="de-DE" sz="2000" b="1" kern="0" dirty="0" smtClean="0"/>
              <a:t>(Frau Frank/Herr Peresich)</a:t>
            </a:r>
            <a:endParaRPr lang="de-DE" altLang="de-DE" sz="2000" b="1" kern="0" dirty="0"/>
          </a:p>
        </p:txBody>
      </p:sp>
    </p:spTree>
    <p:extLst>
      <p:ext uri="{BB962C8B-B14F-4D97-AF65-F5344CB8AC3E}">
        <p14:creationId xmlns:p14="http://schemas.microsoft.com/office/powerpoint/2010/main" val="26777343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614500" y="260648"/>
            <a:ext cx="4392488" cy="6394945"/>
          </a:xfrm>
          <a:prstGeom prst="rect">
            <a:avLst/>
          </a:prstGeom>
        </p:spPr>
      </p:pic>
      <p:sp>
        <p:nvSpPr>
          <p:cNvPr id="3" name="Rechteck 2"/>
          <p:cNvSpPr/>
          <p:nvPr/>
        </p:nvSpPr>
        <p:spPr>
          <a:xfrm rot="19300087">
            <a:off x="1312701" y="4640932"/>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24455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411760" y="116632"/>
            <a:ext cx="4648939" cy="6600453"/>
          </a:xfrm>
          <a:prstGeom prst="rect">
            <a:avLst/>
          </a:prstGeom>
        </p:spPr>
      </p:pic>
      <p:sp>
        <p:nvSpPr>
          <p:cNvPr id="3" name="Rechteck 2"/>
          <p:cNvSpPr/>
          <p:nvPr/>
        </p:nvSpPr>
        <p:spPr>
          <a:xfrm rot="19300087">
            <a:off x="1625377" y="305675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20629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411760" y="260435"/>
            <a:ext cx="4608512" cy="6576287"/>
          </a:xfrm>
          <a:prstGeom prst="rect">
            <a:avLst/>
          </a:prstGeom>
        </p:spPr>
      </p:pic>
      <p:sp>
        <p:nvSpPr>
          <p:cNvPr id="3" name="Rechteck 2"/>
          <p:cNvSpPr/>
          <p:nvPr/>
        </p:nvSpPr>
        <p:spPr>
          <a:xfrm>
            <a:off x="1625377" y="5793059"/>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45789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95736" y="0"/>
            <a:ext cx="4628097" cy="6829053"/>
          </a:xfrm>
          <a:prstGeom prst="rect">
            <a:avLst/>
          </a:prstGeom>
        </p:spPr>
      </p:pic>
      <p:sp>
        <p:nvSpPr>
          <p:cNvPr id="3" name="Rechteck 2"/>
          <p:cNvSpPr/>
          <p:nvPr/>
        </p:nvSpPr>
        <p:spPr>
          <a:xfrm>
            <a:off x="1906186" y="364502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867055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783868"/>
            <a:ext cx="8229600" cy="5381436"/>
          </a:xfrm>
        </p:spPr>
        <p:txBody>
          <a:bodyPr/>
          <a:lstStyle/>
          <a:p>
            <a:pPr>
              <a:spcBef>
                <a:spcPts val="0"/>
              </a:spcBef>
            </a:pPr>
            <a:r>
              <a:rPr lang="de-DE" altLang="de-DE" sz="2000" dirty="0">
                <a:latin typeface="Arial" panose="020B0604020202020204" pitchFamily="34" charset="0"/>
                <a:cs typeface="Arial" panose="020B0604020202020204" pitchFamily="34" charset="0"/>
                <a:sym typeface="Calibri" pitchFamily="34" charset="0"/>
              </a:rPr>
              <a:t>Zahl der </a:t>
            </a:r>
            <a:r>
              <a:rPr lang="de-DE" altLang="de-DE" sz="2000" u="sng" dirty="0">
                <a:latin typeface="Arial" panose="020B0604020202020204" pitchFamily="34" charset="0"/>
                <a:cs typeface="Arial" panose="020B0604020202020204" pitchFamily="34" charset="0"/>
                <a:sym typeface="Calibri" pitchFamily="34" charset="0"/>
              </a:rPr>
              <a:t>Wahlberechtigten</a:t>
            </a:r>
            <a:r>
              <a:rPr lang="de-DE" altLang="de-DE" sz="2000" dirty="0">
                <a:latin typeface="Arial" panose="020B0604020202020204" pitchFamily="34" charset="0"/>
                <a:cs typeface="Arial" panose="020B0604020202020204" pitchFamily="34" charset="0"/>
                <a:sym typeface="Calibri" pitchFamily="34" charset="0"/>
              </a:rPr>
              <a:t> (</a:t>
            </a:r>
            <a:r>
              <a:rPr lang="de-DE" altLang="de-DE" sz="2000" dirty="0" err="1">
                <a:latin typeface="Arial" panose="020B0604020202020204" pitchFamily="34" charset="0"/>
                <a:cs typeface="Arial" panose="020B0604020202020204" pitchFamily="34" charset="0"/>
                <a:sym typeface="Calibri" pitchFamily="34" charset="0"/>
              </a:rPr>
              <a:t>Wvz</a:t>
            </a:r>
            <a:r>
              <a:rPr lang="de-DE" altLang="de-DE" sz="2000" dirty="0">
                <a:latin typeface="Arial" panose="020B0604020202020204" pitchFamily="34" charset="0"/>
                <a:cs typeface="Arial" panose="020B0604020202020204" pitchFamily="34" charset="0"/>
                <a:sym typeface="Calibri" pitchFamily="34" charset="0"/>
              </a:rPr>
              <a:t>.)</a:t>
            </a:r>
          </a:p>
          <a:p>
            <a:pPr>
              <a:spcBef>
                <a:spcPts val="0"/>
              </a:spcBef>
            </a:pPr>
            <a:r>
              <a:rPr lang="de-DE" altLang="de-DE" sz="2000" dirty="0">
                <a:latin typeface="Arial" panose="020B0604020202020204" pitchFamily="34" charset="0"/>
                <a:cs typeface="Arial" panose="020B0604020202020204" pitchFamily="34" charset="0"/>
                <a:sym typeface="Calibri" pitchFamily="34" charset="0"/>
              </a:rPr>
              <a:t>Ermittlung der Zahl der </a:t>
            </a:r>
            <a:r>
              <a:rPr lang="de-DE" altLang="de-DE" sz="2000" u="sng" dirty="0">
                <a:latin typeface="Arial" panose="020B0604020202020204" pitchFamily="34" charset="0"/>
                <a:cs typeface="Arial" panose="020B0604020202020204" pitchFamily="34" charset="0"/>
                <a:sym typeface="Calibri" pitchFamily="34" charset="0"/>
              </a:rPr>
              <a:t>Wähler</a:t>
            </a:r>
            <a:r>
              <a:rPr lang="de-DE" altLang="de-DE" sz="2000" dirty="0">
                <a:latin typeface="Arial" panose="020B0604020202020204" pitchFamily="34" charset="0"/>
                <a:cs typeface="Arial" panose="020B0604020202020204" pitchFamily="34" charset="0"/>
                <a:sym typeface="Calibri" pitchFamily="34" charset="0"/>
              </a:rPr>
              <a:t> </a:t>
            </a:r>
            <a:br>
              <a:rPr lang="de-DE" altLang="de-DE" sz="2000" dirty="0">
                <a:latin typeface="Arial" panose="020B0604020202020204" pitchFamily="34" charset="0"/>
                <a:cs typeface="Arial" panose="020B0604020202020204" pitchFamily="34" charset="0"/>
                <a:sym typeface="Calibri" pitchFamily="34" charset="0"/>
              </a:rPr>
            </a:br>
            <a:r>
              <a:rPr lang="de-DE" altLang="de-DE" sz="2000" dirty="0">
                <a:latin typeface="Arial" panose="020B0604020202020204" pitchFamily="34" charset="0"/>
                <a:cs typeface="Arial" panose="020B0604020202020204" pitchFamily="34" charset="0"/>
                <a:sym typeface="Calibri" pitchFamily="34" charset="0"/>
              </a:rPr>
              <a:t>(Stimmzettel = Stimmabgabevermerke + </a:t>
            </a:r>
            <a:r>
              <a:rPr lang="de-DE" altLang="de-DE" sz="2000" dirty="0" smtClean="0">
                <a:latin typeface="Arial" panose="020B0604020202020204" pitchFamily="34" charset="0"/>
                <a:cs typeface="Arial" panose="020B0604020202020204" pitchFamily="34" charset="0"/>
                <a:sym typeface="Calibri" pitchFamily="34" charset="0"/>
              </a:rPr>
              <a:t>Wahlscheine)</a:t>
            </a:r>
          </a:p>
          <a:p>
            <a:pPr marL="0" indent="0">
              <a:spcBef>
                <a:spcPts val="0"/>
              </a:spcBef>
              <a:buNone/>
            </a:pPr>
            <a:endParaRPr lang="de-DE" altLang="de-DE" sz="2000" u="sng" dirty="0">
              <a:latin typeface="Arial" panose="020B0604020202020204" pitchFamily="34" charset="0"/>
              <a:cs typeface="Arial" panose="020B0604020202020204" pitchFamily="34" charset="0"/>
              <a:sym typeface="Calibri" pitchFamily="34" charset="0"/>
            </a:endParaRPr>
          </a:p>
          <a:p>
            <a:pPr>
              <a:spcBef>
                <a:spcPts val="0"/>
              </a:spcBef>
            </a:pPr>
            <a:r>
              <a:rPr lang="de-DE" altLang="de-DE" sz="2000" dirty="0" smtClean="0">
                <a:latin typeface="Arial" panose="020B0604020202020204" pitchFamily="34" charset="0"/>
                <a:cs typeface="Arial" panose="020B0604020202020204" pitchFamily="34" charset="0"/>
                <a:sym typeface="Calibri" pitchFamily="34" charset="0"/>
              </a:rPr>
              <a:t>Bildung </a:t>
            </a:r>
            <a:r>
              <a:rPr lang="de-DE" altLang="de-DE" sz="2000" dirty="0">
                <a:latin typeface="Arial" panose="020B0604020202020204" pitchFamily="34" charset="0"/>
                <a:cs typeface="Arial" panose="020B0604020202020204" pitchFamily="34" charset="0"/>
                <a:sym typeface="Calibri" pitchFamily="34" charset="0"/>
              </a:rPr>
              <a:t>von </a:t>
            </a:r>
            <a:r>
              <a:rPr lang="de-DE" altLang="de-DE" sz="2000" dirty="0" smtClean="0">
                <a:latin typeface="Arial" panose="020B0604020202020204" pitchFamily="34" charset="0"/>
                <a:cs typeface="Arial" panose="020B0604020202020204" pitchFamily="34" charset="0"/>
                <a:sym typeface="Calibri" pitchFamily="34" charset="0"/>
              </a:rPr>
              <a:t>Arbeitsgruppen:</a:t>
            </a:r>
          </a:p>
          <a:p>
            <a:pPr marL="342900" indent="-342900">
              <a:buClr>
                <a:schemeClr val="bg1">
                  <a:lumMod val="50000"/>
                </a:schemeClr>
              </a:buClr>
              <a:buFont typeface="Wingdings" pitchFamily="2" charset="2"/>
              <a:buChar char="Ø"/>
            </a:pPr>
            <a:r>
              <a:rPr lang="de-DE" sz="1500" b="1" dirty="0">
                <a:solidFill>
                  <a:srgbClr val="FF0000"/>
                </a:solidFill>
                <a:latin typeface="Arial" pitchFamily="34" charset="0"/>
                <a:cs typeface="Arial" pitchFamily="34" charset="0"/>
              </a:rPr>
              <a:t>Arbeitsgruppe A:</a:t>
            </a:r>
          </a:p>
          <a:p>
            <a:pPr marL="342900" indent="-342900">
              <a:buClr>
                <a:schemeClr val="bg1">
                  <a:lumMod val="50000"/>
                </a:schemeClr>
              </a:buClr>
              <a:buFont typeface="Courier New" pitchFamily="49" charset="0"/>
              <a:buChar char="o"/>
            </a:pPr>
            <a:r>
              <a:rPr lang="de-DE" sz="1500" dirty="0">
                <a:latin typeface="Arial" pitchFamily="34" charset="0"/>
                <a:cs typeface="Arial" pitchFamily="34" charset="0"/>
              </a:rPr>
              <a:t>Die Beisitzer zählen alle abgegebenen, entfalteten </a:t>
            </a:r>
            <a:r>
              <a:rPr lang="de-DE" sz="1500" b="1" dirty="0">
                <a:latin typeface="Arial" pitchFamily="34" charset="0"/>
                <a:cs typeface="Arial" pitchFamily="34" charset="0"/>
              </a:rPr>
              <a:t>Stimmzettel</a:t>
            </a:r>
            <a:r>
              <a:rPr lang="de-DE" sz="1500" dirty="0">
                <a:latin typeface="Arial" pitchFamily="34" charset="0"/>
                <a:cs typeface="Arial" pitchFamily="34" charset="0"/>
              </a:rPr>
              <a:t> (= Wähler</a:t>
            </a:r>
            <a:r>
              <a:rPr lang="de-DE" sz="1500" dirty="0" smtClean="0">
                <a:latin typeface="Arial" pitchFamily="34" charset="0"/>
                <a:cs typeface="Arial" pitchFamily="34" charset="0"/>
              </a:rPr>
              <a:t>).</a:t>
            </a:r>
            <a:endParaRPr lang="de-DE" sz="1500" b="1" dirty="0">
              <a:solidFill>
                <a:schemeClr val="bg1">
                  <a:lumMod val="50000"/>
                </a:schemeClr>
              </a:solidFill>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1500" b="1" dirty="0">
                <a:solidFill>
                  <a:srgbClr val="FF0000"/>
                </a:solidFill>
                <a:latin typeface="Arial" pitchFamily="34" charset="0"/>
                <a:cs typeface="Arial" pitchFamily="34" charset="0"/>
              </a:rPr>
              <a:t>Arbeitsgruppe B:</a:t>
            </a:r>
          </a:p>
          <a:p>
            <a:pPr marL="342900" indent="-342900">
              <a:buClr>
                <a:schemeClr val="bg1">
                  <a:lumMod val="50000"/>
                </a:schemeClr>
              </a:buClr>
              <a:buFont typeface="Courier New" pitchFamily="49" charset="0"/>
              <a:buChar char="o"/>
            </a:pPr>
            <a:r>
              <a:rPr lang="de-DE" sz="1500" dirty="0">
                <a:latin typeface="Arial" pitchFamily="34" charset="0"/>
                <a:cs typeface="Arial" pitchFamily="34" charset="0"/>
              </a:rPr>
              <a:t>Der Schriftführer zählt die </a:t>
            </a:r>
            <a:r>
              <a:rPr lang="de-DE" sz="1500" b="1" dirty="0">
                <a:latin typeface="Arial" pitchFamily="34" charset="0"/>
                <a:cs typeface="Arial" pitchFamily="34" charset="0"/>
              </a:rPr>
              <a:t>Stimmabgabevermerk im Wählerverzeichnis</a:t>
            </a:r>
            <a:r>
              <a:rPr lang="de-DE" sz="1500" dirty="0" smtClean="0">
                <a:latin typeface="Arial" pitchFamily="34" charset="0"/>
                <a:cs typeface="Arial" pitchFamily="34" charset="0"/>
              </a:rPr>
              <a:t>.</a:t>
            </a:r>
            <a:endParaRPr lang="de-DE" sz="15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1500" b="1" dirty="0">
                <a:solidFill>
                  <a:srgbClr val="FF0000"/>
                </a:solidFill>
                <a:latin typeface="Arial" pitchFamily="34" charset="0"/>
                <a:cs typeface="Arial" pitchFamily="34" charset="0"/>
              </a:rPr>
              <a:t>Arbeitsgruppe C:</a:t>
            </a:r>
          </a:p>
          <a:p>
            <a:pPr marL="342900" indent="-342900">
              <a:buClr>
                <a:schemeClr val="bg1">
                  <a:lumMod val="50000"/>
                </a:schemeClr>
              </a:buClr>
              <a:buFont typeface="Courier New" pitchFamily="49" charset="0"/>
              <a:buChar char="o"/>
            </a:pPr>
            <a:r>
              <a:rPr lang="de-DE" sz="1500" dirty="0">
                <a:latin typeface="Arial" pitchFamily="34" charset="0"/>
                <a:cs typeface="Arial" pitchFamily="34" charset="0"/>
              </a:rPr>
              <a:t>Der Wahlvorsteher zählt die </a:t>
            </a:r>
            <a:r>
              <a:rPr lang="de-DE" sz="1500" b="1" dirty="0">
                <a:latin typeface="Arial" pitchFamily="34" charset="0"/>
                <a:cs typeface="Arial" pitchFamily="34" charset="0"/>
              </a:rPr>
              <a:t>eingenommenen Wahlscheine</a:t>
            </a:r>
            <a:r>
              <a:rPr lang="de-DE" sz="1500" dirty="0">
                <a:latin typeface="Arial" pitchFamily="34" charset="0"/>
                <a:cs typeface="Arial" pitchFamily="34" charset="0"/>
              </a:rPr>
              <a:t>.</a:t>
            </a:r>
          </a:p>
          <a:p>
            <a:pPr marL="342900" indent="-342900">
              <a:buClr>
                <a:schemeClr val="bg1">
                  <a:lumMod val="50000"/>
                </a:schemeClr>
              </a:buClr>
              <a:buFont typeface="Courier New" pitchFamily="49" charset="0"/>
              <a:buChar char="o"/>
            </a:pPr>
            <a:r>
              <a:rPr lang="de-DE" sz="1500" dirty="0" smtClean="0">
                <a:latin typeface="Arial" pitchFamily="34" charset="0"/>
                <a:cs typeface="Arial" pitchFamily="34" charset="0"/>
              </a:rPr>
              <a:t>Wahlscheine </a:t>
            </a:r>
            <a:r>
              <a:rPr lang="de-DE" sz="1500" dirty="0">
                <a:latin typeface="Arial" pitchFamily="34" charset="0"/>
                <a:cs typeface="Arial" pitchFamily="34" charset="0"/>
              </a:rPr>
              <a:t>zurückgewiesener Wähler dürfen nicht mitgezählt werden! </a:t>
            </a:r>
            <a:endParaRPr lang="de-DE" altLang="de-DE" sz="1500" dirty="0">
              <a:latin typeface="Arial" panose="020B0604020202020204" pitchFamily="34" charset="0"/>
              <a:cs typeface="Arial" panose="020B0604020202020204" pitchFamily="34" charset="0"/>
              <a:sym typeface="Calibri" pitchFamily="34" charset="0"/>
            </a:endParaRPr>
          </a:p>
          <a:p>
            <a:pPr>
              <a:spcBef>
                <a:spcPts val="2785"/>
              </a:spcBef>
            </a:pPr>
            <a:r>
              <a:rPr lang="de-DE" altLang="de-DE" sz="2000" b="1" dirty="0">
                <a:latin typeface="Arial" panose="020B0604020202020204" pitchFamily="34" charset="0"/>
                <a:cs typeface="Arial" panose="020B0604020202020204" pitchFamily="34" charset="0"/>
                <a:sym typeface="Calibri" pitchFamily="34" charset="0"/>
              </a:rPr>
              <a:t>Kontrolle</a:t>
            </a:r>
            <a:br>
              <a:rPr lang="de-DE" altLang="de-DE" sz="2000" b="1" dirty="0">
                <a:latin typeface="Arial" panose="020B0604020202020204" pitchFamily="34" charset="0"/>
                <a:cs typeface="Arial" panose="020B0604020202020204" pitchFamily="34" charset="0"/>
                <a:sym typeface="Calibri" pitchFamily="34" charset="0"/>
              </a:rPr>
            </a:br>
            <a:r>
              <a:rPr lang="de-DE" altLang="de-DE" sz="2000" dirty="0">
                <a:latin typeface="Arial" panose="020B0604020202020204" pitchFamily="34" charset="0"/>
                <a:cs typeface="Arial" panose="020B0604020202020204" pitchFamily="34" charset="0"/>
                <a:sym typeface="Calibri" pitchFamily="34" charset="0"/>
              </a:rPr>
              <a:t>Die Anzahl der </a:t>
            </a:r>
            <a:r>
              <a:rPr lang="de-DE" altLang="de-DE" sz="2000" u="sng" dirty="0">
                <a:latin typeface="Arial" panose="020B0604020202020204" pitchFamily="34" charset="0"/>
                <a:cs typeface="Arial" panose="020B0604020202020204" pitchFamily="34" charset="0"/>
                <a:sym typeface="Calibri" pitchFamily="34" charset="0"/>
              </a:rPr>
              <a:t>abgegebenen Stimmzettel</a:t>
            </a:r>
            <a:r>
              <a:rPr lang="de-DE" altLang="de-DE" sz="2000" dirty="0">
                <a:latin typeface="Arial" panose="020B0604020202020204" pitchFamily="34" charset="0"/>
                <a:cs typeface="Arial" panose="020B0604020202020204" pitchFamily="34" charset="0"/>
                <a:sym typeface="Calibri" pitchFamily="34" charset="0"/>
              </a:rPr>
              <a:t> muss mit der </a:t>
            </a:r>
            <a:br>
              <a:rPr lang="de-DE" altLang="de-DE" sz="2000" dirty="0">
                <a:latin typeface="Arial" panose="020B0604020202020204" pitchFamily="34" charset="0"/>
                <a:cs typeface="Arial" panose="020B0604020202020204" pitchFamily="34" charset="0"/>
                <a:sym typeface="Calibri" pitchFamily="34" charset="0"/>
              </a:rPr>
            </a:br>
            <a:r>
              <a:rPr lang="de-DE" altLang="de-DE" sz="2000" dirty="0">
                <a:latin typeface="Arial" panose="020B0604020202020204" pitchFamily="34" charset="0"/>
                <a:cs typeface="Arial" panose="020B0604020202020204" pitchFamily="34" charset="0"/>
                <a:sym typeface="Calibri" pitchFamily="34" charset="0"/>
              </a:rPr>
              <a:t>Summe der </a:t>
            </a:r>
            <a:r>
              <a:rPr lang="de-DE" altLang="de-DE" sz="2000" u="sng" dirty="0">
                <a:latin typeface="Arial" panose="020B0604020202020204" pitchFamily="34" charset="0"/>
                <a:cs typeface="Arial" panose="020B0604020202020204" pitchFamily="34" charset="0"/>
                <a:sym typeface="Calibri" pitchFamily="34" charset="0"/>
              </a:rPr>
              <a:t>Stimmabgabevermerke</a:t>
            </a:r>
            <a:r>
              <a:rPr lang="de-DE" altLang="de-DE" sz="2000" dirty="0">
                <a:latin typeface="Arial" panose="020B0604020202020204" pitchFamily="34" charset="0"/>
                <a:cs typeface="Arial" panose="020B0604020202020204" pitchFamily="34" charset="0"/>
                <a:sym typeface="Calibri" pitchFamily="34" charset="0"/>
              </a:rPr>
              <a:t> im Wählerverzeichnis </a:t>
            </a:r>
            <a:br>
              <a:rPr lang="de-DE" altLang="de-DE" sz="2000" dirty="0">
                <a:latin typeface="Arial" panose="020B0604020202020204" pitchFamily="34" charset="0"/>
                <a:cs typeface="Arial" panose="020B0604020202020204" pitchFamily="34" charset="0"/>
                <a:sym typeface="Calibri" pitchFamily="34" charset="0"/>
              </a:rPr>
            </a:br>
            <a:r>
              <a:rPr lang="de-DE" altLang="de-DE" sz="2000" b="1" dirty="0">
                <a:latin typeface="Arial" panose="020B0604020202020204" pitchFamily="34" charset="0"/>
                <a:cs typeface="Arial" panose="020B0604020202020204" pitchFamily="34" charset="0"/>
                <a:sym typeface="Calibri" pitchFamily="34" charset="0"/>
              </a:rPr>
              <a:t>und </a:t>
            </a:r>
            <a:r>
              <a:rPr lang="de-DE" altLang="de-DE" sz="2000" dirty="0">
                <a:latin typeface="Arial" panose="020B0604020202020204" pitchFamily="34" charset="0"/>
                <a:cs typeface="Arial" panose="020B0604020202020204" pitchFamily="34" charset="0"/>
                <a:sym typeface="Calibri" pitchFamily="34" charset="0"/>
              </a:rPr>
              <a:t>der eingenommenen </a:t>
            </a:r>
            <a:r>
              <a:rPr lang="de-DE" altLang="de-DE" sz="2000" u="sng" dirty="0">
                <a:latin typeface="Arial" panose="020B0604020202020204" pitchFamily="34" charset="0"/>
                <a:cs typeface="Arial" panose="020B0604020202020204" pitchFamily="34" charset="0"/>
                <a:sym typeface="Calibri" pitchFamily="34" charset="0"/>
              </a:rPr>
              <a:t>Wahlscheine</a:t>
            </a:r>
            <a:r>
              <a:rPr lang="de-DE" altLang="de-DE" sz="2000" dirty="0">
                <a:latin typeface="Arial" panose="020B0604020202020204" pitchFamily="34" charset="0"/>
                <a:cs typeface="Arial" panose="020B0604020202020204" pitchFamily="34" charset="0"/>
                <a:sym typeface="Calibri" pitchFamily="34" charset="0"/>
              </a:rPr>
              <a:t> übereinstimmen</a:t>
            </a:r>
          </a:p>
          <a:p>
            <a:pPr>
              <a:spcBef>
                <a:spcPts val="2785"/>
              </a:spcBef>
            </a:pPr>
            <a:endParaRPr lang="de-DE" altLang="de-DE" dirty="0">
              <a:latin typeface="Calibri" pitchFamily="34" charset="0"/>
              <a:sym typeface="Calibri" pitchFamily="34" charset="0"/>
            </a:endParaRPr>
          </a:p>
          <a:p>
            <a:endParaRPr lang="de-DE" dirty="0"/>
          </a:p>
        </p:txBody>
      </p:sp>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pPr eaLnBrk="1"/>
            <a:r>
              <a:rPr lang="de-DE" altLang="de-DE" sz="2800" b="1" dirty="0">
                <a:latin typeface="+mn-lt"/>
                <a:sym typeface="Calibri" pitchFamily="34" charset="0"/>
              </a:rPr>
              <a:t>Ermittlung der Anzahl der Wahlberechtigten und Wähler</a:t>
            </a:r>
          </a:p>
        </p:txBody>
      </p:sp>
    </p:spTree>
    <p:extLst>
      <p:ext uri="{BB962C8B-B14F-4D97-AF65-F5344CB8AC3E}">
        <p14:creationId xmlns:p14="http://schemas.microsoft.com/office/powerpoint/2010/main" val="261200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Ermittlung der Anzahl der Wahlberechtigten und Wähler</a:t>
            </a:r>
          </a:p>
        </p:txBody>
      </p:sp>
      <p:pic>
        <p:nvPicPr>
          <p:cNvPr id="6" name="Picture 11" descr="Beurkundu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72816"/>
            <a:ext cx="5566071"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3"/>
          <a:stretch>
            <a:fillRect/>
          </a:stretch>
        </p:blipFill>
        <p:spPr>
          <a:xfrm>
            <a:off x="5868144" y="1052736"/>
            <a:ext cx="3167602" cy="4661520"/>
          </a:xfrm>
          <a:prstGeom prst="rect">
            <a:avLst/>
          </a:prstGeom>
        </p:spPr>
      </p:pic>
    </p:spTree>
    <p:extLst>
      <p:ext uri="{BB962C8B-B14F-4D97-AF65-F5344CB8AC3E}">
        <p14:creationId xmlns:p14="http://schemas.microsoft.com/office/powerpoint/2010/main" val="1161779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483768" y="231646"/>
            <a:ext cx="4536504" cy="6626354"/>
          </a:xfrm>
          <a:prstGeom prst="rect">
            <a:avLst/>
          </a:prstGeom>
        </p:spPr>
      </p:pic>
      <p:sp>
        <p:nvSpPr>
          <p:cNvPr id="3" name="Rechteck 2"/>
          <p:cNvSpPr/>
          <p:nvPr/>
        </p:nvSpPr>
        <p:spPr>
          <a:xfrm>
            <a:off x="2267744" y="4797152"/>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4195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pPr eaLnBrk="1"/>
            <a:r>
              <a:rPr lang="de-DE" altLang="de-DE" sz="2800" b="1" dirty="0">
                <a:latin typeface="+mn-lt"/>
                <a:sym typeface="Calibri" pitchFamily="34" charset="0"/>
              </a:rPr>
              <a:t>Ermittlung der Anzahl der Wahlberechtigten und Wähler</a:t>
            </a:r>
          </a:p>
        </p:txBody>
      </p:sp>
      <p:pic>
        <p:nvPicPr>
          <p:cNvPr id="6" name="Picture 11" descr="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542" y="1412776"/>
            <a:ext cx="8495527"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089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699792" y="152511"/>
            <a:ext cx="4680520" cy="6705489"/>
          </a:xfrm>
          <a:prstGeom prst="rect">
            <a:avLst/>
          </a:prstGeom>
        </p:spPr>
      </p:pic>
      <p:sp>
        <p:nvSpPr>
          <p:cNvPr id="3" name="Rechteck 2"/>
          <p:cNvSpPr/>
          <p:nvPr/>
        </p:nvSpPr>
        <p:spPr>
          <a:xfrm>
            <a:off x="5940152" y="69269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20693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188640"/>
            <a:ext cx="9144000"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Ermittlung des </a:t>
            </a:r>
            <a:r>
              <a:rPr lang="de-DE" altLang="de-DE" sz="2800" dirty="0" smtClean="0">
                <a:latin typeface="+mn-lt"/>
                <a:sym typeface="Calibri" pitchFamily="34" charset="0"/>
              </a:rPr>
              <a:t>Wahlergebnisses</a:t>
            </a:r>
            <a:endParaRPr lang="de-DE" altLang="de-DE" sz="2800" dirty="0">
              <a:latin typeface="+mn-lt"/>
              <a:sym typeface="Calibri" pitchFamily="34"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3" b="2451"/>
          <a:stretch/>
        </p:blipFill>
        <p:spPr bwMode="auto">
          <a:xfrm rot="16200000">
            <a:off x="1952325" y="-92941"/>
            <a:ext cx="5239350" cy="6818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hteck 1"/>
          <p:cNvSpPr/>
          <p:nvPr/>
        </p:nvSpPr>
        <p:spPr>
          <a:xfrm>
            <a:off x="4354970" y="1772816"/>
            <a:ext cx="619080" cy="707886"/>
          </a:xfrm>
          <a:prstGeom prst="rect">
            <a:avLst/>
          </a:prstGeom>
          <a:noFill/>
        </p:spPr>
        <p:txBody>
          <a:bodyPr wrap="none" lIns="91440" tIns="45720" rIns="91440" bIns="45720">
            <a:spAutoFit/>
          </a:bodyPr>
          <a:lstStyle/>
          <a:p>
            <a:pPr algn="ctr"/>
            <a:r>
              <a:rPr lang="de-DE" sz="4000" dirty="0">
                <a:ln w="0"/>
                <a:solidFill>
                  <a:srgbClr val="FF0000"/>
                </a:solidFill>
                <a:effectLst>
                  <a:outerShdw blurRad="38100" dist="19050" dir="2700000" algn="tl" rotWithShape="0">
                    <a:schemeClr val="dk1">
                      <a:alpha val="40000"/>
                    </a:schemeClr>
                  </a:outerShdw>
                </a:effectLst>
              </a:rPr>
              <a:t>c</a:t>
            </a:r>
            <a:r>
              <a:rPr lang="de-DE" sz="4000" b="0" cap="none" spc="0" dirty="0" smtClean="0">
                <a:ln w="0"/>
                <a:solidFill>
                  <a:srgbClr val="FF0000"/>
                </a:solidFill>
                <a:effectLst>
                  <a:outerShdw blurRad="38100" dist="19050" dir="2700000" algn="tl" rotWithShape="0">
                    <a:schemeClr val="dk1">
                      <a:alpha val="40000"/>
                    </a:schemeClr>
                  </a:outerShdw>
                </a:effectLst>
              </a:rPr>
              <a:t>)</a:t>
            </a:r>
            <a:endParaRPr lang="de-DE" sz="4000" b="0" cap="none" spc="0" dirty="0">
              <a:ln w="0"/>
              <a:solidFill>
                <a:srgbClr val="FF0000"/>
              </a:solidFill>
              <a:effectLst>
                <a:outerShdw blurRad="38100" dist="19050" dir="2700000" algn="tl" rotWithShape="0">
                  <a:schemeClr val="dk1">
                    <a:alpha val="40000"/>
                  </a:schemeClr>
                </a:outerShdw>
              </a:effectLst>
            </a:endParaRPr>
          </a:p>
        </p:txBody>
      </p:sp>
      <p:sp>
        <p:nvSpPr>
          <p:cNvPr id="7" name="Rechteck 6"/>
          <p:cNvSpPr/>
          <p:nvPr/>
        </p:nvSpPr>
        <p:spPr>
          <a:xfrm>
            <a:off x="6876256" y="1772816"/>
            <a:ext cx="665567" cy="707886"/>
          </a:xfrm>
          <a:prstGeom prst="rect">
            <a:avLst/>
          </a:prstGeom>
          <a:noFill/>
        </p:spPr>
        <p:txBody>
          <a:bodyPr wrap="none" lIns="91440" tIns="45720" rIns="91440" bIns="45720">
            <a:spAutoFit/>
          </a:bodyPr>
          <a:lstStyle/>
          <a:p>
            <a:pPr algn="ctr"/>
            <a:r>
              <a:rPr lang="de-DE" sz="4000" dirty="0">
                <a:ln w="0"/>
                <a:solidFill>
                  <a:srgbClr val="FF0000"/>
                </a:solidFill>
                <a:effectLst>
                  <a:outerShdw blurRad="38100" dist="19050" dir="2700000" algn="tl" rotWithShape="0">
                    <a:schemeClr val="dk1">
                      <a:alpha val="40000"/>
                    </a:schemeClr>
                  </a:outerShdw>
                </a:effectLst>
              </a:rPr>
              <a:t>b</a:t>
            </a:r>
            <a:r>
              <a:rPr lang="de-DE" sz="4000" b="0" cap="none" spc="0" dirty="0" smtClean="0">
                <a:ln w="0"/>
                <a:solidFill>
                  <a:srgbClr val="FF0000"/>
                </a:solidFill>
                <a:effectLst>
                  <a:outerShdw blurRad="38100" dist="19050" dir="2700000" algn="tl" rotWithShape="0">
                    <a:schemeClr val="dk1">
                      <a:alpha val="40000"/>
                    </a:schemeClr>
                  </a:outerShdw>
                </a:effectLst>
              </a:rPr>
              <a:t>)</a:t>
            </a:r>
            <a:endParaRPr lang="de-DE" sz="4000" b="0" cap="none" spc="0" dirty="0">
              <a:ln w="0"/>
              <a:solidFill>
                <a:srgbClr val="FF0000"/>
              </a:solidFill>
              <a:effectLst>
                <a:outerShdw blurRad="38100" dist="19050" dir="2700000" algn="tl" rotWithShape="0">
                  <a:schemeClr val="dk1">
                    <a:alpha val="40000"/>
                  </a:schemeClr>
                </a:outerShdw>
              </a:effectLst>
            </a:endParaRPr>
          </a:p>
        </p:txBody>
      </p:sp>
      <p:sp>
        <p:nvSpPr>
          <p:cNvPr id="9" name="Rechteck 8"/>
          <p:cNvSpPr/>
          <p:nvPr/>
        </p:nvSpPr>
        <p:spPr>
          <a:xfrm>
            <a:off x="2267744" y="1772816"/>
            <a:ext cx="651140" cy="707886"/>
          </a:xfrm>
          <a:prstGeom prst="rect">
            <a:avLst/>
          </a:prstGeom>
          <a:noFill/>
        </p:spPr>
        <p:txBody>
          <a:bodyPr wrap="none" lIns="91440" tIns="45720" rIns="91440" bIns="45720">
            <a:spAutoFit/>
          </a:bodyPr>
          <a:lstStyle/>
          <a:p>
            <a:pPr algn="ctr"/>
            <a:r>
              <a:rPr lang="de-DE" sz="4000" b="0" cap="none" spc="0" dirty="0" smtClean="0">
                <a:ln w="0"/>
                <a:solidFill>
                  <a:srgbClr val="FF0000"/>
                </a:solidFill>
                <a:effectLst>
                  <a:outerShdw blurRad="38100" dist="19050" dir="2700000" algn="tl" rotWithShape="0">
                    <a:schemeClr val="dk1">
                      <a:alpha val="40000"/>
                    </a:schemeClr>
                  </a:outerShdw>
                </a:effectLst>
              </a:rPr>
              <a:t>a)</a:t>
            </a:r>
            <a:endParaRPr lang="de-DE" sz="4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91876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2" t="5194" r="1396" b="1046"/>
          <a:stretch/>
        </p:blipFill>
        <p:spPr bwMode="auto">
          <a:xfrm>
            <a:off x="1907704" y="717958"/>
            <a:ext cx="5688632" cy="5996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0" y="269432"/>
            <a:ext cx="9144000" cy="461665"/>
          </a:xfrm>
          <a:prstGeom prst="rect">
            <a:avLst/>
          </a:prstGeom>
          <a:noFill/>
        </p:spPr>
        <p:txBody>
          <a:bodyPr wrap="square" lIns="91305" tIns="45660" rIns="91305" bIns="45660" rtlCol="0">
            <a:spAutoFit/>
          </a:bodyPr>
          <a:lstStyle/>
          <a:p>
            <a:r>
              <a:rPr lang="de-DE" sz="2400" dirty="0">
                <a:latin typeface="+mj-lt"/>
              </a:rPr>
              <a:t>Wahlkreiseinteilung</a:t>
            </a:r>
          </a:p>
        </p:txBody>
      </p:sp>
    </p:spTree>
    <p:extLst>
      <p:ext uri="{BB962C8B-B14F-4D97-AF65-F5344CB8AC3E}">
        <p14:creationId xmlns:p14="http://schemas.microsoft.com/office/powerpoint/2010/main" val="2923186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772816"/>
            <a:ext cx="8229600" cy="3725252"/>
          </a:xfrm>
        </p:spPr>
        <p:txBody>
          <a:bodyPr/>
          <a:lstStyle/>
          <a:p>
            <a:pPr>
              <a:spcBef>
                <a:spcPts val="0"/>
              </a:spcBef>
            </a:pPr>
            <a:r>
              <a:rPr lang="de-DE" altLang="de-DE" sz="1800" b="1" dirty="0">
                <a:latin typeface="Arial" panose="020B0604020202020204" pitchFamily="34" charset="0"/>
                <a:cs typeface="Arial" panose="020B0604020202020204" pitchFamily="34" charset="0"/>
                <a:sym typeface="Calibri" pitchFamily="34" charset="0"/>
              </a:rPr>
              <a:t>Prüfen der Stimmzettel mit gültigen Stimmen (Stapel a)</a:t>
            </a: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Der Wahlvorsteher und sein Stellvertreter erhalten die nach Wahlvorschlägen getrennten Stapel.</a:t>
            </a:r>
          </a:p>
          <a:p>
            <a:pPr marL="342900" indent="-342900">
              <a:buClr>
                <a:schemeClr val="bg1">
                  <a:lumMod val="50000"/>
                </a:schemeClr>
              </a:buClr>
              <a:buFont typeface="Wingdings" pitchFamily="2" charset="2"/>
              <a:buChar char="Ø"/>
            </a:pPr>
            <a:endParaRPr lang="de-DE" sz="20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Sie prüfen, ob auf den Stimmzetteln eines jeden Stapels die gleichen Wahlvorschläge gekennzeichnet sind und für welchen Wahlvorschlag die Stimme vergeben wurde.</a:t>
            </a:r>
          </a:p>
          <a:p>
            <a:pPr marL="342900" indent="-342900">
              <a:buClr>
                <a:schemeClr val="bg1">
                  <a:lumMod val="50000"/>
                </a:schemeClr>
              </a:buClr>
              <a:buFont typeface="Wingdings" pitchFamily="2" charset="2"/>
              <a:buChar char="Ø"/>
            </a:pPr>
            <a:endParaRPr lang="de-DE" sz="2000" dirty="0">
              <a:latin typeface="Arial" pitchFamily="34" charset="0"/>
              <a:cs typeface="Arial" pitchFamily="34" charset="0"/>
            </a:endParaRPr>
          </a:p>
          <a:p>
            <a:pPr marL="342900" indent="-342900">
              <a:buClr>
                <a:schemeClr val="bg1">
                  <a:lumMod val="50000"/>
                </a:schemeClr>
              </a:buClr>
              <a:buFont typeface="Wingdings" pitchFamily="2" charset="2"/>
              <a:buChar char="Ø"/>
            </a:pPr>
            <a:r>
              <a:rPr lang="de-DE" sz="2000" dirty="0">
                <a:latin typeface="Arial" pitchFamily="34" charset="0"/>
                <a:cs typeface="Arial" pitchFamily="34" charset="0"/>
              </a:rPr>
              <a:t>Gibt dabei ein Stimmzettel Anlass zu Bedenken, kommt er zum ausgesonderten Stapel </a:t>
            </a:r>
            <a:r>
              <a:rPr lang="de-DE" sz="2000" dirty="0">
                <a:solidFill>
                  <a:srgbClr val="FF0000"/>
                </a:solidFill>
                <a:latin typeface="Arial" pitchFamily="34" charset="0"/>
                <a:cs typeface="Arial" pitchFamily="34" charset="0"/>
              </a:rPr>
              <a:t>(Stapel c</a:t>
            </a:r>
            <a:r>
              <a:rPr lang="de-DE" sz="2000" dirty="0" smtClean="0">
                <a:solidFill>
                  <a:srgbClr val="FF0000"/>
                </a:solidFill>
                <a:latin typeface="Arial" pitchFamily="34" charset="0"/>
                <a:cs typeface="Arial" pitchFamily="34" charset="0"/>
              </a:rPr>
              <a:t>).</a:t>
            </a:r>
            <a:endParaRPr lang="de-DE" altLang="de-DE" dirty="0">
              <a:solidFill>
                <a:srgbClr val="FF0000"/>
              </a:solidFill>
              <a:latin typeface="Calibri" pitchFamily="34" charset="0"/>
              <a:sym typeface="Calibri" pitchFamily="34" charset="0"/>
            </a:endParaRPr>
          </a:p>
          <a:p>
            <a:endParaRPr lang="de-DE" dirty="0"/>
          </a:p>
        </p:txBody>
      </p:sp>
      <p:sp>
        <p:nvSpPr>
          <p:cNvPr id="5" name="Textfeld 4"/>
          <p:cNvSpPr txBox="1"/>
          <p:nvPr/>
        </p:nvSpPr>
        <p:spPr>
          <a:xfrm>
            <a:off x="-108520" y="332656"/>
            <a:ext cx="9144000" cy="523220"/>
          </a:xfrm>
          <a:prstGeom prst="rect">
            <a:avLst/>
          </a:prstGeom>
          <a:noFill/>
        </p:spPr>
        <p:txBody>
          <a:bodyPr wrap="square" lIns="91305" tIns="45660" rIns="91305" bIns="45660" rtlCol="0">
            <a:spAutoFit/>
          </a:bodyPr>
          <a:lstStyle/>
          <a:p>
            <a:pPr eaLnBrk="1"/>
            <a:r>
              <a:rPr lang="de-DE" altLang="de-DE" sz="2800" b="1" dirty="0" smtClean="0">
                <a:latin typeface="+mn-lt"/>
                <a:sym typeface="Calibri" pitchFamily="34" charset="0"/>
              </a:rPr>
              <a:t>Vorbereiten und Zählen der Stimmen</a:t>
            </a:r>
            <a:endParaRPr lang="de-DE" altLang="de-DE" sz="2800" b="1" dirty="0">
              <a:latin typeface="+mn-lt"/>
              <a:sym typeface="Calibri" pitchFamily="34" charset="0"/>
            </a:endParaRPr>
          </a:p>
        </p:txBody>
      </p:sp>
      <p:sp>
        <p:nvSpPr>
          <p:cNvPr id="4" name="Inhaltsplatzhalter 2"/>
          <p:cNvSpPr txBox="1">
            <a:spLocks/>
          </p:cNvSpPr>
          <p:nvPr/>
        </p:nvSpPr>
        <p:spPr>
          <a:xfrm>
            <a:off x="251520" y="917104"/>
            <a:ext cx="8229600" cy="711696"/>
          </a:xfrm>
          <a:prstGeom prst="rect">
            <a:avLst/>
          </a:prstGeom>
        </p:spPr>
        <p:txBody>
          <a:bodyPr lIns="91108" tIns="45558" rIns="91108" bIns="45558"/>
          <a:lstStyle>
            <a:lvl1pPr marL="341657" indent="-34165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0254" indent="-28470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38847" indent="-227768"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4388" indent="-227768"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49925"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5469"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0998"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16538"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2079"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spcBef>
                <a:spcPts val="0"/>
              </a:spcBef>
              <a:buClrTx/>
              <a:buSzPct val="100000"/>
              <a:buFont typeface="Arial" panose="020B0604020202020204" pitchFamily="34" charset="0"/>
              <a:buChar char="•"/>
            </a:pPr>
            <a:r>
              <a:rPr lang="de-DE" altLang="de-DE" sz="2000" dirty="0">
                <a:latin typeface="Arial" pitchFamily="34" charset="0"/>
                <a:cs typeface="Arial" pitchFamily="34" charset="0"/>
                <a:sym typeface="Calibri" pitchFamily="34" charset="0"/>
              </a:rPr>
              <a:t>Beisitzer bilden unter Aufsicht des Wahlvorstehers die verschiedenen Stapel und behalten diese unter Aufsicht.</a:t>
            </a:r>
          </a:p>
          <a:p>
            <a:pPr>
              <a:buClrTx/>
              <a:buSzPct val="100000"/>
              <a:buFont typeface="Arial" panose="020B0604020202020204" pitchFamily="34" charset="0"/>
              <a:buChar char="•"/>
            </a:pPr>
            <a:endParaRPr lang="de-DE" kern="0" dirty="0"/>
          </a:p>
        </p:txBody>
      </p:sp>
    </p:spTree>
    <p:extLst>
      <p:ext uri="{BB962C8B-B14F-4D97-AF65-F5344CB8AC3E}">
        <p14:creationId xmlns:p14="http://schemas.microsoft.com/office/powerpoint/2010/main" val="2168921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783868"/>
            <a:ext cx="8229600" cy="4877380"/>
          </a:xfrm>
        </p:spPr>
        <p:txBody>
          <a:bodyPr/>
          <a:lstStyle/>
          <a:p>
            <a:pPr>
              <a:spcBef>
                <a:spcPts val="0"/>
              </a:spcBef>
            </a:pPr>
            <a:r>
              <a:rPr lang="de-DE" altLang="de-DE" sz="1800" b="1" dirty="0" smtClean="0">
                <a:latin typeface="Arial" panose="020B0604020202020204" pitchFamily="34" charset="0"/>
                <a:cs typeface="Arial" panose="020B0604020202020204" pitchFamily="34" charset="0"/>
                <a:sym typeface="Calibri" pitchFamily="34" charset="0"/>
              </a:rPr>
              <a:t>Prüfen der ungekennzeichneten Stimmzettel (Stapel b)</a:t>
            </a:r>
            <a:endParaRPr lang="de-DE" altLang="de-DE" sz="1800" b="1" dirty="0">
              <a:latin typeface="Arial" panose="020B0604020202020204" pitchFamily="34" charset="0"/>
              <a:cs typeface="Arial" panose="020B0604020202020204" pitchFamily="34" charset="0"/>
              <a:sym typeface="Calibri" pitchFamily="34" charset="0"/>
            </a:endParaRP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Der Wahlvorsteher erhält den Stapel b.</a:t>
            </a: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Er prüft jeden Stimmzettel, ob er ungekennzeichnet ist und sagt dann an, dass die Stimme ungültig ist.</a:t>
            </a: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Über diese ungekennzeichneten Stimmzettel muss der Wahlvorstand </a:t>
            </a:r>
            <a:r>
              <a:rPr lang="de-DE" sz="1800" dirty="0">
                <a:solidFill>
                  <a:srgbClr val="FF0000"/>
                </a:solidFill>
                <a:latin typeface="Arial" panose="020B0604020202020204" pitchFamily="34" charset="0"/>
                <a:cs typeface="Arial" panose="020B0604020202020204" pitchFamily="34" charset="0"/>
              </a:rPr>
              <a:t>keinen</a:t>
            </a:r>
            <a:r>
              <a:rPr lang="de-DE" sz="1800" dirty="0">
                <a:latin typeface="Arial" panose="020B0604020202020204" pitchFamily="34" charset="0"/>
                <a:cs typeface="Arial" panose="020B0604020202020204" pitchFamily="34" charset="0"/>
              </a:rPr>
              <a:t> Beschluss fassen. </a:t>
            </a:r>
          </a:p>
          <a:p>
            <a:pPr>
              <a:spcBef>
                <a:spcPts val="2785"/>
              </a:spcBef>
            </a:pPr>
            <a:r>
              <a:rPr lang="de-DE" altLang="de-DE" sz="1800" b="1" dirty="0" smtClean="0">
                <a:latin typeface="Arial" panose="020B0604020202020204" pitchFamily="34" charset="0"/>
                <a:cs typeface="Arial" panose="020B0604020202020204" pitchFamily="34" charset="0"/>
                <a:sym typeface="Calibri" pitchFamily="34" charset="0"/>
              </a:rPr>
              <a:t>Zählen der gültigen Stimmen aus Stapel a und der ungültigen Stimmen aus Stapel b</a:t>
            </a:r>
            <a:endParaRPr lang="de-DE" altLang="de-DE" sz="1800" dirty="0" smtClean="0">
              <a:latin typeface="Calibri" pitchFamily="34" charset="0"/>
              <a:sym typeface="Calibri" pitchFamily="34" charset="0"/>
            </a:endParaRP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Die Stapel a und b werden von je zwei Beisitzern unter gegenseitiger Kontrolle durchgezählt. Stimmen die Zählungen der beiden Beisitzer für die einzelnen Stapel nicht überein, haben sie den betreffenden Zählvorgang erneut nacheinander bis zur Übereinstimmung zu wiederholen.</a:t>
            </a:r>
          </a:p>
          <a:p>
            <a:pPr marL="342900" indent="-342900">
              <a:buClr>
                <a:schemeClr val="bg1">
                  <a:lumMod val="50000"/>
                </a:schemeClr>
              </a:buClr>
              <a:buFont typeface="Wingdings" pitchFamily="2" charset="2"/>
              <a:buChar char="Ø"/>
            </a:pPr>
            <a:r>
              <a:rPr lang="de-DE" sz="1800" dirty="0">
                <a:latin typeface="Arial" panose="020B0604020202020204" pitchFamily="34" charset="0"/>
                <a:cs typeface="Arial" panose="020B0604020202020204" pitchFamily="34" charset="0"/>
              </a:rPr>
              <a:t>Die ermittelten Zahlen sind die für die einzelnen Wahlvorschläge abgegebenen gültigen Stimmen sowie die ungültigen, da nicht gekennzeichneten, Stimmzettel.</a:t>
            </a:r>
          </a:p>
          <a:p>
            <a:endParaRPr lang="de-DE" dirty="0"/>
          </a:p>
        </p:txBody>
      </p:sp>
      <p:sp>
        <p:nvSpPr>
          <p:cNvPr id="5" name="Textfeld 4"/>
          <p:cNvSpPr txBox="1"/>
          <p:nvPr/>
        </p:nvSpPr>
        <p:spPr>
          <a:xfrm>
            <a:off x="-40709" y="260648"/>
            <a:ext cx="9144000" cy="523220"/>
          </a:xfrm>
          <a:prstGeom prst="rect">
            <a:avLst/>
          </a:prstGeom>
          <a:noFill/>
        </p:spPr>
        <p:txBody>
          <a:bodyPr wrap="square" lIns="91305" tIns="45660" rIns="91305" bIns="45660" rtlCol="0">
            <a:spAutoFit/>
          </a:bodyPr>
          <a:lstStyle/>
          <a:p>
            <a:pPr eaLnBrk="1"/>
            <a:r>
              <a:rPr lang="de-DE" altLang="de-DE" sz="2800" dirty="0">
                <a:sym typeface="Calibri" pitchFamily="34" charset="0"/>
              </a:rPr>
              <a:t>Vorbereiten und Zählen der Stimmen</a:t>
            </a:r>
          </a:p>
        </p:txBody>
      </p:sp>
    </p:spTree>
    <p:extLst>
      <p:ext uri="{BB962C8B-B14F-4D97-AF65-F5344CB8AC3E}">
        <p14:creationId xmlns:p14="http://schemas.microsoft.com/office/powerpoint/2010/main" val="3490671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48680" y="1772816"/>
            <a:ext cx="8229600" cy="4877380"/>
          </a:xfrm>
        </p:spPr>
        <p:txBody>
          <a:bodyPr/>
          <a:lstStyle/>
          <a:p>
            <a:pPr>
              <a:spcBef>
                <a:spcPts val="2785"/>
              </a:spcBef>
            </a:pPr>
            <a:r>
              <a:rPr lang="de-DE" sz="2000" dirty="0" smtClean="0">
                <a:latin typeface="Arial" pitchFamily="34" charset="0"/>
                <a:cs typeface="Arial" pitchFamily="34" charset="0"/>
              </a:rPr>
              <a:t>Die </a:t>
            </a:r>
            <a:r>
              <a:rPr lang="de-DE" sz="2000" dirty="0">
                <a:latin typeface="Arial" pitchFamily="34" charset="0"/>
                <a:cs typeface="Arial" pitchFamily="34" charset="0"/>
              </a:rPr>
              <a:t>gültigen Stimmen (Stapel a) werden vom Schriftführer in Abschnitt 4 bei den einzelnen Wahlvorschlägen </a:t>
            </a:r>
            <a:br>
              <a:rPr lang="de-DE" sz="2000" dirty="0">
                <a:latin typeface="Arial" pitchFamily="34" charset="0"/>
                <a:cs typeface="Arial" pitchFamily="34" charset="0"/>
              </a:rPr>
            </a:br>
            <a:r>
              <a:rPr lang="de-DE" sz="2000" dirty="0">
                <a:latin typeface="Arial" pitchFamily="34" charset="0"/>
                <a:cs typeface="Arial" pitchFamily="34" charset="0"/>
              </a:rPr>
              <a:t>(D1, D2, D3, usw.) als </a:t>
            </a:r>
            <a:r>
              <a:rPr lang="de-DE" sz="2000" dirty="0">
                <a:solidFill>
                  <a:srgbClr val="FF0000"/>
                </a:solidFill>
                <a:latin typeface="Arial" pitchFamily="34" charset="0"/>
                <a:cs typeface="Arial" pitchFamily="34" charset="0"/>
              </a:rPr>
              <a:t>Zwischensumme I (ZS I) </a:t>
            </a:r>
            <a:r>
              <a:rPr lang="de-DE" sz="2000" dirty="0">
                <a:latin typeface="Arial" pitchFamily="34" charset="0"/>
                <a:cs typeface="Arial" pitchFamily="34" charset="0"/>
              </a:rPr>
              <a:t>eingetragen</a:t>
            </a:r>
            <a:r>
              <a:rPr lang="de-DE" sz="2000" dirty="0" smtClean="0">
                <a:latin typeface="Arial" pitchFamily="34" charset="0"/>
                <a:cs typeface="Arial" pitchFamily="34" charset="0"/>
              </a:rPr>
              <a:t>.</a:t>
            </a:r>
          </a:p>
          <a:p>
            <a:pPr>
              <a:spcBef>
                <a:spcPts val="2785"/>
              </a:spcBef>
            </a:pPr>
            <a:r>
              <a:rPr lang="de-DE" sz="2000" dirty="0">
                <a:latin typeface="Arial" pitchFamily="34" charset="0"/>
                <a:cs typeface="Arial" pitchFamily="34" charset="0"/>
              </a:rPr>
              <a:t>Die ungültigen Stimmen (Stapel b) sind unter Kennbuchstabe C als </a:t>
            </a:r>
            <a:r>
              <a:rPr lang="de-DE" sz="2000" dirty="0">
                <a:solidFill>
                  <a:srgbClr val="FF0000"/>
                </a:solidFill>
                <a:latin typeface="Arial" pitchFamily="34" charset="0"/>
                <a:cs typeface="Arial" pitchFamily="34" charset="0"/>
              </a:rPr>
              <a:t>Zwischensumme I (ZS I) </a:t>
            </a:r>
            <a:r>
              <a:rPr lang="de-DE" sz="2000" dirty="0">
                <a:latin typeface="Arial" pitchFamily="34" charset="0"/>
                <a:cs typeface="Arial" pitchFamily="34" charset="0"/>
              </a:rPr>
              <a:t>einzutragen.</a:t>
            </a:r>
          </a:p>
          <a:p>
            <a:pPr>
              <a:spcBef>
                <a:spcPts val="2785"/>
              </a:spcBef>
            </a:pPr>
            <a:endParaRPr lang="de-DE" sz="2000" dirty="0">
              <a:latin typeface="Arial" pitchFamily="34" charset="0"/>
              <a:cs typeface="Arial" pitchFamily="34" charset="0"/>
            </a:endParaRPr>
          </a:p>
          <a:p>
            <a:pPr>
              <a:spcBef>
                <a:spcPts val="2785"/>
              </a:spcBef>
            </a:pPr>
            <a:endParaRPr lang="de-DE" altLang="de-DE" dirty="0">
              <a:latin typeface="Calibri" pitchFamily="34" charset="0"/>
              <a:sym typeface="Calibri" pitchFamily="34" charset="0"/>
            </a:endParaRPr>
          </a:p>
          <a:p>
            <a:endParaRPr lang="de-DE" dirty="0"/>
          </a:p>
        </p:txBody>
      </p:sp>
      <p:sp>
        <p:nvSpPr>
          <p:cNvPr id="5" name="Textfeld 4"/>
          <p:cNvSpPr txBox="1"/>
          <p:nvPr/>
        </p:nvSpPr>
        <p:spPr>
          <a:xfrm>
            <a:off x="-108520" y="548680"/>
            <a:ext cx="9144000" cy="953986"/>
          </a:xfrm>
          <a:prstGeom prst="rect">
            <a:avLst/>
          </a:prstGeom>
          <a:noFill/>
        </p:spPr>
        <p:txBody>
          <a:bodyPr wrap="square" lIns="91305" tIns="45660" rIns="91305" bIns="45660" rtlCol="0">
            <a:spAutoFit/>
          </a:bodyPr>
          <a:lstStyle/>
          <a:p>
            <a:pPr eaLnBrk="1"/>
            <a:r>
              <a:rPr lang="de-DE" altLang="de-DE" sz="2800" b="1" dirty="0" smtClean="0">
                <a:latin typeface="+mn-lt"/>
                <a:sym typeface="Calibri" pitchFamily="34" charset="0"/>
              </a:rPr>
              <a:t>Eintragung der ermittelten Zahlen aus den </a:t>
            </a:r>
          </a:p>
          <a:p>
            <a:pPr eaLnBrk="1"/>
            <a:r>
              <a:rPr lang="de-DE" altLang="de-DE" sz="2800" b="1" dirty="0" smtClean="0">
                <a:latin typeface="+mn-lt"/>
                <a:sym typeface="Calibri" pitchFamily="34" charset="0"/>
              </a:rPr>
              <a:t>Stapel a und b in die Niederschrift als ZS I</a:t>
            </a:r>
            <a:endParaRPr lang="de-DE" altLang="de-DE" sz="2800" b="1" dirty="0">
              <a:latin typeface="+mn-lt"/>
              <a:sym typeface="Calibri" pitchFamily="34" charset="0"/>
            </a:endParaRPr>
          </a:p>
        </p:txBody>
      </p:sp>
    </p:spTree>
    <p:extLst>
      <p:ext uri="{BB962C8B-B14F-4D97-AF65-F5344CB8AC3E}">
        <p14:creationId xmlns:p14="http://schemas.microsoft.com/office/powerpoint/2010/main" val="519273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noGrp="1"/>
          </p:cNvSpPr>
          <p:nvPr>
            <p:ph type="title"/>
          </p:nvPr>
        </p:nvSpPr>
        <p:spPr>
          <a:xfrm>
            <a:off x="395536" y="340248"/>
            <a:ext cx="3673475" cy="64770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Ergebnisteil Niederschrift</a:t>
            </a:r>
            <a:endParaRPr lang="de-DE" altLang="de-DE" sz="2800" dirty="0">
              <a:latin typeface="+mn-lt"/>
              <a:sym typeface="Calibri" pitchFamily="34" charset="0"/>
            </a:endParaRPr>
          </a:p>
        </p:txBody>
      </p:sp>
      <p:pic>
        <p:nvPicPr>
          <p:cNvPr id="6" name="Grafik 5"/>
          <p:cNvPicPr>
            <a:picLocks noChangeAspect="1"/>
          </p:cNvPicPr>
          <p:nvPr/>
        </p:nvPicPr>
        <p:blipFill rotWithShape="1">
          <a:blip r:embed="rId2"/>
          <a:srcRect b="42991"/>
          <a:stretch/>
        </p:blipFill>
        <p:spPr>
          <a:xfrm>
            <a:off x="2483768" y="691063"/>
            <a:ext cx="6545646" cy="5318338"/>
          </a:xfrm>
          <a:prstGeom prst="rect">
            <a:avLst/>
          </a:prstGeom>
        </p:spPr>
      </p:pic>
      <p:sp>
        <p:nvSpPr>
          <p:cNvPr id="4" name="Rechteck 3"/>
          <p:cNvSpPr/>
          <p:nvPr/>
        </p:nvSpPr>
        <p:spPr>
          <a:xfrm>
            <a:off x="6441002" y="1628800"/>
            <a:ext cx="423514" cy="400110"/>
          </a:xfrm>
          <a:prstGeom prst="rect">
            <a:avLst/>
          </a:prstGeom>
          <a:noFill/>
        </p:spPr>
        <p:txBody>
          <a:bodyPr wrap="none" lIns="91440" tIns="45720" rIns="91440" bIns="45720">
            <a:spAutoFit/>
          </a:bodyPr>
          <a:lstStyle/>
          <a:p>
            <a:pPr algn="ctr"/>
            <a:r>
              <a:rPr lang="de-DE" sz="2000" dirty="0">
                <a:ln w="0"/>
                <a:solidFill>
                  <a:srgbClr val="FF0000"/>
                </a:solidFill>
                <a:effectLst>
                  <a:outerShdw blurRad="38100" dist="19050" dir="2700000" algn="tl" rotWithShape="0">
                    <a:schemeClr val="dk1">
                      <a:alpha val="40000"/>
                    </a:schemeClr>
                  </a:outerShdw>
                </a:effectLst>
              </a:rPr>
              <a:t>b</a:t>
            </a:r>
            <a:r>
              <a:rPr lang="de-DE" sz="2000" b="0" cap="none" spc="0" dirty="0" smtClean="0">
                <a:ln w="0"/>
                <a:solidFill>
                  <a:srgbClr val="FF0000"/>
                </a:solidFill>
                <a:effectLst>
                  <a:outerShdw blurRad="38100" dist="19050" dir="2700000" algn="tl" rotWithShape="0">
                    <a:schemeClr val="dk1">
                      <a:alpha val="40000"/>
                    </a:schemeClr>
                  </a:outerShdw>
                </a:effectLst>
              </a:rPr>
              <a:t>)</a:t>
            </a:r>
            <a:endParaRPr lang="de-DE" sz="2000" b="0" cap="none" spc="0" dirty="0">
              <a:ln w="0"/>
              <a:solidFill>
                <a:srgbClr val="FF0000"/>
              </a:solidFill>
              <a:effectLst>
                <a:outerShdw blurRad="38100" dist="19050" dir="2700000" algn="tl" rotWithShape="0">
                  <a:schemeClr val="dk1">
                    <a:alpha val="40000"/>
                  </a:schemeClr>
                </a:outerShdw>
              </a:effectLst>
            </a:endParaRPr>
          </a:p>
        </p:txBody>
      </p:sp>
      <p:sp>
        <p:nvSpPr>
          <p:cNvPr id="7" name="Rechteck 6"/>
          <p:cNvSpPr/>
          <p:nvPr/>
        </p:nvSpPr>
        <p:spPr>
          <a:xfrm>
            <a:off x="6588224" y="2538670"/>
            <a:ext cx="417102" cy="400110"/>
          </a:xfrm>
          <a:prstGeom prst="rect">
            <a:avLst/>
          </a:prstGeom>
          <a:noFill/>
        </p:spPr>
        <p:txBody>
          <a:bodyPr wrap="none" lIns="91440" tIns="45720" rIns="91440" bIns="45720">
            <a:spAutoFit/>
          </a:bodyPr>
          <a:lstStyle/>
          <a:p>
            <a:pPr algn="ctr"/>
            <a:r>
              <a:rPr lang="de-DE" sz="2000" b="0" cap="none" spc="0" dirty="0" smtClean="0">
                <a:ln w="0"/>
                <a:solidFill>
                  <a:srgbClr val="FF0000"/>
                </a:solidFill>
                <a:effectLst>
                  <a:outerShdw blurRad="38100" dist="19050" dir="2700000" algn="tl" rotWithShape="0">
                    <a:schemeClr val="dk1">
                      <a:alpha val="40000"/>
                    </a:schemeClr>
                  </a:outerShdw>
                </a:effectLst>
              </a:rPr>
              <a:t>a)</a:t>
            </a:r>
            <a:endParaRPr lang="de-DE" sz="2000" b="0" cap="none" spc="0" dirty="0">
              <a:ln w="0"/>
              <a:solidFill>
                <a:srgbClr val="FF0000"/>
              </a:solidFill>
              <a:effectLst>
                <a:outerShdw blurRad="38100" dist="19050" dir="2700000" algn="tl" rotWithShape="0">
                  <a:schemeClr val="dk1">
                    <a:alpha val="40000"/>
                  </a:schemeClr>
                </a:outerShdw>
              </a:effectLst>
            </a:endParaRPr>
          </a:p>
        </p:txBody>
      </p:sp>
      <p:sp>
        <p:nvSpPr>
          <p:cNvPr id="8" name="Rechteck 7"/>
          <p:cNvSpPr/>
          <p:nvPr/>
        </p:nvSpPr>
        <p:spPr>
          <a:xfrm>
            <a:off x="7380312" y="2053529"/>
            <a:ext cx="401072" cy="400110"/>
          </a:xfrm>
          <a:prstGeom prst="rect">
            <a:avLst/>
          </a:prstGeom>
          <a:noFill/>
        </p:spPr>
        <p:txBody>
          <a:bodyPr wrap="none" lIns="91440" tIns="45720" rIns="91440" bIns="45720">
            <a:spAutoFit/>
          </a:bodyPr>
          <a:lstStyle/>
          <a:p>
            <a:pPr algn="ctr"/>
            <a:r>
              <a:rPr lang="de-DE" sz="2000" dirty="0">
                <a:ln w="0"/>
                <a:solidFill>
                  <a:srgbClr val="FF0000"/>
                </a:solidFill>
                <a:effectLst>
                  <a:outerShdw blurRad="38100" dist="19050" dir="2700000" algn="tl" rotWithShape="0">
                    <a:schemeClr val="dk1">
                      <a:alpha val="40000"/>
                    </a:schemeClr>
                  </a:outerShdw>
                </a:effectLst>
              </a:rPr>
              <a:t>c</a:t>
            </a:r>
            <a:r>
              <a:rPr lang="de-DE" sz="2000" b="0" cap="none" spc="0" dirty="0" smtClean="0">
                <a:ln w="0"/>
                <a:solidFill>
                  <a:srgbClr val="FF0000"/>
                </a:solidFill>
                <a:effectLst>
                  <a:outerShdw blurRad="38100" dist="19050" dir="2700000" algn="tl" rotWithShape="0">
                    <a:schemeClr val="dk1">
                      <a:alpha val="40000"/>
                    </a:schemeClr>
                  </a:outerShdw>
                </a:effectLst>
              </a:rPr>
              <a:t>)</a:t>
            </a:r>
            <a:endParaRPr lang="de-DE" sz="2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76880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188640"/>
            <a:ext cx="4464496" cy="6577463"/>
          </a:xfrm>
          <a:prstGeom prst="rect">
            <a:avLst/>
          </a:prstGeom>
        </p:spPr>
      </p:pic>
      <p:sp>
        <p:nvSpPr>
          <p:cNvPr id="3" name="Rechteck 2"/>
          <p:cNvSpPr/>
          <p:nvPr/>
        </p:nvSpPr>
        <p:spPr>
          <a:xfrm>
            <a:off x="2195736" y="544522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97969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6947E5C-DE6D-1E24-40DC-9FD5A0CCD097}"/>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45</a:t>
            </a:fld>
            <a:endParaRPr lang="de-DE" spc="-5" dirty="0"/>
          </a:p>
        </p:txBody>
      </p:sp>
      <p:sp>
        <p:nvSpPr>
          <p:cNvPr id="4" name="Titel 3">
            <a:extLst>
              <a:ext uri="{FF2B5EF4-FFF2-40B4-BE49-F238E27FC236}">
                <a16:creationId xmlns:a16="http://schemas.microsoft.com/office/drawing/2014/main" id="{949C7C64-A7DC-FE2A-C05E-724488F14E22}"/>
              </a:ext>
            </a:extLst>
          </p:cNvPr>
          <p:cNvSpPr>
            <a:spLocks noGrp="1"/>
          </p:cNvSpPr>
          <p:nvPr>
            <p:ph type="title"/>
          </p:nvPr>
        </p:nvSpPr>
        <p:spPr>
          <a:xfrm>
            <a:off x="974696" y="776431"/>
            <a:ext cx="7488832" cy="780361"/>
          </a:xfrm>
        </p:spPr>
        <p:txBody>
          <a:bodyPr/>
          <a:lstStyle/>
          <a:p>
            <a:pPr marL="626938" indent="-626938"/>
            <a:r>
              <a:rPr lang="de-DE" sz="2300" dirty="0" smtClean="0">
                <a:solidFill>
                  <a:schemeClr val="tx1"/>
                </a:solidFill>
                <a:latin typeface="+mn-lt"/>
              </a:rPr>
              <a:t>Prüfung </a:t>
            </a:r>
            <a:r>
              <a:rPr lang="de-DE" sz="2300" dirty="0">
                <a:solidFill>
                  <a:schemeClr val="tx1"/>
                </a:solidFill>
                <a:latin typeface="+mn-lt"/>
              </a:rPr>
              <a:t>der Stimmzettel mit Anlass zu Bedenken </a:t>
            </a:r>
            <a:r>
              <a:rPr lang="de-DE" sz="2300" dirty="0" smtClean="0">
                <a:solidFill>
                  <a:schemeClr val="tx1"/>
                </a:solidFill>
                <a:latin typeface="+mn-lt"/>
              </a:rPr>
              <a:t>aus </a:t>
            </a:r>
            <a:r>
              <a:rPr lang="de-DE" sz="2300" dirty="0" smtClean="0">
                <a:solidFill>
                  <a:srgbClr val="FF0000"/>
                </a:solidFill>
                <a:latin typeface="+mn-lt"/>
              </a:rPr>
              <a:t>Stapel </a:t>
            </a:r>
            <a:r>
              <a:rPr lang="de-DE" sz="2300" dirty="0">
                <a:solidFill>
                  <a:srgbClr val="FF0000"/>
                </a:solidFill>
                <a:latin typeface="+mn-lt"/>
              </a:rPr>
              <a:t>c </a:t>
            </a:r>
            <a:r>
              <a:rPr lang="de-DE" sz="2300" dirty="0">
                <a:solidFill>
                  <a:schemeClr val="tx1"/>
                </a:solidFill>
                <a:latin typeface="+mn-lt"/>
              </a:rPr>
              <a:t>mit Stimmzettelbeispielen</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5" name="Rechteck 4">
            <a:extLst>
              <a:ext uri="{FF2B5EF4-FFF2-40B4-BE49-F238E27FC236}">
                <a16:creationId xmlns:a16="http://schemas.microsoft.com/office/drawing/2014/main" id="{FA134EB8-E9B9-6478-AD79-6CFC36731515}"/>
              </a:ext>
            </a:extLst>
          </p:cNvPr>
          <p:cNvSpPr/>
          <p:nvPr/>
        </p:nvSpPr>
        <p:spPr>
          <a:xfrm rot="10800000" flipV="1">
            <a:off x="395536" y="1728245"/>
            <a:ext cx="8503136" cy="3616375"/>
          </a:xfrm>
          <a:prstGeom prst="rect">
            <a:avLst/>
          </a:prstGeom>
        </p:spPr>
        <p:txBody>
          <a:bodyPr wrap="square">
            <a:spAutoFit/>
          </a:bodyPr>
          <a:lstStyle/>
          <a:p>
            <a:pPr algn="l">
              <a:buClr>
                <a:schemeClr val="bg1">
                  <a:lumMod val="50000"/>
                </a:schemeClr>
              </a:buClr>
            </a:pPr>
            <a:r>
              <a:rPr lang="de-DE" sz="2000" b="1" dirty="0" smtClean="0">
                <a:solidFill>
                  <a:srgbClr val="C00000"/>
                </a:solidFill>
                <a:latin typeface="Arial" pitchFamily="34" charset="0"/>
                <a:cs typeface="Arial" pitchFamily="34" charset="0"/>
              </a:rPr>
              <a:t>Verfahrensweise</a:t>
            </a:r>
            <a:r>
              <a:rPr lang="de-DE" sz="2000" b="1" dirty="0">
                <a:solidFill>
                  <a:srgbClr val="C00000"/>
                </a:solidFill>
                <a:latin typeface="Arial" pitchFamily="34" charset="0"/>
                <a:cs typeface="Arial" pitchFamily="34" charset="0"/>
              </a:rPr>
              <a:t>: </a:t>
            </a: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Über jeden Stimmzettel bzw. jede Stimmabgabe muss der Wahlvorstand einzeln Beschluss fassen.</a:t>
            </a: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Der Wahlvorstand entscheidet mit </a:t>
            </a:r>
            <a:r>
              <a:rPr lang="de-DE" sz="1900" b="1" dirty="0">
                <a:latin typeface="Arial" pitchFamily="34" charset="0"/>
                <a:cs typeface="Arial" pitchFamily="34" charset="0"/>
              </a:rPr>
              <a:t>Mehrheitsbeschluss</a:t>
            </a:r>
            <a:r>
              <a:rPr lang="de-DE" sz="1900" dirty="0">
                <a:latin typeface="Arial" pitchFamily="34" charset="0"/>
                <a:cs typeface="Arial" pitchFamily="34" charset="0"/>
              </a:rPr>
              <a:t> über die Gültigkeit oder Ungültigkeit jedes einzelnen </a:t>
            </a:r>
            <a:r>
              <a:rPr lang="de-DE" sz="1900" dirty="0" smtClean="0">
                <a:latin typeface="Arial" pitchFamily="34" charset="0"/>
                <a:cs typeface="Arial" pitchFamily="34" charset="0"/>
              </a:rPr>
              <a:t>Stimmzettels.</a:t>
            </a:r>
          </a:p>
          <a:p>
            <a:pPr marL="342831" indent="-342831" algn="l">
              <a:buClr>
                <a:schemeClr val="bg1">
                  <a:lumMod val="50000"/>
                </a:schemeClr>
              </a:buClr>
              <a:buFont typeface="Wingdings" pitchFamily="2" charset="2"/>
              <a:buChar char="Ø"/>
            </a:pPr>
            <a:r>
              <a:rPr lang="de-DE" sz="1900" dirty="0" smtClean="0">
                <a:latin typeface="Arial" pitchFamily="34" charset="0"/>
                <a:cs typeface="Arial" pitchFamily="34" charset="0"/>
              </a:rPr>
              <a:t>Bei </a:t>
            </a:r>
            <a:r>
              <a:rPr lang="de-DE" sz="1900" dirty="0">
                <a:latin typeface="Arial" pitchFamily="34" charset="0"/>
                <a:cs typeface="Arial" pitchFamily="34" charset="0"/>
              </a:rPr>
              <a:t>Stimmengleichheit </a:t>
            </a:r>
            <a:r>
              <a:rPr lang="de-DE" sz="1900" b="1" dirty="0">
                <a:latin typeface="Arial" pitchFamily="34" charset="0"/>
                <a:cs typeface="Arial" pitchFamily="34" charset="0"/>
              </a:rPr>
              <a:t>entscheidet </a:t>
            </a:r>
            <a:r>
              <a:rPr lang="de-DE" sz="1900" dirty="0">
                <a:latin typeface="Arial" pitchFamily="34" charset="0"/>
                <a:cs typeface="Arial" pitchFamily="34" charset="0"/>
              </a:rPr>
              <a:t>die Stimme des </a:t>
            </a:r>
            <a:r>
              <a:rPr lang="de-DE" sz="1900" b="1" dirty="0">
                <a:latin typeface="Arial" pitchFamily="34" charset="0"/>
                <a:cs typeface="Arial" pitchFamily="34" charset="0"/>
              </a:rPr>
              <a:t>Wahlvorstehers</a:t>
            </a:r>
            <a:r>
              <a:rPr lang="de-DE" sz="1900" dirty="0">
                <a:latin typeface="Arial" pitchFamily="34" charset="0"/>
                <a:cs typeface="Arial" pitchFamily="34" charset="0"/>
              </a:rPr>
              <a:t>.</a:t>
            </a: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Der Wahlvorsteher gibt die Entscheidungen mündlich bekannt und sagt bei gültigen Stimmen an, für welchen Wahlvorschlag die Stimme abgegeben worden ist.</a:t>
            </a: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Er vermerkt auf der </a:t>
            </a:r>
            <a:r>
              <a:rPr lang="de-DE" sz="1900" u="sng" dirty="0">
                <a:latin typeface="Arial" pitchFamily="34" charset="0"/>
                <a:cs typeface="Arial" pitchFamily="34" charset="0"/>
              </a:rPr>
              <a:t>Rückseite</a:t>
            </a:r>
            <a:r>
              <a:rPr lang="de-DE" sz="1900" dirty="0">
                <a:latin typeface="Arial" pitchFamily="34" charset="0"/>
                <a:cs typeface="Arial" pitchFamily="34" charset="0"/>
              </a:rPr>
              <a:t> jedes Stimmzettels, wie entschieden wurde.</a:t>
            </a:r>
          </a:p>
          <a:p>
            <a:pPr marL="342831" indent="-342831" algn="l">
              <a:buClr>
                <a:schemeClr val="bg1">
                  <a:lumMod val="50000"/>
                </a:schemeClr>
              </a:buClr>
              <a:buFont typeface="Wingdings" pitchFamily="2" charset="2"/>
              <a:buChar char="Ø"/>
            </a:pPr>
            <a:r>
              <a:rPr lang="de-DE" sz="1900" dirty="0">
                <a:latin typeface="Arial" pitchFamily="34" charset="0"/>
                <a:cs typeface="Arial" pitchFamily="34" charset="0"/>
              </a:rPr>
              <a:t>Die Stimmzettel, über die der Wahlvorstand beschlossen hat, sind mit fortlaufenden Nummern zu versehen.</a:t>
            </a:r>
          </a:p>
        </p:txBody>
      </p:sp>
    </p:spTree>
    <p:extLst>
      <p:ext uri="{BB962C8B-B14F-4D97-AF65-F5344CB8AC3E}">
        <p14:creationId xmlns:p14="http://schemas.microsoft.com/office/powerpoint/2010/main" val="1387939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3637" y="272639"/>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Beschlussaufkleber</a:t>
            </a:r>
            <a:endParaRPr lang="de-DE" altLang="de-DE" sz="2800" dirty="0">
              <a:latin typeface="+mn-lt"/>
              <a:sym typeface="Calibri" pitchFamily="34" charset="0"/>
            </a:endParaRPr>
          </a:p>
        </p:txBody>
      </p:sp>
      <p:pic>
        <p:nvPicPr>
          <p:cNvPr id="3" name="Grafik 2"/>
          <p:cNvPicPr>
            <a:picLocks noChangeAspect="1"/>
          </p:cNvPicPr>
          <p:nvPr/>
        </p:nvPicPr>
        <p:blipFill>
          <a:blip r:embed="rId2"/>
          <a:stretch>
            <a:fillRect/>
          </a:stretch>
        </p:blipFill>
        <p:spPr>
          <a:xfrm rot="5400000">
            <a:off x="2152598" y="-56657"/>
            <a:ext cx="4771530" cy="6408714"/>
          </a:xfrm>
          <a:prstGeom prst="rect">
            <a:avLst/>
          </a:prstGeom>
        </p:spPr>
      </p:pic>
    </p:spTree>
    <p:extLst>
      <p:ext uri="{BB962C8B-B14F-4D97-AF65-F5344CB8AC3E}">
        <p14:creationId xmlns:p14="http://schemas.microsoft.com/office/powerpoint/2010/main" val="21084068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0" y="0"/>
            <a:ext cx="0" cy="163500"/>
          </a:xfrm>
          <a:prstGeom prst="rect">
            <a:avLst/>
          </a:prstGeom>
        </p:spPr>
        <p:txBody>
          <a:bodyPr vert="horz" wrap="square" lIns="0" tIns="24759" rIns="0" bIns="0" rtlCol="0">
            <a:spAutoFit/>
          </a:bodyPr>
          <a:lstStyle/>
          <a:p>
            <a:pPr marL="124435">
              <a:spcBef>
                <a:spcPts val="195"/>
              </a:spcBef>
            </a:pPr>
            <a:r>
              <a:rPr lang="de-DE" spc="-5" dirty="0" smtClean="0"/>
              <a:t>2</a:t>
            </a:r>
            <a:endParaRPr spc="-5" dirty="0"/>
          </a:p>
        </p:txBody>
      </p:sp>
      <p:sp>
        <p:nvSpPr>
          <p:cNvPr id="4" name="Titel 3">
            <a:extLst>
              <a:ext uri="{FF2B5EF4-FFF2-40B4-BE49-F238E27FC236}">
                <a16:creationId xmlns:a16="http://schemas.microsoft.com/office/drawing/2014/main" id="{FD7DD5C4-0FFA-CE04-2BA2-A1C71F64FEBA}"/>
              </a:ext>
            </a:extLst>
          </p:cNvPr>
          <p:cNvSpPr>
            <a:spLocks noGrp="1"/>
          </p:cNvSpPr>
          <p:nvPr>
            <p:ph type="title"/>
          </p:nvPr>
        </p:nvSpPr>
        <p:spPr>
          <a:xfrm>
            <a:off x="611561" y="618169"/>
            <a:ext cx="7560840" cy="492329"/>
          </a:xfrm>
        </p:spPr>
        <p:txBody>
          <a:bodyPr/>
          <a:lstStyle/>
          <a:p>
            <a:pPr algn="ctr"/>
            <a:r>
              <a:rPr lang="de-DE" sz="2400" dirty="0" smtClean="0">
                <a:solidFill>
                  <a:schemeClr val="tx1"/>
                </a:solidFill>
                <a:latin typeface="+mn-lt"/>
              </a:rPr>
              <a:t>Prüfung </a:t>
            </a:r>
            <a:r>
              <a:rPr lang="de-DE" sz="2400" dirty="0">
                <a:solidFill>
                  <a:schemeClr val="tx1"/>
                </a:solidFill>
                <a:latin typeface="+mn-lt"/>
              </a:rPr>
              <a:t>der Stimmzettel mit Anlass zu </a:t>
            </a:r>
            <a:r>
              <a:rPr lang="de-DE" sz="2400" dirty="0" smtClean="0">
                <a:solidFill>
                  <a:schemeClr val="tx1"/>
                </a:solidFill>
                <a:latin typeface="+mn-lt"/>
              </a:rPr>
              <a:t>Bedenken aus </a:t>
            </a:r>
            <a:r>
              <a:rPr lang="de-DE" sz="2400" dirty="0">
                <a:solidFill>
                  <a:srgbClr val="FF0000"/>
                </a:solidFill>
                <a:latin typeface="+mn-lt"/>
              </a:rPr>
              <a:t>Stapel c </a:t>
            </a:r>
            <a:r>
              <a:rPr lang="de-DE" sz="2400" dirty="0" smtClean="0">
                <a:solidFill>
                  <a:schemeClr val="tx1"/>
                </a:solidFill>
                <a:latin typeface="+mn-lt"/>
              </a:rPr>
              <a:t>mit Stimmzettelbeispielen</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2" name="Rechteck 1"/>
          <p:cNvSpPr/>
          <p:nvPr/>
        </p:nvSpPr>
        <p:spPr>
          <a:xfrm>
            <a:off x="107504" y="1980851"/>
            <a:ext cx="4066486" cy="3170099"/>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Bei den Stimmzetteln, die zu Bedenken Anlass geben, entscheidet der </a:t>
            </a:r>
            <a:r>
              <a:rPr lang="de-DE" sz="2000" b="1" dirty="0">
                <a:latin typeface="Arial" pitchFamily="34" charset="0"/>
                <a:cs typeface="Arial" pitchFamily="34" charset="0"/>
              </a:rPr>
              <a:t>gesamte Wahlvorstand</a:t>
            </a:r>
            <a:r>
              <a:rPr lang="de-DE" sz="2000" dirty="0">
                <a:latin typeface="Arial" pitchFamily="34" charset="0"/>
                <a:cs typeface="Arial" pitchFamily="34" charset="0"/>
              </a:rPr>
              <a:t>.</a:t>
            </a:r>
          </a:p>
          <a:p>
            <a:pPr marL="541230" indent="-541230"/>
            <a:r>
              <a:rPr lang="de-DE" sz="2000" b="1" dirty="0" smtClean="0">
                <a:solidFill>
                  <a:srgbClr val="C00000"/>
                </a:solidFill>
                <a:latin typeface="Arial" pitchFamily="34" charset="0"/>
                <a:cs typeface="Arial" pitchFamily="34" charset="0"/>
              </a:rPr>
              <a:t>Ein </a:t>
            </a:r>
            <a:r>
              <a:rPr lang="de-DE" sz="2000" b="1" dirty="0">
                <a:solidFill>
                  <a:srgbClr val="C00000"/>
                </a:solidFill>
                <a:latin typeface="Arial" pitchFamily="34" charset="0"/>
                <a:cs typeface="Arial" pitchFamily="34" charset="0"/>
              </a:rPr>
              <a:t>Stimmzettel ist </a:t>
            </a:r>
            <a:r>
              <a:rPr lang="de-DE" sz="2000" b="1" u="sng" dirty="0">
                <a:solidFill>
                  <a:srgbClr val="C00000"/>
                </a:solidFill>
                <a:latin typeface="Arial" pitchFamily="34" charset="0"/>
                <a:cs typeface="Arial" pitchFamily="34" charset="0"/>
              </a:rPr>
              <a:t>gültig</a:t>
            </a:r>
            <a:r>
              <a:rPr lang="de-DE" sz="2000" b="1" dirty="0">
                <a:solidFill>
                  <a:srgbClr val="C00000"/>
                </a:solidFill>
                <a:latin typeface="Arial" pitchFamily="34" charset="0"/>
                <a:cs typeface="Arial" pitchFamily="34" charset="0"/>
              </a:rPr>
              <a:t>, wenn:</a:t>
            </a:r>
          </a:p>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die Kennzeichnung außerhalb</a:t>
            </a:r>
            <a:br>
              <a:rPr lang="de-DE" sz="2000" dirty="0">
                <a:latin typeface="Arial" pitchFamily="34" charset="0"/>
                <a:cs typeface="Arial" pitchFamily="34" charset="0"/>
              </a:rPr>
            </a:br>
            <a:r>
              <a:rPr lang="de-DE" sz="2000" dirty="0">
                <a:latin typeface="Arial" pitchFamily="34" charset="0"/>
                <a:cs typeface="Arial" pitchFamily="34" charset="0"/>
              </a:rPr>
              <a:t>des Kreises, aber innerhalb </a:t>
            </a:r>
            <a:br>
              <a:rPr lang="de-DE" sz="2000" dirty="0">
                <a:latin typeface="Arial" pitchFamily="34" charset="0"/>
                <a:cs typeface="Arial" pitchFamily="34" charset="0"/>
              </a:rPr>
            </a:br>
            <a:r>
              <a:rPr lang="de-DE" sz="2000" dirty="0">
                <a:latin typeface="Arial" pitchFamily="34" charset="0"/>
                <a:cs typeface="Arial" pitchFamily="34" charset="0"/>
              </a:rPr>
              <a:t>des Feldes einer Partei</a:t>
            </a:r>
            <a:br>
              <a:rPr lang="de-DE" sz="2000" dirty="0">
                <a:latin typeface="Arial" pitchFamily="34" charset="0"/>
                <a:cs typeface="Arial" pitchFamily="34" charset="0"/>
              </a:rPr>
            </a:br>
            <a:r>
              <a:rPr lang="de-DE" sz="2000" dirty="0">
                <a:latin typeface="Arial" pitchFamily="34" charset="0"/>
                <a:cs typeface="Arial" pitchFamily="34" charset="0"/>
              </a:rPr>
              <a:t>eindeutig erfolgt ist</a:t>
            </a:r>
          </a:p>
        </p:txBody>
      </p:sp>
      <p:pic>
        <p:nvPicPr>
          <p:cNvPr id="5" name="Grafik 4" descr="Ein Bild, das Text, Screenshot, Schrift, Zahl enthält.&#10;&#10;Automatisch generierte Beschreibung">
            <a:extLst>
              <a:ext uri="{FF2B5EF4-FFF2-40B4-BE49-F238E27FC236}">
                <a16:creationId xmlns:a16="http://schemas.microsoft.com/office/drawing/2014/main" id="{047B41D5-7CFB-9B52-9D01-B0FD73FFAE83}"/>
              </a:ext>
            </a:extLst>
          </p:cNvPr>
          <p:cNvPicPr>
            <a:picLocks noChangeAspect="1"/>
          </p:cNvPicPr>
          <p:nvPr/>
        </p:nvPicPr>
        <p:blipFill rotWithShape="1">
          <a:blip r:embed="rId3">
            <a:extLst>
              <a:ext uri="{28A0092B-C50C-407E-A947-70E740481C1C}">
                <a14:useLocalDpi xmlns:a14="http://schemas.microsoft.com/office/drawing/2010/main" val="0"/>
              </a:ext>
            </a:extLst>
          </a:blip>
          <a:srcRect b="14865"/>
          <a:stretch/>
        </p:blipFill>
        <p:spPr>
          <a:xfrm>
            <a:off x="4267270" y="1448258"/>
            <a:ext cx="4799490" cy="4342395"/>
          </a:xfrm>
          <a:prstGeom prst="rect">
            <a:avLst/>
          </a:prstGeom>
        </p:spPr>
      </p:pic>
      <p:pic>
        <p:nvPicPr>
          <p:cNvPr id="6" name="Grafik 5">
            <a:extLst>
              <a:ext uri="{FF2B5EF4-FFF2-40B4-BE49-F238E27FC236}">
                <a16:creationId xmlns:a16="http://schemas.microsoft.com/office/drawing/2014/main" id="{12BB6609-7629-B4E8-C17F-BD419F293E40}"/>
              </a:ext>
            </a:extLst>
          </p:cNvPr>
          <p:cNvPicPr>
            <a:picLocks noChangeAspect="1"/>
          </p:cNvPicPr>
          <p:nvPr/>
        </p:nvPicPr>
        <p:blipFill rotWithShape="1">
          <a:blip r:embed="rId4"/>
          <a:srcRect t="86252" b="8248"/>
          <a:stretch/>
        </p:blipFill>
        <p:spPr>
          <a:xfrm>
            <a:off x="4267271" y="5821112"/>
            <a:ext cx="4802952" cy="276935"/>
          </a:xfrm>
          <a:prstGeom prst="rect">
            <a:avLst/>
          </a:prstGeom>
        </p:spPr>
      </p:pic>
      <p:pic>
        <p:nvPicPr>
          <p:cNvPr id="7" name="Grafik 6">
            <a:extLst>
              <a:ext uri="{FF2B5EF4-FFF2-40B4-BE49-F238E27FC236}">
                <a16:creationId xmlns:a16="http://schemas.microsoft.com/office/drawing/2014/main" id="{BE950F86-3379-1D15-E24E-46A6A07DD645}"/>
              </a:ext>
            </a:extLst>
          </p:cNvPr>
          <p:cNvPicPr>
            <a:picLocks noChangeAspect="1"/>
          </p:cNvPicPr>
          <p:nvPr/>
        </p:nvPicPr>
        <p:blipFill rotWithShape="1">
          <a:blip r:embed="rId5"/>
          <a:srcRect t="60964"/>
          <a:stretch/>
        </p:blipFill>
        <p:spPr>
          <a:xfrm>
            <a:off x="4267271" y="6281238"/>
            <a:ext cx="4802952" cy="271239"/>
          </a:xfrm>
          <a:prstGeom prst="rect">
            <a:avLst/>
          </a:prstGeom>
        </p:spPr>
      </p:pic>
      <p:pic>
        <p:nvPicPr>
          <p:cNvPr id="9" name="Grafik 8">
            <a:extLst>
              <a:ext uri="{FF2B5EF4-FFF2-40B4-BE49-F238E27FC236}">
                <a16:creationId xmlns:a16="http://schemas.microsoft.com/office/drawing/2014/main" id="{0E1AED45-A6C7-6381-F286-CD81E3F2E370}"/>
              </a:ext>
            </a:extLst>
          </p:cNvPr>
          <p:cNvPicPr>
            <a:picLocks noChangeAspect="1"/>
          </p:cNvPicPr>
          <p:nvPr/>
        </p:nvPicPr>
        <p:blipFill rotWithShape="1">
          <a:blip r:embed="rId5"/>
          <a:srcRect t="28072" b="21928"/>
          <a:stretch/>
        </p:blipFill>
        <p:spPr>
          <a:xfrm>
            <a:off x="4267271" y="6025006"/>
            <a:ext cx="4802952" cy="347422"/>
          </a:xfrm>
          <a:prstGeom prst="rect">
            <a:avLst/>
          </a:prstGeom>
        </p:spPr>
      </p:pic>
    </p:spTree>
    <p:extLst>
      <p:ext uri="{BB962C8B-B14F-4D97-AF65-F5344CB8AC3E}">
        <p14:creationId xmlns:p14="http://schemas.microsoft.com/office/powerpoint/2010/main" val="35187917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163500"/>
          </a:xfrm>
          <a:prstGeom prst="rect">
            <a:avLst/>
          </a:prstGeom>
        </p:spPr>
        <p:txBody>
          <a:bodyPr vert="horz" wrap="square" lIns="0" tIns="24759" rIns="0" bIns="0" rtlCol="0">
            <a:spAutoFit/>
          </a:bodyPr>
          <a:lstStyle/>
          <a:p>
            <a:pPr marL="124435">
              <a:spcBef>
                <a:spcPts val="195"/>
              </a:spcBef>
            </a:pPr>
            <a:r>
              <a:rPr lang="de-DE" spc="-5" dirty="0" smtClean="0"/>
              <a:t>2</a:t>
            </a:r>
            <a:endParaRPr spc="-5" dirty="0"/>
          </a:p>
        </p:txBody>
      </p:sp>
      <p:sp>
        <p:nvSpPr>
          <p:cNvPr id="3" name="Titel 2">
            <a:extLst>
              <a:ext uri="{FF2B5EF4-FFF2-40B4-BE49-F238E27FC236}">
                <a16:creationId xmlns:a16="http://schemas.microsoft.com/office/drawing/2014/main" id="{608B189B-D3D8-0BF9-C39F-736CC1C871FB}"/>
              </a:ext>
            </a:extLst>
          </p:cNvPr>
          <p:cNvSpPr>
            <a:spLocks noGrp="1"/>
          </p:cNvSpPr>
          <p:nvPr>
            <p:ph type="title"/>
          </p:nvPr>
        </p:nvSpPr>
        <p:spPr>
          <a:xfrm>
            <a:off x="323528" y="163500"/>
            <a:ext cx="3691206" cy="492329"/>
          </a:xfrm>
        </p:spPr>
        <p:txBody>
          <a:bodyPr/>
          <a:lstStyle/>
          <a:p>
            <a:r>
              <a:rPr lang="de-DE" sz="2400" dirty="0" smtClean="0"/>
              <a:t>Prüfung </a:t>
            </a:r>
            <a:r>
              <a:rPr lang="de-DE" sz="2400" dirty="0"/>
              <a:t>der Stimmzettel mit Anlass zu Bedenken aus Stapel c mit Stimmzettelbeispielen </a:t>
            </a:r>
          </a:p>
        </p:txBody>
      </p:sp>
      <p:pic>
        <p:nvPicPr>
          <p:cNvPr id="4" name="Grafik 3">
            <a:extLst>
              <a:ext uri="{FF2B5EF4-FFF2-40B4-BE49-F238E27FC236}">
                <a16:creationId xmlns:a16="http://schemas.microsoft.com/office/drawing/2014/main" id="{BB0FBE31-27E2-3C12-C485-15493C3AA3CB}"/>
              </a:ext>
            </a:extLst>
          </p:cNvPr>
          <p:cNvPicPr>
            <a:picLocks noChangeAspect="1"/>
          </p:cNvPicPr>
          <p:nvPr/>
        </p:nvPicPr>
        <p:blipFill rotWithShape="1">
          <a:blip r:embed="rId2"/>
          <a:srcRect b="18542"/>
          <a:stretch/>
        </p:blipFill>
        <p:spPr>
          <a:xfrm>
            <a:off x="4149029" y="971225"/>
            <a:ext cx="4917732" cy="4590882"/>
          </a:xfrm>
          <a:prstGeom prst="rect">
            <a:avLst/>
          </a:prstGeom>
        </p:spPr>
      </p:pic>
      <p:pic>
        <p:nvPicPr>
          <p:cNvPr id="2" name="Grafik 1">
            <a:extLst>
              <a:ext uri="{FF2B5EF4-FFF2-40B4-BE49-F238E27FC236}">
                <a16:creationId xmlns:a16="http://schemas.microsoft.com/office/drawing/2014/main" id="{3C1A993F-39BE-C552-0506-370507280198}"/>
              </a:ext>
            </a:extLst>
          </p:cNvPr>
          <p:cNvPicPr>
            <a:picLocks noChangeAspect="1"/>
          </p:cNvPicPr>
          <p:nvPr/>
        </p:nvPicPr>
        <p:blipFill rotWithShape="1">
          <a:blip r:embed="rId3"/>
          <a:srcRect t="84566" b="9163"/>
          <a:stretch/>
        </p:blipFill>
        <p:spPr>
          <a:xfrm>
            <a:off x="4191566" y="5585182"/>
            <a:ext cx="4918759" cy="345520"/>
          </a:xfrm>
          <a:prstGeom prst="rect">
            <a:avLst/>
          </a:prstGeom>
        </p:spPr>
      </p:pic>
      <p:pic>
        <p:nvPicPr>
          <p:cNvPr id="5" name="Grafik 4">
            <a:extLst>
              <a:ext uri="{FF2B5EF4-FFF2-40B4-BE49-F238E27FC236}">
                <a16:creationId xmlns:a16="http://schemas.microsoft.com/office/drawing/2014/main" id="{61A7E211-6C24-9F90-2034-AAADFD998F2A}"/>
              </a:ext>
            </a:extLst>
          </p:cNvPr>
          <p:cNvPicPr>
            <a:picLocks noChangeAspect="1"/>
          </p:cNvPicPr>
          <p:nvPr/>
        </p:nvPicPr>
        <p:blipFill rotWithShape="1">
          <a:blip r:embed="rId4"/>
          <a:srcRect t="58928"/>
          <a:stretch/>
        </p:blipFill>
        <p:spPr>
          <a:xfrm>
            <a:off x="4199341" y="6077706"/>
            <a:ext cx="4918759" cy="350476"/>
          </a:xfrm>
          <a:prstGeom prst="rect">
            <a:avLst/>
          </a:prstGeom>
        </p:spPr>
      </p:pic>
      <p:pic>
        <p:nvPicPr>
          <p:cNvPr id="6" name="Grafik 5">
            <a:extLst>
              <a:ext uri="{FF2B5EF4-FFF2-40B4-BE49-F238E27FC236}">
                <a16:creationId xmlns:a16="http://schemas.microsoft.com/office/drawing/2014/main" id="{ED73031A-9DAC-74D1-4FE9-D2051C3D8D36}"/>
              </a:ext>
            </a:extLst>
          </p:cNvPr>
          <p:cNvPicPr>
            <a:picLocks noChangeAspect="1"/>
          </p:cNvPicPr>
          <p:nvPr/>
        </p:nvPicPr>
        <p:blipFill rotWithShape="1">
          <a:blip r:embed="rId4"/>
          <a:srcRect t="32051" b="32144"/>
          <a:stretch/>
        </p:blipFill>
        <p:spPr>
          <a:xfrm>
            <a:off x="4175226" y="5830470"/>
            <a:ext cx="4918759" cy="305524"/>
          </a:xfrm>
          <a:prstGeom prst="rect">
            <a:avLst/>
          </a:prstGeom>
        </p:spPr>
      </p:pic>
    </p:spTree>
    <p:extLst>
      <p:ext uri="{BB962C8B-B14F-4D97-AF65-F5344CB8AC3E}">
        <p14:creationId xmlns:p14="http://schemas.microsoft.com/office/powerpoint/2010/main" val="2461237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49</a:t>
            </a:fld>
            <a:endParaRPr spc="-5" dirty="0"/>
          </a:p>
        </p:txBody>
      </p:sp>
      <p:sp>
        <p:nvSpPr>
          <p:cNvPr id="11" name="Titel 4"/>
          <p:cNvSpPr>
            <a:spLocks noGrp="1"/>
          </p:cNvSpPr>
          <p:nvPr>
            <p:ph type="title"/>
          </p:nvPr>
        </p:nvSpPr>
        <p:spPr>
          <a:xfrm>
            <a:off x="457824" y="2577322"/>
            <a:ext cx="3809447" cy="492329"/>
          </a:xfrm>
        </p:spPr>
        <p:txBody>
          <a:bodyPr/>
          <a:lstStyle/>
          <a:p>
            <a:pPr marL="342831" indent="-342831">
              <a:buClr>
                <a:schemeClr val="bg1">
                  <a:lumMod val="50000"/>
                </a:schemeClr>
              </a:buClr>
              <a:buFont typeface="Wingdings" pitchFamily="2" charset="2"/>
              <a:buChar char="Ø"/>
            </a:pPr>
            <a:r>
              <a:rPr lang="de-DE" sz="2000" b="0" dirty="0">
                <a:solidFill>
                  <a:schemeClr val="tx1"/>
                </a:solidFill>
                <a:latin typeface="Arial" pitchFamily="34" charset="0"/>
                <a:cs typeface="Arial" pitchFamily="34" charset="0"/>
              </a:rPr>
              <a:t>die Kennzeichnung zweifelsfrei getilgt und eine neue Kennzeichnung vorgenommen wurde </a:t>
            </a:r>
          </a:p>
        </p:txBody>
      </p:sp>
      <p:pic>
        <p:nvPicPr>
          <p:cNvPr id="4" name="Grafik 3">
            <a:extLst>
              <a:ext uri="{FF2B5EF4-FFF2-40B4-BE49-F238E27FC236}">
                <a16:creationId xmlns:a16="http://schemas.microsoft.com/office/drawing/2014/main" id="{19F9ABCF-923B-7CD2-AD94-C5AC5BEA6F30}"/>
              </a:ext>
            </a:extLst>
          </p:cNvPr>
          <p:cNvPicPr>
            <a:picLocks noChangeAspect="1"/>
          </p:cNvPicPr>
          <p:nvPr/>
        </p:nvPicPr>
        <p:blipFill rotWithShape="1">
          <a:blip r:embed="rId2"/>
          <a:srcRect b="19630"/>
          <a:stretch/>
        </p:blipFill>
        <p:spPr>
          <a:xfrm>
            <a:off x="4149029" y="762619"/>
            <a:ext cx="4964670" cy="4570940"/>
          </a:xfrm>
          <a:prstGeom prst="rect">
            <a:avLst/>
          </a:prstGeom>
        </p:spPr>
      </p:pic>
      <p:sp>
        <p:nvSpPr>
          <p:cNvPr id="3" name="Titel 3">
            <a:extLst>
              <a:ext uri="{FF2B5EF4-FFF2-40B4-BE49-F238E27FC236}">
                <a16:creationId xmlns:a16="http://schemas.microsoft.com/office/drawing/2014/main" id="{ACCA0E5F-36F7-F298-11D3-B8CB15497417}"/>
              </a:ext>
            </a:extLst>
          </p:cNvPr>
          <p:cNvSpPr txBox="1">
            <a:spLocks/>
          </p:cNvSpPr>
          <p:nvPr/>
        </p:nvSpPr>
        <p:spPr>
          <a:xfrm>
            <a:off x="457823" y="110301"/>
            <a:ext cx="3691206" cy="492329"/>
          </a:xfrm>
          <a:prstGeom prst="rect">
            <a:avLst/>
          </a:prstGeom>
        </p:spPr>
        <p:txBody>
          <a:bodyPr lIns="0" tIns="0" rIns="0" bIns="0"/>
          <a:lstStyle>
            <a:lvl1pPr>
              <a:defRPr kumimoji="0" sz="3200" b="1" i="0" u="none" strike="noStrike" kern="0" cap="none" spc="0" normalizeH="0" baseline="0" dirty="0">
                <a:ln>
                  <a:noFill/>
                </a:ln>
                <a:solidFill>
                  <a:srgbClr val="C00000"/>
                </a:solidFill>
                <a:effectLst/>
                <a:uLnTx/>
                <a:uFillTx/>
                <a:latin typeface="Calibri"/>
                <a:ea typeface="+mj-ea"/>
                <a:cs typeface="Trebuchet MS"/>
              </a:defRPr>
            </a:lvl1pPr>
          </a:lstStyle>
          <a:p>
            <a:r>
              <a:rPr lang="de-DE" sz="2400" dirty="0" smtClean="0"/>
              <a:t>Prüfung </a:t>
            </a:r>
            <a:r>
              <a:rPr lang="de-DE" sz="2400" dirty="0"/>
              <a:t>der Stimmzettel mit Anlass zu Bedenken aus Stapel c mit </a:t>
            </a:r>
            <a:r>
              <a:rPr lang="de-DE" sz="2400" dirty="0" smtClean="0"/>
              <a:t>Stimmzettelbeispielen</a:t>
            </a:r>
            <a:endParaRPr lang="de-DE" sz="2400" dirty="0">
              <a:solidFill>
                <a:schemeClr val="bg1">
                  <a:lumMod val="50000"/>
                </a:schemeClr>
              </a:solidFill>
              <a:latin typeface="+mn-lt"/>
            </a:endParaRPr>
          </a:p>
          <a:p>
            <a:pPr marL="538055" indent="-538055"/>
            <a:endParaRPr lang="de-DE" sz="2999" dirty="0"/>
          </a:p>
        </p:txBody>
      </p:sp>
      <p:pic>
        <p:nvPicPr>
          <p:cNvPr id="2" name="Grafik 1">
            <a:extLst>
              <a:ext uri="{FF2B5EF4-FFF2-40B4-BE49-F238E27FC236}">
                <a16:creationId xmlns:a16="http://schemas.microsoft.com/office/drawing/2014/main" id="{1E3BCBC8-2234-1967-D75A-891EA8B40047}"/>
              </a:ext>
            </a:extLst>
          </p:cNvPr>
          <p:cNvPicPr>
            <a:picLocks noChangeAspect="1"/>
          </p:cNvPicPr>
          <p:nvPr/>
        </p:nvPicPr>
        <p:blipFill rotWithShape="1">
          <a:blip r:embed="rId3"/>
          <a:srcRect t="79472" b="13397"/>
          <a:stretch/>
        </p:blipFill>
        <p:spPr>
          <a:xfrm>
            <a:off x="4181516" y="5308935"/>
            <a:ext cx="4961426" cy="405536"/>
          </a:xfrm>
          <a:prstGeom prst="rect">
            <a:avLst/>
          </a:prstGeom>
        </p:spPr>
      </p:pic>
      <p:pic>
        <p:nvPicPr>
          <p:cNvPr id="5" name="Grafik 4">
            <a:extLst>
              <a:ext uri="{FF2B5EF4-FFF2-40B4-BE49-F238E27FC236}">
                <a16:creationId xmlns:a16="http://schemas.microsoft.com/office/drawing/2014/main" id="{A776D8FD-1242-406E-F43B-CE1A48B63FF2}"/>
              </a:ext>
            </a:extLst>
          </p:cNvPr>
          <p:cNvPicPr>
            <a:picLocks noChangeAspect="1"/>
          </p:cNvPicPr>
          <p:nvPr/>
        </p:nvPicPr>
        <p:blipFill rotWithShape="1">
          <a:blip r:embed="rId4"/>
          <a:srcRect t="59525" b="1"/>
          <a:stretch/>
        </p:blipFill>
        <p:spPr>
          <a:xfrm>
            <a:off x="4181516" y="6019201"/>
            <a:ext cx="4961426" cy="473654"/>
          </a:xfrm>
          <a:prstGeom prst="rect">
            <a:avLst/>
          </a:prstGeom>
        </p:spPr>
      </p:pic>
      <p:pic>
        <p:nvPicPr>
          <p:cNvPr id="6" name="Grafik 5">
            <a:extLst>
              <a:ext uri="{FF2B5EF4-FFF2-40B4-BE49-F238E27FC236}">
                <a16:creationId xmlns:a16="http://schemas.microsoft.com/office/drawing/2014/main" id="{2C2D631C-6A95-BC56-5410-909007A85DF1}"/>
              </a:ext>
            </a:extLst>
          </p:cNvPr>
          <p:cNvPicPr>
            <a:picLocks noChangeAspect="1"/>
          </p:cNvPicPr>
          <p:nvPr/>
        </p:nvPicPr>
        <p:blipFill rotWithShape="1">
          <a:blip r:embed="rId4"/>
          <a:srcRect t="32022" b="43490"/>
          <a:stretch/>
        </p:blipFill>
        <p:spPr>
          <a:xfrm>
            <a:off x="4183703" y="5732621"/>
            <a:ext cx="4961426" cy="286580"/>
          </a:xfrm>
          <a:prstGeom prst="rect">
            <a:avLst/>
          </a:prstGeom>
        </p:spPr>
      </p:pic>
    </p:spTree>
    <p:extLst>
      <p:ext uri="{BB962C8B-B14F-4D97-AF65-F5344CB8AC3E}">
        <p14:creationId xmlns:p14="http://schemas.microsoft.com/office/powerpoint/2010/main" val="809567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424936" cy="50750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365C0"/>
                </a:solidFill>
                <a:round/>
                <a:headEnd/>
                <a:tailEnd/>
              </a14:hiddenLine>
            </a:ext>
          </a:extLst>
        </p:spPr>
      </p:pic>
      <p:sp>
        <p:nvSpPr>
          <p:cNvPr id="7" name="Textfeld 6"/>
          <p:cNvSpPr txBox="1"/>
          <p:nvPr/>
        </p:nvSpPr>
        <p:spPr>
          <a:xfrm>
            <a:off x="-36512" y="116632"/>
            <a:ext cx="9144000" cy="523220"/>
          </a:xfrm>
          <a:prstGeom prst="rect">
            <a:avLst/>
          </a:prstGeom>
          <a:noFill/>
        </p:spPr>
        <p:txBody>
          <a:bodyPr wrap="square" lIns="91305" tIns="45660" rIns="91305" bIns="45660" rtlCol="0">
            <a:spAutoFit/>
          </a:bodyPr>
          <a:lstStyle/>
          <a:p>
            <a:r>
              <a:rPr lang="de-DE" sz="2800" b="1" dirty="0">
                <a:latin typeface="Arial" panose="020B0604020202020204" pitchFamily="34" charset="0"/>
                <a:cs typeface="Arial" panose="020B0604020202020204" pitchFamily="34" charset="0"/>
              </a:rPr>
              <a:t>Ausstattung</a:t>
            </a:r>
            <a:r>
              <a:rPr lang="de-DE" b="1" dirty="0" smtClean="0">
                <a:latin typeface="Arial" panose="020B0604020202020204" pitchFamily="34" charset="0"/>
                <a:cs typeface="Arial" panose="020B0604020202020204" pitchFamily="34" charset="0"/>
              </a:rPr>
              <a:t> </a:t>
            </a:r>
            <a:r>
              <a:rPr lang="de-DE" sz="2800" b="1" dirty="0">
                <a:latin typeface="Arial" panose="020B0604020202020204" pitchFamily="34" charset="0"/>
                <a:cs typeface="Arial" panose="020B0604020202020204" pitchFamily="34" charset="0"/>
              </a:rPr>
              <a:t>der Wahlräume</a:t>
            </a:r>
          </a:p>
        </p:txBody>
      </p:sp>
    </p:spTree>
    <p:extLst>
      <p:ext uri="{BB962C8B-B14F-4D97-AF65-F5344CB8AC3E}">
        <p14:creationId xmlns:p14="http://schemas.microsoft.com/office/powerpoint/2010/main" val="20993242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50</a:t>
            </a:fld>
            <a:endParaRPr spc="-5" dirty="0"/>
          </a:p>
        </p:txBody>
      </p:sp>
      <p:sp>
        <p:nvSpPr>
          <p:cNvPr id="11" name="Titel 4"/>
          <p:cNvSpPr>
            <a:spLocks noGrp="1"/>
          </p:cNvSpPr>
          <p:nvPr>
            <p:ph type="title"/>
          </p:nvPr>
        </p:nvSpPr>
        <p:spPr>
          <a:xfrm>
            <a:off x="75512" y="2304006"/>
            <a:ext cx="3809447" cy="492329"/>
          </a:xfrm>
        </p:spPr>
        <p:txBody>
          <a:bodyPr/>
          <a:lstStyle/>
          <a:p>
            <a:pPr algn="l">
              <a:buClr>
                <a:schemeClr val="bg1">
                  <a:lumMod val="50000"/>
                </a:schemeClr>
              </a:buClr>
            </a:pPr>
            <a:r>
              <a:rPr lang="de-DE" sz="2000" dirty="0" smtClean="0">
                <a:latin typeface="Arial" pitchFamily="34" charset="0"/>
                <a:cs typeface="Arial" pitchFamily="34" charset="0"/>
              </a:rPr>
              <a:t>Ein </a:t>
            </a:r>
            <a:r>
              <a:rPr lang="de-DE" sz="2000" dirty="0">
                <a:latin typeface="Arial" pitchFamily="34" charset="0"/>
                <a:cs typeface="Arial" pitchFamily="34" charset="0"/>
              </a:rPr>
              <a:t>Stimmzettel ist </a:t>
            </a:r>
            <a:r>
              <a:rPr lang="de-DE" sz="2000" u="sng" dirty="0">
                <a:latin typeface="Arial" pitchFamily="34" charset="0"/>
                <a:cs typeface="Arial" pitchFamily="34" charset="0"/>
              </a:rPr>
              <a:t>ungültig</a:t>
            </a:r>
            <a:r>
              <a:rPr lang="de-DE" sz="2000" dirty="0">
                <a:latin typeface="Arial" pitchFamily="34" charset="0"/>
                <a:cs typeface="Arial" pitchFamily="34" charset="0"/>
              </a:rPr>
              <a:t>, wenn: </a:t>
            </a:r>
            <a:r>
              <a:rPr lang="de-DE" sz="2000" dirty="0">
                <a:solidFill>
                  <a:schemeClr val="bg1">
                    <a:lumMod val="50000"/>
                  </a:schemeClr>
                </a:solidFill>
                <a:latin typeface="Arial" pitchFamily="34" charset="0"/>
                <a:cs typeface="Arial" pitchFamily="34" charset="0"/>
              </a:rPr>
              <a:t/>
            </a:r>
            <a:br>
              <a:rPr lang="de-DE" sz="2000" dirty="0">
                <a:solidFill>
                  <a:schemeClr val="bg1">
                    <a:lumMod val="50000"/>
                  </a:schemeClr>
                </a:solidFill>
                <a:latin typeface="Arial" pitchFamily="34" charset="0"/>
                <a:cs typeface="Arial" pitchFamily="34" charset="0"/>
              </a:rPr>
            </a:br>
            <a:endParaRPr lang="de-DE" sz="2000" dirty="0">
              <a:solidFill>
                <a:schemeClr val="bg1">
                  <a:lumMod val="50000"/>
                </a:schemeClr>
              </a:solidFill>
              <a:latin typeface="Arial" pitchFamily="34" charset="0"/>
              <a:cs typeface="Arial" pitchFamily="34" charset="0"/>
            </a:endParaRPr>
          </a:p>
        </p:txBody>
      </p:sp>
      <p:sp>
        <p:nvSpPr>
          <p:cNvPr id="12" name="Rechteck 11"/>
          <p:cNvSpPr/>
          <p:nvPr/>
        </p:nvSpPr>
        <p:spPr>
          <a:xfrm rot="10800000" flipV="1">
            <a:off x="6271" y="2885002"/>
            <a:ext cx="3947930" cy="1323439"/>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er </a:t>
            </a:r>
            <a:r>
              <a:rPr lang="de-DE" sz="2000" b="1" dirty="0">
                <a:latin typeface="Arial" pitchFamily="34" charset="0"/>
                <a:cs typeface="Arial" pitchFamily="34" charset="0"/>
              </a:rPr>
              <a:t>nicht</a:t>
            </a:r>
            <a:r>
              <a:rPr lang="de-DE" sz="2000" dirty="0">
                <a:latin typeface="Arial" pitchFamily="34" charset="0"/>
                <a:cs typeface="Arial" pitchFamily="34" charset="0"/>
              </a:rPr>
              <a:t> amtlich hergestellt ist</a:t>
            </a:r>
          </a:p>
          <a:p>
            <a:pPr marL="342831" indent="-342831" algn="l">
              <a:buClr>
                <a:schemeClr val="bg1">
                  <a:lumMod val="50000"/>
                </a:schemeClr>
              </a:buClr>
              <a:buFont typeface="Wingdings" pitchFamily="2" charset="2"/>
              <a:buChar char="Ø"/>
            </a:pPr>
            <a:r>
              <a:rPr lang="de-DE" sz="2000" dirty="0" smtClean="0">
                <a:latin typeface="Arial" pitchFamily="34" charset="0"/>
                <a:cs typeface="Arial" pitchFamily="34" charset="0"/>
              </a:rPr>
              <a:t>er </a:t>
            </a:r>
            <a:r>
              <a:rPr lang="de-DE" sz="2000" dirty="0">
                <a:latin typeface="Arial" pitchFamily="34" charset="0"/>
                <a:cs typeface="Arial" pitchFamily="34" charset="0"/>
              </a:rPr>
              <a:t>den </a:t>
            </a:r>
            <a:r>
              <a:rPr lang="de-DE" sz="2000" b="1" dirty="0">
                <a:latin typeface="Arial" pitchFamily="34" charset="0"/>
                <a:cs typeface="Arial" pitchFamily="34" charset="0"/>
              </a:rPr>
              <a:t>Willen des Wählers nicht zweifelsfrei </a:t>
            </a:r>
            <a:r>
              <a:rPr lang="de-DE" sz="2000" dirty="0">
                <a:latin typeface="Arial" pitchFamily="34" charset="0"/>
                <a:cs typeface="Arial" pitchFamily="34" charset="0"/>
              </a:rPr>
              <a:t>erkennen lässt</a:t>
            </a:r>
          </a:p>
        </p:txBody>
      </p:sp>
      <p:pic>
        <p:nvPicPr>
          <p:cNvPr id="4" name="Grafik 3">
            <a:extLst>
              <a:ext uri="{FF2B5EF4-FFF2-40B4-BE49-F238E27FC236}">
                <a16:creationId xmlns:a16="http://schemas.microsoft.com/office/drawing/2014/main" id="{3055ED33-470F-10D5-E9DE-07874A9FCF3F}"/>
              </a:ext>
            </a:extLst>
          </p:cNvPr>
          <p:cNvPicPr>
            <a:picLocks noChangeAspect="1"/>
          </p:cNvPicPr>
          <p:nvPr/>
        </p:nvPicPr>
        <p:blipFill rotWithShape="1">
          <a:blip r:embed="rId3"/>
          <a:srcRect b="15412"/>
          <a:stretch/>
        </p:blipFill>
        <p:spPr>
          <a:xfrm>
            <a:off x="4114906" y="1143530"/>
            <a:ext cx="4979095" cy="4494760"/>
          </a:xfrm>
          <a:prstGeom prst="rect">
            <a:avLst/>
          </a:prstGeom>
        </p:spPr>
      </p:pic>
      <p:sp>
        <p:nvSpPr>
          <p:cNvPr id="3" name="Titel 3">
            <a:extLst>
              <a:ext uri="{FF2B5EF4-FFF2-40B4-BE49-F238E27FC236}">
                <a16:creationId xmlns:a16="http://schemas.microsoft.com/office/drawing/2014/main" id="{52F16B75-5C71-F46F-3D0C-6B382E7B4CBB}"/>
              </a:ext>
            </a:extLst>
          </p:cNvPr>
          <p:cNvSpPr txBox="1">
            <a:spLocks/>
          </p:cNvSpPr>
          <p:nvPr/>
        </p:nvSpPr>
        <p:spPr>
          <a:xfrm>
            <a:off x="457824" y="110301"/>
            <a:ext cx="3691206" cy="492329"/>
          </a:xfrm>
          <a:prstGeom prst="rect">
            <a:avLst/>
          </a:prstGeom>
        </p:spPr>
        <p:txBody>
          <a:bodyPr lIns="0" tIns="0" rIns="0" bIns="0"/>
          <a:lstStyle>
            <a:lvl1pPr>
              <a:defRPr kumimoji="0" sz="3200" b="1" i="0" u="none" strike="noStrike" kern="0" cap="none" spc="0" normalizeH="0" baseline="0" dirty="0">
                <a:ln>
                  <a:noFill/>
                </a:ln>
                <a:solidFill>
                  <a:srgbClr val="C00000"/>
                </a:solidFill>
                <a:effectLst/>
                <a:uLnTx/>
                <a:uFillTx/>
                <a:latin typeface="Calibri"/>
                <a:ea typeface="+mj-ea"/>
                <a:cs typeface="Trebuchet MS"/>
              </a:defRPr>
            </a:lvl1pPr>
          </a:lstStyle>
          <a:p>
            <a:r>
              <a:rPr lang="de-DE" sz="2400" dirty="0" smtClean="0"/>
              <a:t>Prüfung </a:t>
            </a:r>
            <a:r>
              <a:rPr lang="de-DE" sz="2400" dirty="0"/>
              <a:t>der Stimmzettel mit Anlass zu Bedenken aus Stapel c mit </a:t>
            </a:r>
            <a:r>
              <a:rPr lang="de-DE" sz="2400" dirty="0" smtClean="0"/>
              <a:t>Stimmzettelbeispielen</a:t>
            </a:r>
            <a:endParaRPr lang="de-DE" sz="2999" dirty="0"/>
          </a:p>
        </p:txBody>
      </p:sp>
      <p:pic>
        <p:nvPicPr>
          <p:cNvPr id="2" name="Grafik 1">
            <a:extLst>
              <a:ext uri="{FF2B5EF4-FFF2-40B4-BE49-F238E27FC236}">
                <a16:creationId xmlns:a16="http://schemas.microsoft.com/office/drawing/2014/main" id="{A8BEEB4B-2526-7B66-91F2-EB3F5612E542}"/>
              </a:ext>
            </a:extLst>
          </p:cNvPr>
          <p:cNvPicPr>
            <a:picLocks noChangeAspect="1"/>
          </p:cNvPicPr>
          <p:nvPr/>
        </p:nvPicPr>
        <p:blipFill rotWithShape="1">
          <a:blip r:embed="rId4"/>
          <a:srcRect t="96395"/>
          <a:stretch/>
        </p:blipFill>
        <p:spPr>
          <a:xfrm>
            <a:off x="4191882" y="6305184"/>
            <a:ext cx="4979711" cy="191586"/>
          </a:xfrm>
          <a:prstGeom prst="rect">
            <a:avLst/>
          </a:prstGeom>
        </p:spPr>
      </p:pic>
      <p:pic>
        <p:nvPicPr>
          <p:cNvPr id="5" name="Grafik 4">
            <a:extLst>
              <a:ext uri="{FF2B5EF4-FFF2-40B4-BE49-F238E27FC236}">
                <a16:creationId xmlns:a16="http://schemas.microsoft.com/office/drawing/2014/main" id="{DC6E125C-3FE3-62A6-F03A-BBCE5E037431}"/>
              </a:ext>
            </a:extLst>
          </p:cNvPr>
          <p:cNvPicPr>
            <a:picLocks noChangeAspect="1"/>
          </p:cNvPicPr>
          <p:nvPr/>
        </p:nvPicPr>
        <p:blipFill rotWithShape="1">
          <a:blip r:embed="rId5"/>
          <a:srcRect t="31619" b="32430"/>
          <a:stretch/>
        </p:blipFill>
        <p:spPr>
          <a:xfrm>
            <a:off x="4191088" y="5942235"/>
            <a:ext cx="4979711" cy="298007"/>
          </a:xfrm>
          <a:prstGeom prst="rect">
            <a:avLst/>
          </a:prstGeom>
        </p:spPr>
      </p:pic>
      <p:pic>
        <p:nvPicPr>
          <p:cNvPr id="6" name="Grafik 5">
            <a:extLst>
              <a:ext uri="{FF2B5EF4-FFF2-40B4-BE49-F238E27FC236}">
                <a16:creationId xmlns:a16="http://schemas.microsoft.com/office/drawing/2014/main" id="{A514EA87-CE0E-9EAC-62C8-CA450E92FD7A}"/>
              </a:ext>
            </a:extLst>
          </p:cNvPr>
          <p:cNvPicPr>
            <a:picLocks noChangeAspect="1"/>
          </p:cNvPicPr>
          <p:nvPr/>
        </p:nvPicPr>
        <p:blipFill rotWithShape="1">
          <a:blip r:embed="rId5"/>
          <a:srcRect b="66591"/>
          <a:stretch/>
        </p:blipFill>
        <p:spPr>
          <a:xfrm>
            <a:off x="4173762" y="5638290"/>
            <a:ext cx="4979711" cy="276935"/>
          </a:xfrm>
          <a:prstGeom prst="rect">
            <a:avLst/>
          </a:prstGeom>
        </p:spPr>
      </p:pic>
    </p:spTree>
    <p:extLst>
      <p:ext uri="{BB962C8B-B14F-4D97-AF65-F5344CB8AC3E}">
        <p14:creationId xmlns:p14="http://schemas.microsoft.com/office/powerpoint/2010/main" val="14601560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51</a:t>
            </a:fld>
            <a:endParaRPr spc="-5" dirty="0"/>
          </a:p>
        </p:txBody>
      </p:sp>
      <p:sp>
        <p:nvSpPr>
          <p:cNvPr id="3" name="Titel 2">
            <a:extLst>
              <a:ext uri="{FF2B5EF4-FFF2-40B4-BE49-F238E27FC236}">
                <a16:creationId xmlns:a16="http://schemas.microsoft.com/office/drawing/2014/main" id="{121DA7E7-20F0-8F29-DFFC-981FFE573841}"/>
              </a:ext>
            </a:extLst>
          </p:cNvPr>
          <p:cNvSpPr>
            <a:spLocks noGrp="1"/>
          </p:cNvSpPr>
          <p:nvPr>
            <p:ph type="title"/>
          </p:nvPr>
        </p:nvSpPr>
        <p:spPr>
          <a:xfrm>
            <a:off x="382893" y="133925"/>
            <a:ext cx="3734060" cy="492329"/>
          </a:xfrm>
        </p:spPr>
        <p:txBody>
          <a:bodyPr/>
          <a:lstStyle/>
          <a:p>
            <a:pPr>
              <a:tabLst>
                <a:tab pos="538055" algn="l"/>
              </a:tabLst>
            </a:pPr>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17D8F84D-5376-2108-3E6B-34139F4FBA3F}"/>
              </a:ext>
            </a:extLst>
          </p:cNvPr>
          <p:cNvPicPr>
            <a:picLocks noChangeAspect="1"/>
          </p:cNvPicPr>
          <p:nvPr/>
        </p:nvPicPr>
        <p:blipFill rotWithShape="1">
          <a:blip r:embed="rId2"/>
          <a:srcRect b="16287"/>
          <a:stretch/>
        </p:blipFill>
        <p:spPr>
          <a:xfrm>
            <a:off x="3851920" y="770618"/>
            <a:ext cx="4973485" cy="4647125"/>
          </a:xfrm>
          <a:prstGeom prst="rect">
            <a:avLst/>
          </a:prstGeom>
        </p:spPr>
      </p:pic>
      <p:pic>
        <p:nvPicPr>
          <p:cNvPr id="2" name="Grafik 1">
            <a:extLst>
              <a:ext uri="{FF2B5EF4-FFF2-40B4-BE49-F238E27FC236}">
                <a16:creationId xmlns:a16="http://schemas.microsoft.com/office/drawing/2014/main" id="{9A065F9A-DBD1-25F9-CB78-6391AC73A192}"/>
              </a:ext>
            </a:extLst>
          </p:cNvPr>
          <p:cNvPicPr>
            <a:picLocks noChangeAspect="1"/>
          </p:cNvPicPr>
          <p:nvPr/>
        </p:nvPicPr>
        <p:blipFill rotWithShape="1">
          <a:blip r:embed="rId3"/>
          <a:srcRect t="83628" b="9587"/>
          <a:stretch/>
        </p:blipFill>
        <p:spPr>
          <a:xfrm>
            <a:off x="4190652" y="5562107"/>
            <a:ext cx="5028472" cy="380912"/>
          </a:xfrm>
          <a:prstGeom prst="rect">
            <a:avLst/>
          </a:prstGeom>
        </p:spPr>
      </p:pic>
      <p:pic>
        <p:nvPicPr>
          <p:cNvPr id="5" name="Grafik 4">
            <a:extLst>
              <a:ext uri="{FF2B5EF4-FFF2-40B4-BE49-F238E27FC236}">
                <a16:creationId xmlns:a16="http://schemas.microsoft.com/office/drawing/2014/main" id="{4CCD7498-D2BC-42F6-36EB-302BF12A59B6}"/>
              </a:ext>
            </a:extLst>
          </p:cNvPr>
          <p:cNvPicPr>
            <a:picLocks noChangeAspect="1"/>
          </p:cNvPicPr>
          <p:nvPr/>
        </p:nvPicPr>
        <p:blipFill rotWithShape="1">
          <a:blip r:embed="rId4"/>
          <a:srcRect t="58333"/>
          <a:stretch/>
        </p:blipFill>
        <p:spPr>
          <a:xfrm>
            <a:off x="4115528" y="6022462"/>
            <a:ext cx="5028472" cy="380951"/>
          </a:xfrm>
          <a:prstGeom prst="rect">
            <a:avLst/>
          </a:prstGeom>
        </p:spPr>
      </p:pic>
      <p:pic>
        <p:nvPicPr>
          <p:cNvPr id="6" name="Grafik 5">
            <a:extLst>
              <a:ext uri="{FF2B5EF4-FFF2-40B4-BE49-F238E27FC236}">
                <a16:creationId xmlns:a16="http://schemas.microsoft.com/office/drawing/2014/main" id="{C22E15E6-924A-C0B2-0E30-452191AF953C}"/>
              </a:ext>
            </a:extLst>
          </p:cNvPr>
          <p:cNvPicPr>
            <a:picLocks noChangeAspect="1"/>
          </p:cNvPicPr>
          <p:nvPr/>
        </p:nvPicPr>
        <p:blipFill rotWithShape="1">
          <a:blip r:embed="rId4"/>
          <a:srcRect t="33335" b="41667"/>
          <a:stretch/>
        </p:blipFill>
        <p:spPr>
          <a:xfrm>
            <a:off x="4190652" y="5880457"/>
            <a:ext cx="5028472" cy="228547"/>
          </a:xfrm>
          <a:prstGeom prst="rect">
            <a:avLst/>
          </a:prstGeom>
        </p:spPr>
      </p:pic>
    </p:spTree>
    <p:extLst>
      <p:ext uri="{BB962C8B-B14F-4D97-AF65-F5344CB8AC3E}">
        <p14:creationId xmlns:p14="http://schemas.microsoft.com/office/powerpoint/2010/main" val="13755925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52</a:t>
            </a:fld>
            <a:endParaRPr spc="-5" dirty="0"/>
          </a:p>
        </p:txBody>
      </p:sp>
      <p:sp>
        <p:nvSpPr>
          <p:cNvPr id="3" name="Titel 2">
            <a:extLst>
              <a:ext uri="{FF2B5EF4-FFF2-40B4-BE49-F238E27FC236}">
                <a16:creationId xmlns:a16="http://schemas.microsoft.com/office/drawing/2014/main" id="{4DFCC8D9-04BF-0E62-63FE-1830ED07EDFB}"/>
              </a:ext>
            </a:extLst>
          </p:cNvPr>
          <p:cNvSpPr>
            <a:spLocks noGrp="1"/>
          </p:cNvSpPr>
          <p:nvPr>
            <p:ph type="title"/>
          </p:nvPr>
        </p:nvSpPr>
        <p:spPr>
          <a:xfrm>
            <a:off x="251520" y="112504"/>
            <a:ext cx="3691207" cy="492329"/>
          </a:xfrm>
        </p:spPr>
        <p:txBody>
          <a:bodyPr/>
          <a:lstStyle/>
          <a:p>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89A73E00-D98F-28E3-38AC-9D92B0E2F9AB}"/>
              </a:ext>
            </a:extLst>
          </p:cNvPr>
          <p:cNvPicPr>
            <a:picLocks noChangeAspect="1"/>
          </p:cNvPicPr>
          <p:nvPr/>
        </p:nvPicPr>
        <p:blipFill rotWithShape="1">
          <a:blip r:embed="rId2"/>
          <a:srcRect b="18807"/>
          <a:stretch/>
        </p:blipFill>
        <p:spPr>
          <a:xfrm>
            <a:off x="4191089" y="881598"/>
            <a:ext cx="4918382" cy="4604326"/>
          </a:xfrm>
          <a:prstGeom prst="rect">
            <a:avLst/>
          </a:prstGeom>
        </p:spPr>
      </p:pic>
      <p:pic>
        <p:nvPicPr>
          <p:cNvPr id="2" name="Grafik 1">
            <a:extLst>
              <a:ext uri="{FF2B5EF4-FFF2-40B4-BE49-F238E27FC236}">
                <a16:creationId xmlns:a16="http://schemas.microsoft.com/office/drawing/2014/main" id="{60E2C6E6-8BC8-8AB2-3554-66AAE26201F8}"/>
              </a:ext>
            </a:extLst>
          </p:cNvPr>
          <p:cNvPicPr>
            <a:picLocks noChangeAspect="1"/>
          </p:cNvPicPr>
          <p:nvPr/>
        </p:nvPicPr>
        <p:blipFill rotWithShape="1">
          <a:blip r:embed="rId3"/>
          <a:srcRect t="80911" b="12821"/>
          <a:stretch/>
        </p:blipFill>
        <p:spPr>
          <a:xfrm>
            <a:off x="4224183" y="5446145"/>
            <a:ext cx="4918759" cy="355269"/>
          </a:xfrm>
          <a:prstGeom prst="rect">
            <a:avLst/>
          </a:prstGeom>
        </p:spPr>
      </p:pic>
      <p:pic>
        <p:nvPicPr>
          <p:cNvPr id="5" name="Grafik 4">
            <a:extLst>
              <a:ext uri="{FF2B5EF4-FFF2-40B4-BE49-F238E27FC236}">
                <a16:creationId xmlns:a16="http://schemas.microsoft.com/office/drawing/2014/main" id="{18F9C9E6-D520-49EA-95C3-07592227C004}"/>
              </a:ext>
            </a:extLst>
          </p:cNvPr>
          <p:cNvPicPr>
            <a:picLocks noChangeAspect="1"/>
          </p:cNvPicPr>
          <p:nvPr/>
        </p:nvPicPr>
        <p:blipFill rotWithShape="1">
          <a:blip r:embed="rId4"/>
          <a:srcRect t="49926"/>
          <a:stretch/>
        </p:blipFill>
        <p:spPr>
          <a:xfrm>
            <a:off x="4224183" y="5977641"/>
            <a:ext cx="4918759" cy="540212"/>
          </a:xfrm>
          <a:prstGeom prst="rect">
            <a:avLst/>
          </a:prstGeom>
        </p:spPr>
      </p:pic>
      <p:pic>
        <p:nvPicPr>
          <p:cNvPr id="6" name="Grafik 5">
            <a:extLst>
              <a:ext uri="{FF2B5EF4-FFF2-40B4-BE49-F238E27FC236}">
                <a16:creationId xmlns:a16="http://schemas.microsoft.com/office/drawing/2014/main" id="{792CD81D-6B9F-8134-BAF9-61040C7F8F50}"/>
              </a:ext>
            </a:extLst>
          </p:cNvPr>
          <p:cNvPicPr>
            <a:picLocks noChangeAspect="1"/>
          </p:cNvPicPr>
          <p:nvPr/>
        </p:nvPicPr>
        <p:blipFill rotWithShape="1">
          <a:blip r:embed="rId4"/>
          <a:srcRect t="34476" b="51401"/>
          <a:stretch/>
        </p:blipFill>
        <p:spPr>
          <a:xfrm>
            <a:off x="4224183" y="5790653"/>
            <a:ext cx="4918759" cy="152366"/>
          </a:xfrm>
          <a:prstGeom prst="rect">
            <a:avLst/>
          </a:prstGeom>
        </p:spPr>
      </p:pic>
    </p:spTree>
    <p:extLst>
      <p:ext uri="{BB962C8B-B14F-4D97-AF65-F5344CB8AC3E}">
        <p14:creationId xmlns:p14="http://schemas.microsoft.com/office/powerpoint/2010/main" val="8638271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53</a:t>
            </a:fld>
            <a:endParaRPr spc="-5" dirty="0"/>
          </a:p>
        </p:txBody>
      </p:sp>
      <p:sp>
        <p:nvSpPr>
          <p:cNvPr id="3" name="Titel 2">
            <a:extLst>
              <a:ext uri="{FF2B5EF4-FFF2-40B4-BE49-F238E27FC236}">
                <a16:creationId xmlns:a16="http://schemas.microsoft.com/office/drawing/2014/main" id="{4B465A48-AF1F-7E22-A792-52320FEF7935}"/>
              </a:ext>
            </a:extLst>
          </p:cNvPr>
          <p:cNvSpPr>
            <a:spLocks noGrp="1"/>
          </p:cNvSpPr>
          <p:nvPr>
            <p:ph type="title"/>
          </p:nvPr>
        </p:nvSpPr>
        <p:spPr>
          <a:xfrm>
            <a:off x="301804" y="112504"/>
            <a:ext cx="3734060" cy="492329"/>
          </a:xfrm>
        </p:spPr>
        <p:txBody>
          <a:bodyPr/>
          <a:lstStyle/>
          <a:p>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sp>
        <p:nvSpPr>
          <p:cNvPr id="11" name="Rechteck 10"/>
          <p:cNvSpPr/>
          <p:nvPr/>
        </p:nvSpPr>
        <p:spPr>
          <a:xfrm rot="10800000" flipV="1">
            <a:off x="432745" y="2791213"/>
            <a:ext cx="3603119" cy="707722"/>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er einen Zusatz oder Vorbehalt enthält </a:t>
            </a:r>
          </a:p>
        </p:txBody>
      </p:sp>
      <p:pic>
        <p:nvPicPr>
          <p:cNvPr id="4" name="Grafik 3">
            <a:extLst>
              <a:ext uri="{FF2B5EF4-FFF2-40B4-BE49-F238E27FC236}">
                <a16:creationId xmlns:a16="http://schemas.microsoft.com/office/drawing/2014/main" id="{3DC195F1-2B34-6350-4655-1BD5441EEEED}"/>
              </a:ext>
            </a:extLst>
          </p:cNvPr>
          <p:cNvPicPr>
            <a:picLocks noChangeAspect="1"/>
          </p:cNvPicPr>
          <p:nvPr/>
        </p:nvPicPr>
        <p:blipFill rotWithShape="1">
          <a:blip r:embed="rId2"/>
          <a:srcRect b="18653"/>
          <a:stretch/>
        </p:blipFill>
        <p:spPr>
          <a:xfrm>
            <a:off x="4165788" y="880406"/>
            <a:ext cx="4938769" cy="4529336"/>
          </a:xfrm>
          <a:prstGeom prst="rect">
            <a:avLst/>
          </a:prstGeom>
        </p:spPr>
      </p:pic>
      <p:pic>
        <p:nvPicPr>
          <p:cNvPr id="2" name="Grafik 1">
            <a:extLst>
              <a:ext uri="{FF2B5EF4-FFF2-40B4-BE49-F238E27FC236}">
                <a16:creationId xmlns:a16="http://schemas.microsoft.com/office/drawing/2014/main" id="{D804774C-F570-DCFE-898D-780501302F8A}"/>
              </a:ext>
            </a:extLst>
          </p:cNvPr>
          <p:cNvPicPr>
            <a:picLocks noChangeAspect="1"/>
          </p:cNvPicPr>
          <p:nvPr/>
        </p:nvPicPr>
        <p:blipFill rotWithShape="1">
          <a:blip r:embed="rId3"/>
          <a:srcRect t="81452" b="11673"/>
          <a:stretch/>
        </p:blipFill>
        <p:spPr>
          <a:xfrm>
            <a:off x="4152687" y="5407680"/>
            <a:ext cx="4943141" cy="382974"/>
          </a:xfrm>
          <a:prstGeom prst="rect">
            <a:avLst/>
          </a:prstGeom>
        </p:spPr>
      </p:pic>
      <p:pic>
        <p:nvPicPr>
          <p:cNvPr id="5" name="Grafik 4">
            <a:extLst>
              <a:ext uri="{FF2B5EF4-FFF2-40B4-BE49-F238E27FC236}">
                <a16:creationId xmlns:a16="http://schemas.microsoft.com/office/drawing/2014/main" id="{487F7314-BD8D-FA55-9AF9-9D7CB55FC7F7}"/>
              </a:ext>
            </a:extLst>
          </p:cNvPr>
          <p:cNvPicPr>
            <a:picLocks noChangeAspect="1"/>
          </p:cNvPicPr>
          <p:nvPr/>
        </p:nvPicPr>
        <p:blipFill rotWithShape="1">
          <a:blip r:embed="rId4"/>
          <a:srcRect t="50000"/>
          <a:stretch/>
        </p:blipFill>
        <p:spPr>
          <a:xfrm>
            <a:off x="4152685" y="5940423"/>
            <a:ext cx="4943141" cy="518085"/>
          </a:xfrm>
          <a:prstGeom prst="rect">
            <a:avLst/>
          </a:prstGeom>
        </p:spPr>
      </p:pic>
      <p:pic>
        <p:nvPicPr>
          <p:cNvPr id="6" name="Grafik 5">
            <a:extLst>
              <a:ext uri="{FF2B5EF4-FFF2-40B4-BE49-F238E27FC236}">
                <a16:creationId xmlns:a16="http://schemas.microsoft.com/office/drawing/2014/main" id="{21D2337E-8972-DD80-5A56-30321CA331BF}"/>
              </a:ext>
            </a:extLst>
          </p:cNvPr>
          <p:cNvPicPr>
            <a:picLocks noChangeAspect="1"/>
          </p:cNvPicPr>
          <p:nvPr/>
        </p:nvPicPr>
        <p:blipFill rotWithShape="1">
          <a:blip r:embed="rId4"/>
          <a:srcRect t="31698" b="45742"/>
          <a:stretch/>
        </p:blipFill>
        <p:spPr>
          <a:xfrm>
            <a:off x="4152686" y="5744627"/>
            <a:ext cx="4943141" cy="233761"/>
          </a:xfrm>
          <a:prstGeom prst="rect">
            <a:avLst/>
          </a:prstGeom>
        </p:spPr>
      </p:pic>
    </p:spTree>
    <p:extLst>
      <p:ext uri="{BB962C8B-B14F-4D97-AF65-F5344CB8AC3E}">
        <p14:creationId xmlns:p14="http://schemas.microsoft.com/office/powerpoint/2010/main" val="11812292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54</a:t>
            </a:fld>
            <a:endParaRPr spc="-5" dirty="0"/>
          </a:p>
        </p:txBody>
      </p:sp>
      <p:sp>
        <p:nvSpPr>
          <p:cNvPr id="3" name="Titel 2">
            <a:extLst>
              <a:ext uri="{FF2B5EF4-FFF2-40B4-BE49-F238E27FC236}">
                <a16:creationId xmlns:a16="http://schemas.microsoft.com/office/drawing/2014/main" id="{16765831-E795-EFF7-62F6-5196B9958A6A}"/>
              </a:ext>
            </a:extLst>
          </p:cNvPr>
          <p:cNvSpPr>
            <a:spLocks noGrp="1"/>
          </p:cNvSpPr>
          <p:nvPr>
            <p:ph type="title"/>
          </p:nvPr>
        </p:nvSpPr>
        <p:spPr>
          <a:xfrm>
            <a:off x="392353" y="112504"/>
            <a:ext cx="3734060" cy="492329"/>
          </a:xfrm>
        </p:spPr>
        <p:txBody>
          <a:bodyPr/>
          <a:lstStyle/>
          <a:p>
            <a:r>
              <a:rPr lang="de-DE" sz="2400" dirty="0" smtClean="0"/>
              <a:t>Prüfung </a:t>
            </a:r>
            <a:r>
              <a:rPr lang="de-DE" sz="2400" dirty="0"/>
              <a:t>der Stimmzettel mit Anlass zu Bedenken aus Stapel c mit </a:t>
            </a:r>
            <a:r>
              <a:rPr lang="de-DE" sz="2400" dirty="0" smtClean="0"/>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sp>
        <p:nvSpPr>
          <p:cNvPr id="11" name="Rechteck 10"/>
          <p:cNvSpPr/>
          <p:nvPr/>
        </p:nvSpPr>
        <p:spPr>
          <a:xfrm rot="10800000" flipV="1">
            <a:off x="457824" y="2366843"/>
            <a:ext cx="3603119" cy="1938543"/>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er auf der Rückseite beschrieben oder sonst irgendwie gekennzeichnet ist</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oder er völlig durchgestrichen ist.  </a:t>
            </a:r>
          </a:p>
        </p:txBody>
      </p:sp>
      <p:pic>
        <p:nvPicPr>
          <p:cNvPr id="4" name="Grafik 3">
            <a:extLst>
              <a:ext uri="{FF2B5EF4-FFF2-40B4-BE49-F238E27FC236}">
                <a16:creationId xmlns:a16="http://schemas.microsoft.com/office/drawing/2014/main" id="{6CC535B4-AD5A-BA31-8054-8F2DBF370078}"/>
              </a:ext>
            </a:extLst>
          </p:cNvPr>
          <p:cNvPicPr>
            <a:picLocks noChangeAspect="1"/>
          </p:cNvPicPr>
          <p:nvPr/>
        </p:nvPicPr>
        <p:blipFill rotWithShape="1">
          <a:blip r:embed="rId2"/>
          <a:srcRect b="16498"/>
          <a:stretch/>
        </p:blipFill>
        <p:spPr>
          <a:xfrm>
            <a:off x="4189815" y="1524441"/>
            <a:ext cx="4872680" cy="4113848"/>
          </a:xfrm>
          <a:prstGeom prst="rect">
            <a:avLst/>
          </a:prstGeom>
        </p:spPr>
      </p:pic>
      <p:pic>
        <p:nvPicPr>
          <p:cNvPr id="2" name="Grafik 1">
            <a:extLst>
              <a:ext uri="{FF2B5EF4-FFF2-40B4-BE49-F238E27FC236}">
                <a16:creationId xmlns:a16="http://schemas.microsoft.com/office/drawing/2014/main" id="{5C0C32D3-D76A-C0CF-33E8-FCCAE531A36E}"/>
              </a:ext>
            </a:extLst>
          </p:cNvPr>
          <p:cNvPicPr>
            <a:picLocks noChangeAspect="1"/>
          </p:cNvPicPr>
          <p:nvPr/>
        </p:nvPicPr>
        <p:blipFill rotWithShape="1">
          <a:blip r:embed="rId3"/>
          <a:srcRect t="83926" b="7890"/>
          <a:stretch/>
        </p:blipFill>
        <p:spPr>
          <a:xfrm>
            <a:off x="4189815" y="5609359"/>
            <a:ext cx="4947468" cy="409842"/>
          </a:xfrm>
          <a:prstGeom prst="rect">
            <a:avLst/>
          </a:prstGeom>
        </p:spPr>
      </p:pic>
      <p:pic>
        <p:nvPicPr>
          <p:cNvPr id="5" name="Grafik 4">
            <a:extLst>
              <a:ext uri="{FF2B5EF4-FFF2-40B4-BE49-F238E27FC236}">
                <a16:creationId xmlns:a16="http://schemas.microsoft.com/office/drawing/2014/main" id="{7995EF2A-D571-4BAB-87C3-E79F50506074}"/>
              </a:ext>
            </a:extLst>
          </p:cNvPr>
          <p:cNvPicPr>
            <a:picLocks noChangeAspect="1"/>
          </p:cNvPicPr>
          <p:nvPr/>
        </p:nvPicPr>
        <p:blipFill rotWithShape="1">
          <a:blip r:embed="rId4"/>
          <a:srcRect t="49060"/>
          <a:stretch/>
        </p:blipFill>
        <p:spPr>
          <a:xfrm>
            <a:off x="4194501" y="6060976"/>
            <a:ext cx="4949235" cy="409842"/>
          </a:xfrm>
          <a:prstGeom prst="rect">
            <a:avLst/>
          </a:prstGeom>
        </p:spPr>
      </p:pic>
    </p:spTree>
    <p:extLst>
      <p:ext uri="{BB962C8B-B14F-4D97-AF65-F5344CB8AC3E}">
        <p14:creationId xmlns:p14="http://schemas.microsoft.com/office/powerpoint/2010/main" val="41795670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20875A6-24C6-095E-9E39-B83A90F42DD7}"/>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55</a:t>
            </a:fld>
            <a:endParaRPr lang="de-DE" spc="-5" dirty="0"/>
          </a:p>
        </p:txBody>
      </p:sp>
      <p:sp>
        <p:nvSpPr>
          <p:cNvPr id="3" name="Titel 2">
            <a:extLst>
              <a:ext uri="{FF2B5EF4-FFF2-40B4-BE49-F238E27FC236}">
                <a16:creationId xmlns:a16="http://schemas.microsoft.com/office/drawing/2014/main" id="{A7D5337F-8C73-C34E-A47E-5517DEF9F4C2}"/>
              </a:ext>
            </a:extLst>
          </p:cNvPr>
          <p:cNvSpPr>
            <a:spLocks noGrp="1"/>
          </p:cNvSpPr>
          <p:nvPr>
            <p:ph type="title"/>
          </p:nvPr>
        </p:nvSpPr>
        <p:spPr>
          <a:xfrm>
            <a:off x="1115616" y="476672"/>
            <a:ext cx="7859659" cy="492329"/>
          </a:xfrm>
        </p:spPr>
        <p:txBody>
          <a:bodyPr/>
          <a:lstStyle/>
          <a:p>
            <a:pPr marL="628524" indent="-628524"/>
            <a:r>
              <a:rPr lang="de-DE" sz="2300" dirty="0" smtClean="0">
                <a:solidFill>
                  <a:schemeClr val="tx1"/>
                </a:solidFill>
                <a:latin typeface="+mn-lt"/>
              </a:rPr>
              <a:t>Eintragung </a:t>
            </a:r>
            <a:r>
              <a:rPr lang="de-DE" sz="2300" dirty="0">
                <a:solidFill>
                  <a:schemeClr val="tx1"/>
                </a:solidFill>
                <a:latin typeface="+mn-lt"/>
              </a:rPr>
              <a:t>der ermittelten Stimmen aus </a:t>
            </a:r>
            <a:r>
              <a:rPr lang="de-DE" sz="2300" dirty="0">
                <a:solidFill>
                  <a:srgbClr val="FF0000"/>
                </a:solidFill>
                <a:latin typeface="+mn-lt"/>
              </a:rPr>
              <a:t>Stapel c </a:t>
            </a:r>
            <a:r>
              <a:rPr lang="de-DE" sz="2300" dirty="0">
                <a:solidFill>
                  <a:schemeClr val="tx1"/>
                </a:solidFill>
                <a:latin typeface="+mn-lt"/>
              </a:rPr>
              <a:t>als Zwischensumme II in die Wahlniederschrift</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04607A45-0512-409F-2771-68AF7C2F1CDF}"/>
              </a:ext>
            </a:extLst>
          </p:cNvPr>
          <p:cNvSpPr/>
          <p:nvPr/>
        </p:nvSpPr>
        <p:spPr>
          <a:xfrm rot="10800000" flipV="1">
            <a:off x="456757" y="1651748"/>
            <a:ext cx="8305272" cy="1015428"/>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gültigen und ungültigen Stimmen werden vom Schriftführer als </a:t>
            </a:r>
            <a:r>
              <a:rPr lang="de-DE" sz="2000" dirty="0">
                <a:solidFill>
                  <a:srgbClr val="FF0000"/>
                </a:solidFill>
                <a:latin typeface="Arial" pitchFamily="34" charset="0"/>
                <a:cs typeface="Arial" pitchFamily="34" charset="0"/>
              </a:rPr>
              <a:t>Zwischensumme II (ZS II) </a:t>
            </a:r>
            <a:r>
              <a:rPr lang="de-DE" sz="2000" dirty="0">
                <a:latin typeface="Arial" pitchFamily="34" charset="0"/>
                <a:cs typeface="Arial" pitchFamily="34" charset="0"/>
              </a:rPr>
              <a:t>in Nr. 4 der Wahlniederschrift bei dem jeweiligen Kennbuchstaben eingetragen.</a:t>
            </a:r>
          </a:p>
        </p:txBody>
      </p:sp>
      <p:pic>
        <p:nvPicPr>
          <p:cNvPr id="6" name="Grafik 5"/>
          <p:cNvPicPr>
            <a:picLocks noChangeAspect="1"/>
          </p:cNvPicPr>
          <p:nvPr/>
        </p:nvPicPr>
        <p:blipFill rotWithShape="1">
          <a:blip r:embed="rId2"/>
          <a:srcRect b="60875"/>
          <a:stretch/>
        </p:blipFill>
        <p:spPr>
          <a:xfrm>
            <a:off x="1547664" y="2667178"/>
            <a:ext cx="6735777" cy="3755894"/>
          </a:xfrm>
          <a:prstGeom prst="rect">
            <a:avLst/>
          </a:prstGeom>
        </p:spPr>
      </p:pic>
    </p:spTree>
    <p:extLst>
      <p:ext uri="{BB962C8B-B14F-4D97-AF65-F5344CB8AC3E}">
        <p14:creationId xmlns:p14="http://schemas.microsoft.com/office/powerpoint/2010/main" val="35160182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9A12784-7EEA-FE85-902D-F57795493D4E}"/>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56</a:t>
            </a:fld>
            <a:endParaRPr lang="de-DE" spc="-5" dirty="0"/>
          </a:p>
        </p:txBody>
      </p:sp>
      <p:sp>
        <p:nvSpPr>
          <p:cNvPr id="3" name="Titel 2">
            <a:extLst>
              <a:ext uri="{FF2B5EF4-FFF2-40B4-BE49-F238E27FC236}">
                <a16:creationId xmlns:a16="http://schemas.microsoft.com/office/drawing/2014/main" id="{A14F277B-FEC8-67FE-6CF4-CCBE41C39B5C}"/>
              </a:ext>
            </a:extLst>
          </p:cNvPr>
          <p:cNvSpPr>
            <a:spLocks noGrp="1"/>
          </p:cNvSpPr>
          <p:nvPr>
            <p:ph type="title"/>
          </p:nvPr>
        </p:nvSpPr>
        <p:spPr>
          <a:xfrm>
            <a:off x="1547664" y="548680"/>
            <a:ext cx="9649072" cy="492329"/>
          </a:xfrm>
        </p:spPr>
        <p:txBody>
          <a:bodyPr/>
          <a:lstStyle/>
          <a:p>
            <a:pPr marL="628524" indent="-628524"/>
            <a:r>
              <a:rPr lang="de-DE" sz="2300" dirty="0" smtClean="0">
                <a:solidFill>
                  <a:schemeClr val="tx1"/>
                </a:solidFill>
                <a:latin typeface="+mn-lt"/>
              </a:rPr>
              <a:t>Summenbildung </a:t>
            </a:r>
            <a:r>
              <a:rPr lang="de-DE" sz="2300" dirty="0">
                <a:solidFill>
                  <a:schemeClr val="tx1"/>
                </a:solidFill>
                <a:latin typeface="+mn-lt"/>
              </a:rPr>
              <a:t>der einzelnen Zwischen- und </a:t>
            </a:r>
            <a:r>
              <a:rPr lang="de-DE" sz="2300" dirty="0" smtClean="0">
                <a:solidFill>
                  <a:schemeClr val="tx1"/>
                </a:solidFill>
                <a:latin typeface="+mn-lt"/>
              </a:rPr>
              <a:t/>
            </a:r>
            <a:br>
              <a:rPr lang="de-DE" sz="2300" dirty="0" smtClean="0">
                <a:solidFill>
                  <a:schemeClr val="tx1"/>
                </a:solidFill>
                <a:latin typeface="+mn-lt"/>
              </a:rPr>
            </a:br>
            <a:r>
              <a:rPr lang="de-DE" sz="2300" dirty="0" smtClean="0">
                <a:solidFill>
                  <a:schemeClr val="tx1"/>
                </a:solidFill>
                <a:latin typeface="+mn-lt"/>
              </a:rPr>
              <a:t>Gesamtsummen durch </a:t>
            </a:r>
            <a:r>
              <a:rPr lang="de-DE" sz="2300" dirty="0">
                <a:solidFill>
                  <a:schemeClr val="tx1"/>
                </a:solidFill>
                <a:latin typeface="+mn-lt"/>
              </a:rPr>
              <a:t>den Schriftführer</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5FC9E36D-C934-629E-4301-2C8288AA1303}"/>
              </a:ext>
            </a:extLst>
          </p:cNvPr>
          <p:cNvSpPr/>
          <p:nvPr/>
        </p:nvSpPr>
        <p:spPr>
          <a:xfrm rot="10800000" flipV="1">
            <a:off x="323528" y="1618928"/>
            <a:ext cx="8503136" cy="3785652"/>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Abschließend werden vom Schriftführer die Zwischensummen ZS I und ZS II in jeder Zeile und Spalte gebildet und somit errechnet</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a:t>
            </a:r>
            <a:r>
              <a:rPr lang="de-DE" sz="2000" dirty="0">
                <a:solidFill>
                  <a:srgbClr val="C00000"/>
                </a:solidFill>
                <a:latin typeface="Arial" pitchFamily="34" charset="0"/>
                <a:cs typeface="Arial" pitchFamily="34" charset="0"/>
              </a:rPr>
              <a:t>ungültigen</a:t>
            </a:r>
            <a:r>
              <a:rPr lang="de-DE" sz="2000" dirty="0">
                <a:latin typeface="Arial" pitchFamily="34" charset="0"/>
                <a:cs typeface="Arial" pitchFamily="34" charset="0"/>
              </a:rPr>
              <a:t> Stimmen insgesamt,</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a:t>
            </a:r>
            <a:r>
              <a:rPr lang="de-DE" sz="2000" dirty="0">
                <a:solidFill>
                  <a:srgbClr val="C00000"/>
                </a:solidFill>
                <a:latin typeface="Arial" pitchFamily="34" charset="0"/>
                <a:cs typeface="Arial" pitchFamily="34" charset="0"/>
              </a:rPr>
              <a:t>gültigen</a:t>
            </a:r>
            <a:r>
              <a:rPr lang="de-DE" sz="2000" dirty="0">
                <a:latin typeface="Arial" pitchFamily="34" charset="0"/>
                <a:cs typeface="Arial" pitchFamily="34" charset="0"/>
              </a:rPr>
              <a:t> Stimmen jeweils für die einzelnen Wahlvorschläge und insgesamt</a:t>
            </a:r>
            <a:r>
              <a:rPr lang="de-DE" sz="2000" dirty="0" smtClean="0">
                <a:latin typeface="Arial" pitchFamily="34" charset="0"/>
                <a:cs typeface="Arial" pitchFamily="34" charset="0"/>
              </a:rPr>
              <a:t>.</a:t>
            </a:r>
          </a:p>
          <a:p>
            <a:pPr marL="342831" indent="-342831" algn="l">
              <a:buClr>
                <a:schemeClr val="bg1">
                  <a:lumMod val="50000"/>
                </a:schemeClr>
              </a:buClr>
              <a:buFont typeface="Wingdings" pitchFamily="2" charset="2"/>
              <a:buChar char="Ø"/>
            </a:pP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Der Wahlvorsteher bestimmt zwei Beisitzer, die diese Zusammenzählung überprüfen</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marL="342831" indent="-342831" algn="l">
              <a:buClr>
                <a:prstClr val="white">
                  <a:lumMod val="50000"/>
                </a:prstClr>
              </a:buClr>
              <a:buFont typeface="Wingdings" pitchFamily="2" charset="2"/>
              <a:buChar char="Ø"/>
            </a:pPr>
            <a:r>
              <a:rPr lang="de-DE" sz="2000" dirty="0">
                <a:latin typeface="Arial" pitchFamily="34" charset="0"/>
                <a:cs typeface="Arial" pitchFamily="34" charset="0"/>
              </a:rPr>
              <a:t>Beantragt ein Mitglied des Wahlvorstands vor der Unterzeichnung der Wahlniederschrift eine erneute Zählung der Stimmen, ist diese nach vorstehenden Ausführungen zu wiederholen </a:t>
            </a:r>
          </a:p>
          <a:p>
            <a:pPr marL="799940" lvl="1" indent="-342831" algn="l">
              <a:buClr>
                <a:prstClr val="white">
                  <a:lumMod val="50000"/>
                </a:prstClr>
              </a:buClr>
              <a:buFont typeface="Wingdings" pitchFamily="2" charset="2"/>
              <a:buChar char="Ø"/>
            </a:pPr>
            <a:r>
              <a:rPr lang="de-DE" sz="2000" dirty="0">
                <a:latin typeface="Arial" pitchFamily="34" charset="0"/>
                <a:cs typeface="Arial" pitchFamily="34" charset="0"/>
              </a:rPr>
              <a:t>Hinzu kommt ein Vermerk in der Wahlniederschrift.</a:t>
            </a:r>
          </a:p>
        </p:txBody>
      </p:sp>
    </p:spTree>
    <p:extLst>
      <p:ext uri="{BB962C8B-B14F-4D97-AF65-F5344CB8AC3E}">
        <p14:creationId xmlns:p14="http://schemas.microsoft.com/office/powerpoint/2010/main" val="9919946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B8A6679-5D33-5FA3-C841-4BAFB14AEDBB}"/>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57</a:t>
            </a:fld>
            <a:endParaRPr lang="de-DE" spc="-5" dirty="0"/>
          </a:p>
        </p:txBody>
      </p:sp>
      <p:sp>
        <p:nvSpPr>
          <p:cNvPr id="3" name="Titel 2">
            <a:extLst>
              <a:ext uri="{FF2B5EF4-FFF2-40B4-BE49-F238E27FC236}">
                <a16:creationId xmlns:a16="http://schemas.microsoft.com/office/drawing/2014/main" id="{FF70F7FA-1896-5952-F9F0-95F2BB6BF619}"/>
              </a:ext>
            </a:extLst>
          </p:cNvPr>
          <p:cNvSpPr>
            <a:spLocks noGrp="1"/>
          </p:cNvSpPr>
          <p:nvPr>
            <p:ph type="title"/>
          </p:nvPr>
        </p:nvSpPr>
        <p:spPr>
          <a:xfrm>
            <a:off x="1257189" y="692696"/>
            <a:ext cx="6903336" cy="492329"/>
          </a:xfrm>
        </p:spPr>
        <p:txBody>
          <a:bodyPr/>
          <a:lstStyle/>
          <a:p>
            <a:pPr marL="628524" indent="-628524"/>
            <a:r>
              <a:rPr lang="de-DE" sz="2300" dirty="0" smtClean="0">
                <a:solidFill>
                  <a:schemeClr val="tx1"/>
                </a:solidFill>
                <a:latin typeface="+mn-lt"/>
              </a:rPr>
              <a:t>Summenbildung </a:t>
            </a:r>
            <a:r>
              <a:rPr lang="de-DE" sz="2300" dirty="0">
                <a:solidFill>
                  <a:schemeClr val="tx1"/>
                </a:solidFill>
                <a:latin typeface="+mn-lt"/>
              </a:rPr>
              <a:t>der einzelnen Zwischen- und Gesamtsummen </a:t>
            </a:r>
            <a:r>
              <a:rPr lang="de-DE" sz="2300" dirty="0" smtClean="0">
                <a:solidFill>
                  <a:schemeClr val="tx1"/>
                </a:solidFill>
                <a:latin typeface="+mn-lt"/>
              </a:rPr>
              <a:t>durch </a:t>
            </a:r>
            <a:r>
              <a:rPr lang="de-DE" sz="2300" dirty="0">
                <a:solidFill>
                  <a:schemeClr val="tx1"/>
                </a:solidFill>
                <a:latin typeface="+mn-lt"/>
              </a:rPr>
              <a:t>den Schriftführer</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325B97B8-ED11-0E48-5E8F-4C950A0FAC7D}"/>
              </a:ext>
            </a:extLst>
          </p:cNvPr>
          <p:cNvSpPr/>
          <p:nvPr/>
        </p:nvSpPr>
        <p:spPr>
          <a:xfrm rot="10800000" flipV="1">
            <a:off x="456757" y="1676806"/>
            <a:ext cx="8504200" cy="3784776"/>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vom Wahlvorsteher bestimmten Beisitzer sammeln jeweils für sich und behalten unter ihrer Aufsicht:</a:t>
            </a:r>
          </a:p>
          <a:p>
            <a:pPr algn="l">
              <a:buClr>
                <a:schemeClr val="bg1">
                  <a:lumMod val="50000"/>
                </a:schemeClr>
              </a:buClr>
            </a:pPr>
            <a:endParaRPr lang="de-DE" sz="2000" dirty="0">
              <a:latin typeface="Arial" pitchFamily="34" charset="0"/>
              <a:cs typeface="Arial" pitchFamily="34" charset="0"/>
            </a:endParaRPr>
          </a:p>
          <a:p>
            <a:pPr marL="285693" indent="-285693" algn="l">
              <a:buClr>
                <a:schemeClr val="bg1">
                  <a:lumMod val="50000"/>
                </a:schemeClr>
              </a:buClr>
              <a:buFont typeface="Courier New" pitchFamily="49" charset="0"/>
              <a:buChar char="o"/>
            </a:pPr>
            <a:r>
              <a:rPr lang="de-DE" sz="2000" dirty="0">
                <a:latin typeface="Arial" pitchFamily="34" charset="0"/>
                <a:cs typeface="Arial" pitchFamily="34" charset="0"/>
              </a:rPr>
              <a:t>die Stimmzettel getrennt nach den Wahlvorschlägen, denen die Stimmen zugefallen sind</a:t>
            </a:r>
          </a:p>
          <a:p>
            <a:pPr marL="285693" indent="-285693" algn="l">
              <a:buClr>
                <a:schemeClr val="bg1">
                  <a:lumMod val="50000"/>
                </a:schemeClr>
              </a:buClr>
              <a:buFont typeface="Courier New" pitchFamily="49" charset="0"/>
              <a:buChar char="o"/>
            </a:pPr>
            <a:r>
              <a:rPr lang="de-DE" sz="2000" dirty="0">
                <a:latin typeface="Arial" pitchFamily="34" charset="0"/>
                <a:cs typeface="Arial" pitchFamily="34" charset="0"/>
              </a:rPr>
              <a:t>die ungekennzeichneten Stimmzettel</a:t>
            </a:r>
          </a:p>
          <a:p>
            <a:pPr marL="285693" indent="-285693" algn="l">
              <a:buClr>
                <a:schemeClr val="bg1">
                  <a:lumMod val="50000"/>
                </a:schemeClr>
              </a:buClr>
              <a:buFont typeface="Courier New" pitchFamily="49" charset="0"/>
              <a:buChar char="o"/>
            </a:pPr>
            <a:r>
              <a:rPr lang="de-DE" sz="2000" dirty="0">
                <a:latin typeface="Arial" pitchFamily="34" charset="0"/>
                <a:cs typeface="Arial" pitchFamily="34" charset="0"/>
              </a:rPr>
              <a:t>die Stimmzettel, die Anlass zu Bedenken gaben und über die Beschluss gefasst wurde (= ursprünglich Stapel c)</a:t>
            </a:r>
          </a:p>
          <a:p>
            <a:pPr algn="l">
              <a:buClr>
                <a:schemeClr val="bg1">
                  <a:lumMod val="50000"/>
                </a:schemeClr>
              </a:buClr>
            </a:pP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Stimmzettel, die Anlass zu Bedenken gegeben haben </a:t>
            </a:r>
            <a:endParaRPr lang="de-DE" sz="2000" dirty="0" smtClean="0">
              <a:latin typeface="Arial" pitchFamily="34" charset="0"/>
              <a:cs typeface="Arial" pitchFamily="34" charset="0"/>
            </a:endParaRPr>
          </a:p>
          <a:p>
            <a:pPr algn="l">
              <a:buClr>
                <a:schemeClr val="bg1">
                  <a:lumMod val="50000"/>
                </a:schemeClr>
              </a:buClr>
            </a:pPr>
            <a:r>
              <a:rPr lang="de-DE" sz="2000" dirty="0" smtClean="0">
                <a:latin typeface="Arial" pitchFamily="34" charset="0"/>
                <a:cs typeface="Arial" pitchFamily="34" charset="0"/>
              </a:rPr>
              <a:t>(= </a:t>
            </a:r>
            <a:r>
              <a:rPr lang="de-DE" sz="2000" dirty="0">
                <a:latin typeface="Arial" pitchFamily="34" charset="0"/>
                <a:cs typeface="Arial" pitchFamily="34" charset="0"/>
              </a:rPr>
              <a:t>ursprünglich Stapel c), sind als Anlagen unter fortlaufenden Nummern der </a:t>
            </a:r>
            <a:r>
              <a:rPr lang="de-DE" sz="2000" b="1" dirty="0">
                <a:latin typeface="Arial" pitchFamily="34" charset="0"/>
                <a:cs typeface="Arial" pitchFamily="34" charset="0"/>
              </a:rPr>
              <a:t>Wahlniederschrift </a:t>
            </a:r>
            <a:r>
              <a:rPr lang="de-DE" sz="2000" b="1" dirty="0" smtClean="0">
                <a:latin typeface="Arial" pitchFamily="34" charset="0"/>
                <a:cs typeface="Arial" pitchFamily="34" charset="0"/>
              </a:rPr>
              <a:t>beizufügen.</a:t>
            </a:r>
            <a:endParaRPr lang="de-DE" sz="2000" dirty="0">
              <a:latin typeface="Arial" pitchFamily="34" charset="0"/>
              <a:cs typeface="Arial" pitchFamily="34" charset="0"/>
            </a:endParaRPr>
          </a:p>
        </p:txBody>
      </p:sp>
    </p:spTree>
    <p:extLst>
      <p:ext uri="{BB962C8B-B14F-4D97-AF65-F5344CB8AC3E}">
        <p14:creationId xmlns:p14="http://schemas.microsoft.com/office/powerpoint/2010/main" val="36611799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63888" y="0"/>
            <a:ext cx="4598180" cy="6735713"/>
          </a:xfrm>
          <a:prstGeom prst="rect">
            <a:avLst/>
          </a:prstGeom>
        </p:spPr>
      </p:pic>
      <p:sp>
        <p:nvSpPr>
          <p:cNvPr id="3" name="Rechteck 2"/>
          <p:cNvSpPr/>
          <p:nvPr/>
        </p:nvSpPr>
        <p:spPr>
          <a:xfrm>
            <a:off x="4860032" y="3717032"/>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945511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03848" y="67047"/>
            <a:ext cx="4886704" cy="6790953"/>
          </a:xfrm>
          <a:prstGeom prst="rect">
            <a:avLst/>
          </a:prstGeom>
        </p:spPr>
      </p:pic>
      <p:sp>
        <p:nvSpPr>
          <p:cNvPr id="3" name="Rechteck 2"/>
          <p:cNvSpPr/>
          <p:nvPr/>
        </p:nvSpPr>
        <p:spPr>
          <a:xfrm>
            <a:off x="623397" y="436510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12986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16882" y="1052736"/>
            <a:ext cx="8444797" cy="4824536"/>
          </a:xfrm>
        </p:spPr>
        <p:txBody>
          <a:bodyPr/>
          <a:lstStyle/>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Zeitpunkt </a:t>
            </a:r>
            <a:r>
              <a:rPr lang="de-DE" altLang="de-DE" sz="2000" dirty="0">
                <a:latin typeface="Arial" panose="020B0604020202020204" pitchFamily="34" charset="0"/>
                <a:cs typeface="Arial" panose="020B0604020202020204" pitchFamily="34" charset="0"/>
                <a:sym typeface="Calibri" pitchFamily="34" charset="0"/>
              </a:rPr>
              <a:t>des Zusammentritts </a:t>
            </a:r>
            <a:r>
              <a:rPr lang="de-DE" altLang="de-DE" sz="2000" dirty="0" smtClean="0">
                <a:latin typeface="Arial" panose="020B0604020202020204" pitchFamily="34" charset="0"/>
                <a:cs typeface="Arial" panose="020B0604020202020204" pitchFamily="34" charset="0"/>
                <a:sym typeface="Calibri" pitchFamily="34" charset="0"/>
              </a:rPr>
              <a:t>um 7.45 Uhr (2 Schichten)</a:t>
            </a:r>
            <a:r>
              <a:rPr lang="de-DE" altLang="de-DE" sz="2000" dirty="0">
                <a:latin typeface="Arial" panose="020B0604020202020204" pitchFamily="34" charset="0"/>
                <a:cs typeface="Arial" panose="020B0604020202020204" pitchFamily="34" charset="0"/>
                <a:sym typeface="Calibri" pitchFamily="34" charset="0"/>
              </a:rPr>
              <a:t/>
            </a:r>
            <a:br>
              <a:rPr lang="de-DE" altLang="de-DE" sz="2000" dirty="0">
                <a:latin typeface="Arial" panose="020B0604020202020204" pitchFamily="34" charset="0"/>
                <a:cs typeface="Arial" panose="020B0604020202020204" pitchFamily="34" charset="0"/>
                <a:sym typeface="Calibri" pitchFamily="34" charset="0"/>
              </a:rPr>
            </a:br>
            <a:r>
              <a:rPr lang="de-DE" altLang="de-DE" sz="2000" dirty="0" smtClean="0">
                <a:latin typeface="Arial" panose="020B0604020202020204" pitchFamily="34" charset="0"/>
                <a:cs typeface="Arial" panose="020B0604020202020204" pitchFamily="34" charset="0"/>
                <a:sym typeface="Calibri" pitchFamily="34" charset="0"/>
              </a:rPr>
              <a:t>ab 18.00 Uhr Auszählung </a:t>
            </a: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Beschlussfähigkeit </a:t>
            </a:r>
            <a:r>
              <a:rPr lang="de-DE" altLang="de-DE" sz="2000" dirty="0">
                <a:latin typeface="Arial" panose="020B0604020202020204" pitchFamily="34" charset="0"/>
                <a:cs typeface="Arial" panose="020B0604020202020204" pitchFamily="34" charset="0"/>
                <a:sym typeface="Calibri" pitchFamily="34" charset="0"/>
              </a:rPr>
              <a:t>(mind. 3</a:t>
            </a:r>
            <a:r>
              <a:rPr lang="de-DE" altLang="de-DE" sz="2000" dirty="0" smtClean="0">
                <a:latin typeface="Arial" panose="020B0604020202020204" pitchFamily="34" charset="0"/>
                <a:cs typeface="Arial" panose="020B0604020202020204" pitchFamily="34" charset="0"/>
                <a:sym typeface="Calibri" pitchFamily="34" charset="0"/>
              </a:rPr>
              <a:t>)/ ab 18.00 Uhr gesamter Wahlvorstand!</a:t>
            </a:r>
          </a:p>
          <a:p>
            <a:pPr>
              <a:spcBef>
                <a:spcPts val="1500"/>
              </a:spcBef>
            </a:pPr>
            <a:r>
              <a:rPr lang="de-DE" altLang="de-DE" sz="2000" dirty="0">
                <a:latin typeface="Arial" panose="020B0604020202020204" pitchFamily="34" charset="0"/>
                <a:cs typeface="Arial" panose="020B0604020202020204" pitchFamily="34" charset="0"/>
                <a:sym typeface="Calibri" pitchFamily="34" charset="0"/>
              </a:rPr>
              <a:t>Fehlende -erkrankte- Mitglieder bitte baldmöglichst anrufen unter 0861/65-219 und melden (Ersatz bis </a:t>
            </a:r>
            <a:r>
              <a:rPr lang="de-DE" altLang="de-DE" sz="2000" dirty="0" smtClean="0">
                <a:latin typeface="Arial" panose="020B0604020202020204" pitchFamily="34" charset="0"/>
                <a:cs typeface="Arial" panose="020B0604020202020204" pitchFamily="34" charset="0"/>
                <a:sym typeface="Calibri" pitchFamily="34" charset="0"/>
              </a:rPr>
              <a:t>9.00 Uhr)</a:t>
            </a:r>
            <a:endParaRPr lang="de-DE" altLang="de-DE" sz="2000" dirty="0">
              <a:latin typeface="Arial" panose="020B0604020202020204" pitchFamily="34" charset="0"/>
              <a:cs typeface="Arial" panose="020B0604020202020204" pitchFamily="34" charset="0"/>
              <a:sym typeface="Calibri" pitchFamily="34" charset="0"/>
            </a:endParaRP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Ausschilderung </a:t>
            </a:r>
            <a:r>
              <a:rPr lang="de-DE" altLang="de-DE" sz="2000" dirty="0">
                <a:latin typeface="Arial" panose="020B0604020202020204" pitchFamily="34" charset="0"/>
                <a:cs typeface="Arial" panose="020B0604020202020204" pitchFamily="34" charset="0"/>
                <a:sym typeface="Calibri" pitchFamily="34" charset="0"/>
              </a:rPr>
              <a:t>des Wahlraums/Prüfung der </a:t>
            </a:r>
            <a:r>
              <a:rPr lang="de-DE" altLang="de-DE" sz="2000" dirty="0" smtClean="0">
                <a:latin typeface="Arial" panose="020B0604020202020204" pitchFamily="34" charset="0"/>
                <a:cs typeface="Arial" panose="020B0604020202020204" pitchFamily="34" charset="0"/>
                <a:sym typeface="Calibri" pitchFamily="34" charset="0"/>
              </a:rPr>
              <a:t>Aushänge</a:t>
            </a:r>
          </a:p>
          <a:p>
            <a:pPr>
              <a:spcBef>
                <a:spcPts val="1500"/>
              </a:spcBef>
            </a:pPr>
            <a:r>
              <a:rPr lang="de-DE" sz="2000" dirty="0">
                <a:latin typeface="Arial" pitchFamily="34" charset="0"/>
                <a:cs typeface="Arial" pitchFamily="34" charset="0"/>
              </a:rPr>
              <a:t>Die Wahlkabinen müssen überblickt, dürfen aber nicht eingesehen werden </a:t>
            </a:r>
            <a:r>
              <a:rPr lang="de-DE" sz="2000" dirty="0" smtClean="0">
                <a:latin typeface="Arial" pitchFamily="34" charset="0"/>
                <a:cs typeface="Arial" pitchFamily="34" charset="0"/>
              </a:rPr>
              <a:t>können</a:t>
            </a:r>
          </a:p>
          <a:p>
            <a:pPr>
              <a:spcBef>
                <a:spcPts val="1500"/>
              </a:spcBef>
            </a:pPr>
            <a:r>
              <a:rPr lang="de-DE" sz="2000" dirty="0">
                <a:latin typeface="Arial" pitchFamily="34" charset="0"/>
                <a:cs typeface="Arial" pitchFamily="34" charset="0"/>
              </a:rPr>
              <a:t>Tisch des Wahlvorstands von allen Seiten </a:t>
            </a:r>
            <a:r>
              <a:rPr lang="de-DE" sz="2000" dirty="0" smtClean="0">
                <a:latin typeface="Arial" pitchFamily="34" charset="0"/>
                <a:cs typeface="Arial" pitchFamily="34" charset="0"/>
              </a:rPr>
              <a:t>zugänglich</a:t>
            </a:r>
            <a:endParaRPr lang="de-DE" altLang="de-DE" sz="2000" dirty="0" smtClean="0">
              <a:latin typeface="Arial" panose="020B0604020202020204" pitchFamily="34" charset="0"/>
              <a:cs typeface="Arial" panose="020B0604020202020204" pitchFamily="34" charset="0"/>
              <a:sym typeface="Calibri" pitchFamily="34" charset="0"/>
            </a:endParaRP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Wahlurne prüfen und wird bis zum Ende der Wahl nicht mehr geöffnet.</a:t>
            </a:r>
          </a:p>
          <a:p>
            <a:pPr>
              <a:spcBef>
                <a:spcPts val="1500"/>
              </a:spcBef>
            </a:pPr>
            <a:endParaRPr lang="de-DE" altLang="de-DE" sz="2400" dirty="0">
              <a:solidFill>
                <a:schemeClr val="accent6"/>
              </a:solidFill>
              <a:sym typeface="Calibri" pitchFamily="34" charset="0"/>
            </a:endParaRPr>
          </a:p>
          <a:p>
            <a:pPr marL="0" indent="0">
              <a:spcBef>
                <a:spcPts val="1500"/>
              </a:spcBef>
              <a:buNone/>
            </a:pPr>
            <a:endParaRPr lang="de-DE" altLang="de-DE" sz="2400" dirty="0">
              <a:solidFill>
                <a:schemeClr val="accent6"/>
              </a:solidFill>
              <a:latin typeface="+mj-lt"/>
              <a:sym typeface="Calibri" pitchFamily="34" charset="0"/>
            </a:endParaRPr>
          </a:p>
          <a:p>
            <a:pPr marL="0" indent="0">
              <a:buNone/>
            </a:pPr>
            <a:endParaRPr lang="de-DE" dirty="0"/>
          </a:p>
        </p:txBody>
      </p:sp>
      <p:sp>
        <p:nvSpPr>
          <p:cNvPr id="5" name="Textfeld 4"/>
          <p:cNvSpPr txBox="1"/>
          <p:nvPr/>
        </p:nvSpPr>
        <p:spPr>
          <a:xfrm>
            <a:off x="-32719" y="476672"/>
            <a:ext cx="9144000" cy="476933"/>
          </a:xfrm>
          <a:prstGeom prst="rect">
            <a:avLst/>
          </a:prstGeom>
          <a:noFill/>
        </p:spPr>
        <p:txBody>
          <a:bodyPr wrap="square" lIns="91305" tIns="45660" rIns="91305" bIns="45660" rtlCol="0">
            <a:spAutoFit/>
          </a:bodyPr>
          <a:lstStyle/>
          <a:p>
            <a:pPr marL="12700">
              <a:buClr>
                <a:schemeClr val="bg1">
                  <a:lumMod val="50000"/>
                </a:schemeClr>
              </a:buClr>
            </a:pPr>
            <a:r>
              <a:rPr lang="de-DE" sz="2500" kern="0" dirty="0">
                <a:solidFill>
                  <a:srgbClr val="35CD35"/>
                </a:solidFill>
              </a:rPr>
              <a:t>Tätigkeiten des Wahlvorstandes am Wahltag vor 08.00 Uhr</a:t>
            </a:r>
          </a:p>
        </p:txBody>
      </p:sp>
    </p:spTree>
    <p:extLst>
      <p:ext uri="{BB962C8B-B14F-4D97-AF65-F5344CB8AC3E}">
        <p14:creationId xmlns:p14="http://schemas.microsoft.com/office/powerpoint/2010/main" val="15839916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3347865" y="-11443"/>
            <a:ext cx="4464496" cy="6730438"/>
          </a:xfrm>
          <a:prstGeom prst="rect">
            <a:avLst/>
          </a:prstGeom>
        </p:spPr>
      </p:pic>
      <p:sp>
        <p:nvSpPr>
          <p:cNvPr id="3" name="Rechteck 2"/>
          <p:cNvSpPr/>
          <p:nvPr/>
        </p:nvSpPr>
        <p:spPr>
          <a:xfrm>
            <a:off x="4067944" y="465313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024609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555776" y="260648"/>
            <a:ext cx="4464496" cy="6525032"/>
          </a:xfrm>
          <a:prstGeom prst="rect">
            <a:avLst/>
          </a:prstGeom>
        </p:spPr>
      </p:pic>
      <p:sp>
        <p:nvSpPr>
          <p:cNvPr id="3" name="Rechteck 2"/>
          <p:cNvSpPr/>
          <p:nvPr/>
        </p:nvSpPr>
        <p:spPr>
          <a:xfrm>
            <a:off x="2051720" y="321297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661568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4344616" y="260648"/>
            <a:ext cx="4464496" cy="6532002"/>
          </a:xfrm>
          <a:prstGeom prst="rect">
            <a:avLst/>
          </a:prstGeom>
        </p:spPr>
      </p:pic>
      <p:sp>
        <p:nvSpPr>
          <p:cNvPr id="4" name="Rechteck 3"/>
          <p:cNvSpPr/>
          <p:nvPr/>
        </p:nvSpPr>
        <p:spPr>
          <a:xfrm rot="19300087">
            <a:off x="4721721" y="2480693"/>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feld 5"/>
          <p:cNvSpPr txBox="1"/>
          <p:nvPr/>
        </p:nvSpPr>
        <p:spPr>
          <a:xfrm>
            <a:off x="-40709" y="260648"/>
            <a:ext cx="3460581"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Schnellmeldung</a:t>
            </a:r>
          </a:p>
        </p:txBody>
      </p:sp>
      <p:sp>
        <p:nvSpPr>
          <p:cNvPr id="7" name="Rechteck 6">
            <a:extLst>
              <a:ext uri="{FF2B5EF4-FFF2-40B4-BE49-F238E27FC236}">
                <a16:creationId xmlns:a16="http://schemas.microsoft.com/office/drawing/2014/main" id="{1EF320F5-3A44-4BF0-89F5-8C5ACB3ED558}"/>
              </a:ext>
            </a:extLst>
          </p:cNvPr>
          <p:cNvSpPr/>
          <p:nvPr/>
        </p:nvSpPr>
        <p:spPr>
          <a:xfrm rot="10800000" flipV="1">
            <a:off x="1891" y="1268760"/>
            <a:ext cx="4342725" cy="3970318"/>
          </a:xfrm>
          <a:prstGeom prst="rect">
            <a:avLst/>
          </a:prstGeom>
        </p:spPr>
        <p:txBody>
          <a:bodyPr wrap="square">
            <a:spAutoFit/>
          </a:bodyPr>
          <a:lstStyle/>
          <a:p>
            <a:pPr algn="l">
              <a:buClr>
                <a:schemeClr val="bg1">
                  <a:lumMod val="50000"/>
                </a:schemeClr>
              </a:buClr>
            </a:pPr>
            <a:r>
              <a:rPr lang="de-DE" b="1" dirty="0" smtClean="0">
                <a:solidFill>
                  <a:srgbClr val="C00000"/>
                </a:solidFill>
                <a:latin typeface="Arial" pitchFamily="34" charset="0"/>
                <a:cs typeface="Arial" pitchFamily="34" charset="0"/>
              </a:rPr>
              <a:t>Durchgabe </a:t>
            </a:r>
            <a:r>
              <a:rPr lang="de-DE" b="1" dirty="0">
                <a:solidFill>
                  <a:srgbClr val="C00000"/>
                </a:solidFill>
                <a:latin typeface="Arial" pitchFamily="34" charset="0"/>
                <a:cs typeface="Arial" pitchFamily="34" charset="0"/>
              </a:rPr>
              <a:t>der Schnellmeldung an die Gemeinde / bei kreisfreien Städten an den Stadtwahlleiter: </a:t>
            </a:r>
          </a:p>
          <a:p>
            <a:pPr algn="l">
              <a:buClr>
                <a:schemeClr val="bg1">
                  <a:lumMod val="50000"/>
                </a:schemeClr>
              </a:buClr>
            </a:pPr>
            <a:r>
              <a:rPr lang="de-DE" dirty="0">
                <a:latin typeface="Arial" pitchFamily="34" charset="0"/>
                <a:cs typeface="Arial" pitchFamily="34" charset="0"/>
              </a:rPr>
              <a:t>  </a:t>
            </a:r>
          </a:p>
          <a:p>
            <a:pPr marL="266647" indent="-266647" algn="l">
              <a:buClr>
                <a:schemeClr val="bg1">
                  <a:lumMod val="50000"/>
                </a:schemeClr>
              </a:buClr>
              <a:buFont typeface="Wingdings" pitchFamily="2" charset="2"/>
              <a:buChar char="Ø"/>
            </a:pPr>
            <a:r>
              <a:rPr lang="de-DE" dirty="0">
                <a:latin typeface="Arial" pitchFamily="34" charset="0"/>
                <a:cs typeface="Arial" pitchFamily="34" charset="0"/>
              </a:rPr>
              <a:t>Ist das Wahlergebnis im Wahlbezirk </a:t>
            </a:r>
          </a:p>
          <a:p>
            <a:pPr algn="l">
              <a:buClr>
                <a:schemeClr val="bg1">
                  <a:lumMod val="50000"/>
                </a:schemeClr>
              </a:buClr>
            </a:pPr>
            <a:r>
              <a:rPr lang="de-DE" dirty="0">
                <a:latin typeface="Arial" pitchFamily="34" charset="0"/>
                <a:cs typeface="Arial" pitchFamily="34" charset="0"/>
              </a:rPr>
              <a:t>    festgestellt, überträgt der </a:t>
            </a:r>
            <a:r>
              <a:rPr lang="de-DE" u="sng" dirty="0">
                <a:latin typeface="Arial" pitchFamily="34" charset="0"/>
                <a:cs typeface="Arial" pitchFamily="34" charset="0"/>
              </a:rPr>
              <a:t>Schriftführer</a:t>
            </a:r>
          </a:p>
          <a:p>
            <a:pPr algn="l">
              <a:buClr>
                <a:schemeClr val="bg1">
                  <a:lumMod val="50000"/>
                </a:schemeClr>
              </a:buClr>
            </a:pPr>
            <a:r>
              <a:rPr lang="de-DE" dirty="0">
                <a:latin typeface="Arial" pitchFamily="34" charset="0"/>
                <a:cs typeface="Arial" pitchFamily="34" charset="0"/>
              </a:rPr>
              <a:t>    sofort die Zahlen aus der </a:t>
            </a:r>
          </a:p>
          <a:p>
            <a:pPr algn="l">
              <a:buClr>
                <a:schemeClr val="bg1">
                  <a:lumMod val="50000"/>
                </a:schemeClr>
              </a:buClr>
            </a:pPr>
            <a:r>
              <a:rPr lang="de-DE" dirty="0">
                <a:latin typeface="Arial" pitchFamily="34" charset="0"/>
                <a:cs typeface="Arial" pitchFamily="34" charset="0"/>
              </a:rPr>
              <a:t>    Wahlniederschrift (Abschnitt 4, </a:t>
            </a:r>
          </a:p>
          <a:p>
            <a:pPr algn="l">
              <a:buClr>
                <a:schemeClr val="bg1">
                  <a:lumMod val="50000"/>
                </a:schemeClr>
              </a:buClr>
            </a:pPr>
            <a:r>
              <a:rPr lang="de-DE" dirty="0">
                <a:latin typeface="Arial" pitchFamily="34" charset="0"/>
                <a:cs typeface="Arial" pitchFamily="34" charset="0"/>
              </a:rPr>
              <a:t>    Kennbuchstaben </a:t>
            </a:r>
          </a:p>
          <a:p>
            <a:pPr algn="l">
              <a:buClr>
                <a:schemeClr val="bg1">
                  <a:lumMod val="50000"/>
                </a:schemeClr>
              </a:buClr>
            </a:pPr>
            <a:r>
              <a:rPr lang="de-DE" dirty="0">
                <a:latin typeface="Arial" pitchFamily="34" charset="0"/>
                <a:cs typeface="Arial" pitchFamily="34" charset="0"/>
              </a:rPr>
              <a:t>    A 1 + A 2 bis D 1, D 2, D 3, D 4, usw.)</a:t>
            </a:r>
          </a:p>
          <a:p>
            <a:pPr algn="l">
              <a:buClr>
                <a:schemeClr val="bg1">
                  <a:lumMod val="50000"/>
                </a:schemeClr>
              </a:buClr>
            </a:pPr>
            <a:r>
              <a:rPr lang="de-DE" dirty="0">
                <a:latin typeface="Arial" pitchFamily="34" charset="0"/>
                <a:cs typeface="Arial" pitchFamily="34" charset="0"/>
              </a:rPr>
              <a:t>    in die Schnellmeldung</a:t>
            </a:r>
            <a:r>
              <a:rPr lang="de-DE" dirty="0" smtClean="0">
                <a:latin typeface="Arial" pitchFamily="34" charset="0"/>
                <a:cs typeface="Arial" pitchFamily="34" charset="0"/>
              </a:rPr>
              <a:t>.</a:t>
            </a:r>
          </a:p>
          <a:p>
            <a:pPr marL="285750" indent="-285750" algn="l">
              <a:buClr>
                <a:schemeClr val="bg1">
                  <a:lumMod val="50000"/>
                </a:schemeClr>
              </a:buClr>
              <a:buFont typeface="Wingdings" panose="05000000000000000000" pitchFamily="2" charset="2"/>
              <a:buChar char="Ø"/>
            </a:pPr>
            <a:r>
              <a:rPr lang="de-DE" dirty="0">
                <a:latin typeface="Arial" pitchFamily="34" charset="0"/>
                <a:cs typeface="Arial" pitchFamily="34" charset="0"/>
              </a:rPr>
              <a:t>Der Wahlvorsteher meldet </a:t>
            </a:r>
            <a:r>
              <a:rPr lang="de-DE" dirty="0" smtClean="0">
                <a:latin typeface="Arial" pitchFamily="34" charset="0"/>
                <a:cs typeface="Arial" pitchFamily="34" charset="0"/>
              </a:rPr>
              <a:t>das </a:t>
            </a:r>
            <a:r>
              <a:rPr lang="de-DE" dirty="0">
                <a:latin typeface="Arial" pitchFamily="34" charset="0"/>
                <a:cs typeface="Arial" pitchFamily="34" charset="0"/>
              </a:rPr>
              <a:t>Ergebnis </a:t>
            </a:r>
            <a:r>
              <a:rPr lang="de-DE" dirty="0" smtClean="0">
                <a:latin typeface="Arial" pitchFamily="34" charset="0"/>
                <a:cs typeface="Arial" pitchFamily="34" charset="0"/>
              </a:rPr>
              <a:t>telefonisch an </a:t>
            </a:r>
            <a:r>
              <a:rPr lang="de-DE" dirty="0">
                <a:latin typeface="Arial" pitchFamily="34" charset="0"/>
                <a:cs typeface="Arial" pitchFamily="34" charset="0"/>
              </a:rPr>
              <a:t>die </a:t>
            </a:r>
            <a:r>
              <a:rPr lang="de-DE" dirty="0" smtClean="0">
                <a:latin typeface="Arial" pitchFamily="34" charset="0"/>
                <a:cs typeface="Arial" pitchFamily="34" charset="0"/>
              </a:rPr>
              <a:t>Gemeinde.</a:t>
            </a:r>
            <a:endParaRPr lang="de-DE" dirty="0">
              <a:latin typeface="Arial" pitchFamily="34" charset="0"/>
              <a:cs typeface="Arial" pitchFamily="34" charset="0"/>
            </a:endParaRPr>
          </a:p>
        </p:txBody>
      </p:sp>
    </p:spTree>
    <p:extLst>
      <p:ext uri="{BB962C8B-B14F-4D97-AF65-F5344CB8AC3E}">
        <p14:creationId xmlns:p14="http://schemas.microsoft.com/office/powerpoint/2010/main" val="41162481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1835696" y="571657"/>
            <a:ext cx="6336704" cy="4386949"/>
          </a:xfrm>
          <a:prstGeom prst="rect">
            <a:avLst/>
          </a:prstGeom>
        </p:spPr>
      </p:pic>
      <p:sp>
        <p:nvSpPr>
          <p:cNvPr id="3" name="Rechteck 2"/>
          <p:cNvSpPr/>
          <p:nvPr/>
        </p:nvSpPr>
        <p:spPr>
          <a:xfrm rot="19300087">
            <a:off x="3281561" y="2624707"/>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808765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4427984" y="188640"/>
            <a:ext cx="4536504" cy="6546133"/>
          </a:xfrm>
          <a:prstGeom prst="rect">
            <a:avLst/>
          </a:prstGeom>
        </p:spPr>
      </p:pic>
      <p:sp>
        <p:nvSpPr>
          <p:cNvPr id="2" name="Rechteck 1"/>
          <p:cNvSpPr/>
          <p:nvPr/>
        </p:nvSpPr>
        <p:spPr>
          <a:xfrm>
            <a:off x="179512" y="908720"/>
            <a:ext cx="4575053" cy="3693319"/>
          </a:xfrm>
          <a:prstGeom prst="rect">
            <a:avLst/>
          </a:prstGeom>
        </p:spPr>
        <p:txBody>
          <a:bodyPr wrap="square">
            <a:spAutoFit/>
          </a:bodyPr>
          <a:lstStyle/>
          <a:p>
            <a:pPr algn="l">
              <a:buClr>
                <a:schemeClr val="bg1">
                  <a:lumMod val="50000"/>
                </a:schemeClr>
              </a:buClr>
            </a:pPr>
            <a:r>
              <a:rPr lang="de-DE" b="1" dirty="0" smtClean="0">
                <a:solidFill>
                  <a:srgbClr val="C00000"/>
                </a:solidFill>
                <a:latin typeface="Arial" pitchFamily="34" charset="0"/>
                <a:cs typeface="Arial" pitchFamily="34" charset="0"/>
              </a:rPr>
              <a:t>Abschließen </a:t>
            </a:r>
            <a:r>
              <a:rPr lang="de-DE" b="1" dirty="0">
                <a:solidFill>
                  <a:srgbClr val="C00000"/>
                </a:solidFill>
                <a:latin typeface="Arial" pitchFamily="34" charset="0"/>
                <a:cs typeface="Arial" pitchFamily="34" charset="0"/>
              </a:rPr>
              <a:t>der Wahlniederschrift</a:t>
            </a:r>
          </a:p>
          <a:p>
            <a:pPr>
              <a:buClr>
                <a:schemeClr val="bg1">
                  <a:lumMod val="50000"/>
                </a:schemeClr>
              </a:buClr>
            </a:pPr>
            <a:endParaRPr lang="de-DE" b="1" dirty="0">
              <a:solidFill>
                <a:srgbClr val="C00000"/>
              </a:solidFill>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Wahlniederschrift ist mit der Unterschrift von </a:t>
            </a:r>
            <a:r>
              <a:rPr lang="de-DE" b="1" dirty="0" smtClean="0">
                <a:solidFill>
                  <a:srgbClr val="C00000"/>
                </a:solidFill>
                <a:latin typeface="Arial" pitchFamily="34" charset="0"/>
                <a:cs typeface="Arial" pitchFamily="34" charset="0"/>
              </a:rPr>
              <a:t>allen </a:t>
            </a:r>
            <a:r>
              <a:rPr lang="de-DE" dirty="0" smtClean="0">
                <a:latin typeface="Arial" pitchFamily="34" charset="0"/>
                <a:cs typeface="Arial" pitchFamily="34" charset="0"/>
              </a:rPr>
              <a:t>Wahlvorstandsmitgliedern </a:t>
            </a:r>
            <a:r>
              <a:rPr lang="de-DE" dirty="0">
                <a:latin typeface="Arial" pitchFamily="34" charset="0"/>
                <a:cs typeface="Arial" pitchFamily="34" charset="0"/>
              </a:rPr>
              <a:t>abzuschließen.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Mit ihrer Unterschrift genehmigen die Mitglieder des Wahlvorstands die Wahlniederschrift.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Verweigert ein Mitglied des Wahlvorstands die Unterschrift, so ist der Grund hierfür in der Wahlniederschrift zu vermerken.</a:t>
            </a:r>
          </a:p>
        </p:txBody>
      </p:sp>
      <p:sp>
        <p:nvSpPr>
          <p:cNvPr id="4" name="Rechteck 3"/>
          <p:cNvSpPr/>
          <p:nvPr/>
        </p:nvSpPr>
        <p:spPr>
          <a:xfrm>
            <a:off x="4087629" y="486045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420907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555776" y="221332"/>
            <a:ext cx="4392488" cy="6489280"/>
          </a:xfrm>
          <a:prstGeom prst="rect">
            <a:avLst/>
          </a:prstGeom>
        </p:spPr>
      </p:pic>
      <p:sp>
        <p:nvSpPr>
          <p:cNvPr id="3" name="Rechteck 2"/>
          <p:cNvSpPr/>
          <p:nvPr/>
        </p:nvSpPr>
        <p:spPr>
          <a:xfrm>
            <a:off x="2051720" y="3068960"/>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442894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563" y="1196752"/>
            <a:ext cx="8229600" cy="4320480"/>
          </a:xfrm>
        </p:spPr>
        <p:txBody>
          <a:bodyPr/>
          <a:lstStyle/>
          <a:p>
            <a:pPr>
              <a:spcBef>
                <a:spcPts val="2500"/>
              </a:spcBef>
            </a:pPr>
            <a:r>
              <a:rPr lang="de-DE" altLang="de-DE" sz="1800" dirty="0">
                <a:sym typeface="Calibri" pitchFamily="34" charset="0"/>
              </a:rPr>
              <a:t>Entsprechend der jeweiligen </a:t>
            </a:r>
            <a:r>
              <a:rPr lang="de-DE" altLang="de-DE" sz="1800" u="sng" dirty="0">
                <a:sym typeface="Calibri" pitchFamily="34" charset="0"/>
              </a:rPr>
              <a:t>Wahlniederschrift</a:t>
            </a:r>
            <a:r>
              <a:rPr lang="de-DE" altLang="de-DE" sz="1800" dirty="0">
                <a:sym typeface="Calibri" pitchFamily="34" charset="0"/>
              </a:rPr>
              <a:t> V1 Unterlagen verpacken, mit Aufklebern versehen und an Beauftragte(n) der Stadt  (Wahlleitung) im Rathaus, UG, Zi.Nr. 17 – 18 übergeben. Einfahrt </a:t>
            </a:r>
            <a:r>
              <a:rPr lang="de-DE" altLang="de-DE" sz="1800" dirty="0" smtClean="0">
                <a:sym typeface="Calibri" pitchFamily="34" charset="0"/>
              </a:rPr>
              <a:t>Rathaustiefgarage.</a:t>
            </a:r>
          </a:p>
          <a:p>
            <a:pPr>
              <a:spcBef>
                <a:spcPts val="2500"/>
              </a:spcBef>
            </a:pPr>
            <a:r>
              <a:rPr lang="de-DE" altLang="de-DE" sz="1800" dirty="0" smtClean="0">
                <a:sym typeface="Calibri" pitchFamily="34" charset="0"/>
              </a:rPr>
              <a:t>Prüfung, ob alle notwendigen </a:t>
            </a:r>
            <a:r>
              <a:rPr lang="de-DE" altLang="de-DE" sz="1800" b="1" u="sng" dirty="0" smtClean="0">
                <a:sym typeface="Calibri" pitchFamily="34" charset="0"/>
              </a:rPr>
              <a:t>Unterschriften</a:t>
            </a:r>
            <a:r>
              <a:rPr lang="de-DE" altLang="de-DE" sz="1800" dirty="0" smtClean="0">
                <a:sym typeface="Calibri" pitchFamily="34" charset="0"/>
              </a:rPr>
              <a:t> vorhanden sind:</a:t>
            </a:r>
          </a:p>
          <a:p>
            <a:pPr marL="0" indent="0">
              <a:spcBef>
                <a:spcPts val="2500"/>
              </a:spcBef>
              <a:buNone/>
            </a:pPr>
            <a:r>
              <a:rPr lang="de-DE" altLang="de-DE" sz="1800" dirty="0" smtClean="0">
                <a:sym typeface="Calibri" pitchFamily="34" charset="0"/>
              </a:rPr>
              <a:t>     Alle </a:t>
            </a:r>
            <a:r>
              <a:rPr lang="de-DE" altLang="de-DE" sz="1800" dirty="0">
                <a:sym typeface="Calibri" pitchFamily="34" charset="0"/>
              </a:rPr>
              <a:t>Wahlvorstandsmitglieder in </a:t>
            </a:r>
            <a:r>
              <a:rPr lang="de-DE" altLang="de-DE" sz="1800" dirty="0" smtClean="0">
                <a:sym typeface="Calibri" pitchFamily="34" charset="0"/>
              </a:rPr>
              <a:t>der Wahlniederschrift V1.</a:t>
            </a:r>
            <a:endParaRPr lang="de-DE" altLang="de-DE" sz="1800" dirty="0">
              <a:sym typeface="Calibri" pitchFamily="34" charset="0"/>
            </a:endParaRPr>
          </a:p>
          <a:p>
            <a:pPr>
              <a:spcBef>
                <a:spcPts val="2500"/>
              </a:spcBef>
            </a:pPr>
            <a:r>
              <a:rPr lang="de-DE" altLang="de-DE" sz="1800" dirty="0" smtClean="0">
                <a:sym typeface="Calibri" pitchFamily="34" charset="0"/>
              </a:rPr>
              <a:t>Wahlvorsteher/in </a:t>
            </a:r>
            <a:r>
              <a:rPr lang="de-DE" altLang="de-DE" sz="1800" dirty="0">
                <a:sym typeface="Calibri" pitchFamily="34" charset="0"/>
              </a:rPr>
              <a:t>auf jedem Umschlag V8 für die jeweilige  </a:t>
            </a:r>
            <a:r>
              <a:rPr lang="de-DE" altLang="de-DE" sz="1800" dirty="0" smtClean="0">
                <a:sym typeface="Calibri" pitchFamily="34" charset="0"/>
              </a:rPr>
              <a:t> Wahlniederschrift V1.</a:t>
            </a:r>
            <a:endParaRPr lang="de-DE" altLang="de-DE" sz="1800" dirty="0">
              <a:sym typeface="Calibri" pitchFamily="34" charset="0"/>
            </a:endParaRPr>
          </a:p>
          <a:p>
            <a:pPr>
              <a:spcBef>
                <a:spcPts val="2500"/>
              </a:spcBef>
            </a:pPr>
            <a:r>
              <a:rPr lang="de-DE" altLang="de-DE" sz="1800" dirty="0" smtClean="0">
                <a:sym typeface="Calibri" pitchFamily="34" charset="0"/>
              </a:rPr>
              <a:t>Wahlvorsteher/in </a:t>
            </a:r>
            <a:r>
              <a:rPr lang="de-DE" altLang="de-DE" sz="1800" dirty="0">
                <a:sym typeface="Calibri" pitchFamily="34" charset="0"/>
              </a:rPr>
              <a:t>unter </a:t>
            </a:r>
            <a:r>
              <a:rPr lang="de-DE" altLang="de-DE" sz="1800" b="1" dirty="0">
                <a:sym typeface="Calibri" pitchFamily="34" charset="0"/>
              </a:rPr>
              <a:t>jedem Beschluss </a:t>
            </a:r>
            <a:r>
              <a:rPr lang="de-DE" altLang="de-DE" sz="1800" dirty="0">
                <a:sym typeface="Calibri" pitchFamily="34" charset="0"/>
              </a:rPr>
              <a:t>über die Gültigkeit von </a:t>
            </a:r>
            <a:br>
              <a:rPr lang="de-DE" altLang="de-DE" sz="1800" dirty="0">
                <a:sym typeface="Calibri" pitchFamily="34" charset="0"/>
              </a:rPr>
            </a:br>
            <a:r>
              <a:rPr lang="de-DE" altLang="de-DE" sz="1800" dirty="0" smtClean="0">
                <a:sym typeface="Calibri" pitchFamily="34" charset="0"/>
              </a:rPr>
              <a:t>Stimmzetteln/über </a:t>
            </a:r>
            <a:r>
              <a:rPr lang="de-DE" altLang="de-DE" sz="1800" dirty="0">
                <a:sym typeface="Calibri" pitchFamily="34" charset="0"/>
              </a:rPr>
              <a:t>die Zulassung oder Zurückweisung von </a:t>
            </a:r>
            <a:br>
              <a:rPr lang="de-DE" altLang="de-DE" sz="1800" dirty="0">
                <a:sym typeface="Calibri" pitchFamily="34" charset="0"/>
              </a:rPr>
            </a:br>
            <a:r>
              <a:rPr lang="de-DE" altLang="de-DE" sz="1800" dirty="0" smtClean="0">
                <a:sym typeface="Calibri" pitchFamily="34" charset="0"/>
              </a:rPr>
              <a:t>Wahlscheinen </a:t>
            </a:r>
            <a:r>
              <a:rPr lang="de-DE" altLang="de-DE" sz="1800" dirty="0">
                <a:sym typeface="Calibri" pitchFamily="34" charset="0"/>
              </a:rPr>
              <a:t>und </a:t>
            </a:r>
            <a:r>
              <a:rPr lang="de-DE" altLang="de-DE" sz="1800" dirty="0" smtClean="0">
                <a:sym typeface="Calibri" pitchFamily="34" charset="0"/>
              </a:rPr>
              <a:t>in der </a:t>
            </a:r>
            <a:r>
              <a:rPr lang="de-DE" altLang="de-DE" sz="1800" dirty="0">
                <a:sym typeface="Calibri" pitchFamily="34" charset="0"/>
              </a:rPr>
              <a:t>Niederschrift über einen besonderen </a:t>
            </a:r>
            <a:r>
              <a:rPr lang="de-DE" altLang="de-DE" sz="1800" dirty="0" smtClean="0">
                <a:sym typeface="Calibri" pitchFamily="34" charset="0"/>
              </a:rPr>
              <a:t>Vorfall</a:t>
            </a:r>
            <a:r>
              <a:rPr lang="de-DE" altLang="de-DE" sz="1800" dirty="0">
                <a:sym typeface="Calibri" pitchFamily="34" charset="0"/>
              </a:rPr>
              <a:t>.</a:t>
            </a:r>
          </a:p>
          <a:p>
            <a:endParaRPr lang="de-DE" dirty="0"/>
          </a:p>
        </p:txBody>
      </p:sp>
      <p:sp>
        <p:nvSpPr>
          <p:cNvPr id="5" name="Textfeld 4"/>
          <p:cNvSpPr txBox="1"/>
          <p:nvPr/>
        </p:nvSpPr>
        <p:spPr>
          <a:xfrm>
            <a:off x="-33637" y="476672"/>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Verpacken und Abliefern der Unterlagen</a:t>
            </a:r>
            <a:endParaRPr lang="de-DE" altLang="de-DE" sz="2800" dirty="0">
              <a:latin typeface="+mn-lt"/>
              <a:sym typeface="Calibri" pitchFamily="34" charset="0"/>
            </a:endParaRPr>
          </a:p>
        </p:txBody>
      </p:sp>
    </p:spTree>
    <p:extLst>
      <p:ext uri="{BB962C8B-B14F-4D97-AF65-F5344CB8AC3E}">
        <p14:creationId xmlns:p14="http://schemas.microsoft.com/office/powerpoint/2010/main" val="27310316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19928" y="764353"/>
            <a:ext cx="8084520" cy="5040560"/>
          </a:xfrm>
        </p:spPr>
        <p:txBody>
          <a:bodyPr/>
          <a:lstStyle/>
          <a:p>
            <a:pPr>
              <a:spcBef>
                <a:spcPts val="2000"/>
              </a:spcBef>
            </a:pPr>
            <a:r>
              <a:rPr lang="de-DE" altLang="de-DE" sz="1800" dirty="0">
                <a:sym typeface="Calibri" pitchFamily="34" charset="0"/>
              </a:rPr>
              <a:t>Ordnen und Verpacken der Wahlunterlagen nach Abschnitt 5.8 der</a:t>
            </a:r>
            <a:br>
              <a:rPr lang="de-DE" altLang="de-DE" sz="1800" dirty="0">
                <a:sym typeface="Calibri" pitchFamily="34" charset="0"/>
              </a:rPr>
            </a:br>
            <a:r>
              <a:rPr lang="de-DE" altLang="de-DE" sz="1800" dirty="0" smtClean="0">
                <a:sym typeface="Calibri" pitchFamily="34" charset="0"/>
              </a:rPr>
              <a:t>Niederschrift:</a:t>
            </a:r>
            <a:endParaRPr lang="de-DE" altLang="de-DE" sz="1800" dirty="0">
              <a:sym typeface="Calibri" pitchFamily="34" charset="0"/>
            </a:endParaRPr>
          </a:p>
          <a:p>
            <a:pPr marL="0" indent="0">
              <a:spcBef>
                <a:spcPts val="2000"/>
              </a:spcBef>
              <a:buNone/>
            </a:pPr>
            <a:r>
              <a:rPr lang="de-DE" altLang="de-DE" sz="1800" dirty="0">
                <a:sym typeface="Calibri" pitchFamily="34" charset="0"/>
              </a:rPr>
              <a:t> </a:t>
            </a:r>
            <a:r>
              <a:rPr lang="de-DE" altLang="de-DE" sz="1800" dirty="0" smtClean="0">
                <a:sym typeface="Calibri" pitchFamily="34" charset="0"/>
              </a:rPr>
              <a:t>    Nicht </a:t>
            </a:r>
            <a:r>
              <a:rPr lang="de-DE" altLang="de-DE" sz="1800" dirty="0">
                <a:sym typeface="Calibri" pitchFamily="34" charset="0"/>
              </a:rPr>
              <a:t>beschlussmäßig behandelte </a:t>
            </a:r>
            <a:r>
              <a:rPr lang="de-DE" altLang="de-DE" sz="1800" u="sng" dirty="0">
                <a:sym typeface="Calibri" pitchFamily="34" charset="0"/>
              </a:rPr>
              <a:t>gültige Stimmzettel</a:t>
            </a:r>
            <a:r>
              <a:rPr lang="de-DE" altLang="de-DE" sz="1800" dirty="0">
                <a:sym typeface="Calibri" pitchFamily="34" charset="0"/>
              </a:rPr>
              <a:t>, geordnet </a:t>
            </a:r>
            <a:br>
              <a:rPr lang="de-DE" altLang="de-DE" sz="1800" dirty="0">
                <a:sym typeface="Calibri" pitchFamily="34" charset="0"/>
              </a:rPr>
            </a:br>
            <a:r>
              <a:rPr lang="de-DE" altLang="de-DE" sz="1800" dirty="0" smtClean="0">
                <a:sym typeface="Calibri" pitchFamily="34" charset="0"/>
              </a:rPr>
              <a:t>     nach Wahlvorschlägen.</a:t>
            </a:r>
            <a:endParaRPr lang="de-DE" altLang="de-DE" sz="1800" dirty="0">
              <a:sym typeface="Calibri" pitchFamily="34" charset="0"/>
            </a:endParaRPr>
          </a:p>
          <a:p>
            <a:pPr marL="0" indent="0">
              <a:spcBef>
                <a:spcPts val="2000"/>
              </a:spcBef>
              <a:buNone/>
            </a:pPr>
            <a:r>
              <a:rPr lang="de-DE" altLang="de-DE" sz="1800" dirty="0" smtClean="0">
                <a:sym typeface="Calibri" pitchFamily="34" charset="0"/>
              </a:rPr>
              <a:t>     Nicht </a:t>
            </a:r>
            <a:r>
              <a:rPr lang="de-DE" altLang="de-DE" sz="1800" dirty="0">
                <a:sym typeface="Calibri" pitchFamily="34" charset="0"/>
              </a:rPr>
              <a:t>gekennzeichnete </a:t>
            </a:r>
            <a:r>
              <a:rPr lang="de-DE" altLang="de-DE" sz="1800" u="sng" dirty="0">
                <a:sym typeface="Calibri" pitchFamily="34" charset="0"/>
              </a:rPr>
              <a:t>ungültige </a:t>
            </a:r>
            <a:r>
              <a:rPr lang="de-DE" altLang="de-DE" sz="1800" u="sng" dirty="0" smtClean="0">
                <a:sym typeface="Calibri" pitchFamily="34" charset="0"/>
              </a:rPr>
              <a:t>Stimmzettel.</a:t>
            </a:r>
          </a:p>
          <a:p>
            <a:pPr marL="0" indent="0">
              <a:spcBef>
                <a:spcPts val="2000"/>
              </a:spcBef>
              <a:buNone/>
            </a:pPr>
            <a:r>
              <a:rPr lang="de-DE" altLang="de-DE" sz="1800" dirty="0" smtClean="0">
                <a:sym typeface="Calibri" pitchFamily="34" charset="0"/>
              </a:rPr>
              <a:t>     Eingenommen </a:t>
            </a:r>
            <a:r>
              <a:rPr lang="de-DE" altLang="de-DE" sz="1800" u="sng" dirty="0" smtClean="0">
                <a:sym typeface="Calibri" pitchFamily="34" charset="0"/>
              </a:rPr>
              <a:t>Wahlscheine</a:t>
            </a:r>
            <a:endParaRPr lang="de-DE" altLang="de-DE" sz="1800" u="sng" dirty="0">
              <a:sym typeface="Calibri" pitchFamily="34" charset="0"/>
            </a:endParaRPr>
          </a:p>
          <a:p>
            <a:pPr marL="0" indent="0">
              <a:spcBef>
                <a:spcPts val="2000"/>
              </a:spcBef>
              <a:buNone/>
            </a:pPr>
            <a:r>
              <a:rPr lang="de-DE" altLang="de-DE" sz="1800" dirty="0" smtClean="0">
                <a:sym typeface="Calibri" pitchFamily="34" charset="0"/>
              </a:rPr>
              <a:t>     </a:t>
            </a:r>
            <a:r>
              <a:rPr lang="de-DE" altLang="de-DE" sz="1800" u="sng" dirty="0" smtClean="0">
                <a:sym typeface="Calibri" pitchFamily="34" charset="0"/>
              </a:rPr>
              <a:t>Unbenutzte </a:t>
            </a:r>
            <a:r>
              <a:rPr lang="de-DE" altLang="de-DE" sz="1800" u="sng" dirty="0">
                <a:sym typeface="Calibri" pitchFamily="34" charset="0"/>
              </a:rPr>
              <a:t>Stimmzettel </a:t>
            </a:r>
            <a:r>
              <a:rPr lang="de-DE" altLang="de-DE" sz="1800" dirty="0">
                <a:sym typeface="Calibri" pitchFamily="34" charset="0"/>
              </a:rPr>
              <a:t>sind getrennt von den gültigen und </a:t>
            </a:r>
            <a:r>
              <a:rPr lang="de-DE" altLang="de-DE" sz="1800" dirty="0" smtClean="0">
                <a:sym typeface="Calibri" pitchFamily="34" charset="0"/>
              </a:rPr>
              <a:t>ungültigen      Stimmzetteln zu verpacken.</a:t>
            </a:r>
            <a:endParaRPr lang="de-DE" altLang="de-DE" sz="1800" dirty="0">
              <a:sym typeface="Calibri" pitchFamily="34" charset="0"/>
            </a:endParaRPr>
          </a:p>
          <a:p>
            <a:pPr>
              <a:spcBef>
                <a:spcPts val="2000"/>
              </a:spcBef>
            </a:pPr>
            <a:r>
              <a:rPr lang="de-DE" altLang="de-DE" sz="1800" b="1" u="sng" dirty="0" smtClean="0">
                <a:sym typeface="Calibri" pitchFamily="34" charset="0"/>
              </a:rPr>
              <a:t>Niederschrift gemäß 5.9 </a:t>
            </a:r>
            <a:r>
              <a:rPr lang="de-DE" altLang="de-DE" sz="1800" b="1" u="sng" dirty="0">
                <a:sym typeface="Calibri" pitchFamily="34" charset="0"/>
              </a:rPr>
              <a:t>mit Anlagen in </a:t>
            </a:r>
            <a:r>
              <a:rPr lang="de-DE" altLang="de-DE" sz="1800" b="1" u="sng" dirty="0" smtClean="0">
                <a:sym typeface="Calibri" pitchFamily="34" charset="0"/>
              </a:rPr>
              <a:t>Versandtasche T8 legen</a:t>
            </a:r>
            <a:r>
              <a:rPr lang="de-DE" altLang="de-DE" sz="1800" b="1" u="sng" dirty="0">
                <a:sym typeface="Calibri" pitchFamily="34" charset="0"/>
              </a:rPr>
              <a:t>:</a:t>
            </a:r>
            <a:r>
              <a:rPr lang="de-DE" altLang="de-DE" sz="1800" u="sng" dirty="0">
                <a:sym typeface="Calibri" pitchFamily="34" charset="0"/>
              </a:rPr>
              <a:t/>
            </a:r>
            <a:br>
              <a:rPr lang="de-DE" altLang="de-DE" sz="1800" u="sng" dirty="0">
                <a:sym typeface="Calibri" pitchFamily="34" charset="0"/>
              </a:rPr>
            </a:br>
            <a:r>
              <a:rPr lang="de-DE" altLang="de-DE" sz="1800" dirty="0" smtClean="0">
                <a:sym typeface="Calibri" pitchFamily="34" charset="0"/>
              </a:rPr>
              <a:t>a) Beschlussmäßig </a:t>
            </a:r>
            <a:r>
              <a:rPr lang="de-DE" altLang="de-DE" sz="1800" dirty="0">
                <a:sym typeface="Calibri" pitchFamily="34" charset="0"/>
              </a:rPr>
              <a:t>behandelte Stimmzettel</a:t>
            </a:r>
            <a:br>
              <a:rPr lang="de-DE" altLang="de-DE" sz="1800" dirty="0">
                <a:sym typeface="Calibri" pitchFamily="34" charset="0"/>
              </a:rPr>
            </a:br>
            <a:r>
              <a:rPr lang="de-DE" altLang="de-DE" sz="1800" dirty="0" smtClean="0">
                <a:sym typeface="Calibri" pitchFamily="34" charset="0"/>
              </a:rPr>
              <a:t>b) Beschlussmäßig </a:t>
            </a:r>
            <a:r>
              <a:rPr lang="de-DE" altLang="de-DE" sz="1800" dirty="0">
                <a:sym typeface="Calibri" pitchFamily="34" charset="0"/>
              </a:rPr>
              <a:t>behandelte Wahlscheine</a:t>
            </a:r>
            <a:br>
              <a:rPr lang="de-DE" altLang="de-DE" sz="1800" dirty="0">
                <a:sym typeface="Calibri" pitchFamily="34" charset="0"/>
              </a:rPr>
            </a:br>
            <a:r>
              <a:rPr lang="de-DE" altLang="de-DE" sz="1800" dirty="0" smtClean="0">
                <a:sym typeface="Calibri" pitchFamily="34" charset="0"/>
              </a:rPr>
              <a:t>c) Niederschriften </a:t>
            </a:r>
            <a:r>
              <a:rPr lang="de-DE" altLang="de-DE" sz="1800" dirty="0">
                <a:sym typeface="Calibri" pitchFamily="34" charset="0"/>
              </a:rPr>
              <a:t>über besondere </a:t>
            </a:r>
            <a:r>
              <a:rPr lang="de-DE" altLang="de-DE" sz="1800" dirty="0" smtClean="0">
                <a:sym typeface="Calibri" pitchFamily="34" charset="0"/>
              </a:rPr>
              <a:t>Vorkommnisse/Vorfälle/Aufzählung über für ungültig erklärte Wahlscheine</a:t>
            </a:r>
          </a:p>
          <a:p>
            <a:pPr marL="0" indent="0">
              <a:spcBef>
                <a:spcPts val="2000"/>
              </a:spcBef>
              <a:buNone/>
            </a:pPr>
            <a:endParaRPr lang="de-DE" altLang="de-DE" sz="1800" dirty="0" smtClean="0">
              <a:sym typeface="Calibri" pitchFamily="34" charset="0"/>
            </a:endParaRPr>
          </a:p>
          <a:p>
            <a:pPr>
              <a:spcBef>
                <a:spcPts val="2000"/>
              </a:spcBef>
            </a:pPr>
            <a:endParaRPr lang="de-DE" altLang="de-DE" sz="1800" dirty="0">
              <a:sym typeface="Calibri" pitchFamily="34" charset="0"/>
            </a:endParaRPr>
          </a:p>
          <a:p>
            <a:endParaRPr lang="de-DE" dirty="0"/>
          </a:p>
        </p:txBody>
      </p:sp>
      <p:sp>
        <p:nvSpPr>
          <p:cNvPr id="5" name="Textfeld 4"/>
          <p:cNvSpPr txBox="1"/>
          <p:nvPr/>
        </p:nvSpPr>
        <p:spPr>
          <a:xfrm>
            <a:off x="-33637" y="272639"/>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Verpacken und Abliefern der Unterlagen</a:t>
            </a:r>
            <a:endParaRPr lang="de-DE" altLang="de-DE" sz="2800" dirty="0">
              <a:latin typeface="+mn-lt"/>
              <a:sym typeface="Calibri" pitchFamily="34" charset="0"/>
            </a:endParaRPr>
          </a:p>
        </p:txBody>
      </p:sp>
    </p:spTree>
    <p:extLst>
      <p:ext uri="{BB962C8B-B14F-4D97-AF65-F5344CB8AC3E}">
        <p14:creationId xmlns:p14="http://schemas.microsoft.com/office/powerpoint/2010/main" val="773032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16882" y="1196752"/>
            <a:ext cx="8444797" cy="4824536"/>
          </a:xfrm>
        </p:spPr>
        <p:txBody>
          <a:bodyPr/>
          <a:lstStyle/>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Zeitpunkt </a:t>
            </a:r>
            <a:r>
              <a:rPr lang="de-DE" altLang="de-DE" sz="2000" dirty="0">
                <a:latin typeface="Arial" panose="020B0604020202020204" pitchFamily="34" charset="0"/>
                <a:cs typeface="Arial" panose="020B0604020202020204" pitchFamily="34" charset="0"/>
                <a:sym typeface="Calibri" pitchFamily="34" charset="0"/>
              </a:rPr>
              <a:t>des Zusammentritts </a:t>
            </a:r>
            <a:r>
              <a:rPr lang="de-DE" altLang="de-DE" sz="2000" dirty="0" smtClean="0">
                <a:latin typeface="Arial" panose="020B0604020202020204" pitchFamily="34" charset="0"/>
                <a:cs typeface="Arial" panose="020B0604020202020204" pitchFamily="34" charset="0"/>
                <a:sym typeface="Calibri" pitchFamily="34" charset="0"/>
              </a:rPr>
              <a:t>gegen 16.00 Uhr </a:t>
            </a: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Beschlussfähigkeit (mind. 3)/ab 18.00 (mind. 5) aber gesamter Wahlvorstand</a:t>
            </a: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Fehlende </a:t>
            </a:r>
            <a:r>
              <a:rPr lang="de-DE" altLang="de-DE" sz="2000" dirty="0">
                <a:latin typeface="Arial" panose="020B0604020202020204" pitchFamily="34" charset="0"/>
                <a:cs typeface="Arial" panose="020B0604020202020204" pitchFamily="34" charset="0"/>
                <a:sym typeface="Calibri" pitchFamily="34" charset="0"/>
              </a:rPr>
              <a:t>-erkrankte- Mitglieder bitte baldmöglichst anrufen unter 0861/65-219 und melden (Ersatz bis </a:t>
            </a:r>
            <a:r>
              <a:rPr lang="de-DE" altLang="de-DE" sz="2000" dirty="0" smtClean="0">
                <a:latin typeface="Arial" panose="020B0604020202020204" pitchFamily="34" charset="0"/>
                <a:cs typeface="Arial" panose="020B0604020202020204" pitchFamily="34" charset="0"/>
                <a:sym typeface="Calibri" pitchFamily="34" charset="0"/>
              </a:rPr>
              <a:t>18.30 Uhr)</a:t>
            </a:r>
            <a:endParaRPr lang="de-DE" altLang="de-DE" sz="2000" dirty="0">
              <a:latin typeface="Arial" panose="020B0604020202020204" pitchFamily="34" charset="0"/>
              <a:cs typeface="Arial" panose="020B0604020202020204" pitchFamily="34" charset="0"/>
              <a:sym typeface="Calibri" pitchFamily="34" charset="0"/>
            </a:endParaRP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Ausschilderung </a:t>
            </a:r>
            <a:r>
              <a:rPr lang="de-DE" altLang="de-DE" sz="2000" dirty="0">
                <a:latin typeface="Arial" panose="020B0604020202020204" pitchFamily="34" charset="0"/>
                <a:cs typeface="Arial" panose="020B0604020202020204" pitchFamily="34" charset="0"/>
                <a:sym typeface="Calibri" pitchFamily="34" charset="0"/>
              </a:rPr>
              <a:t>des Wahlraums/Prüfung der </a:t>
            </a:r>
            <a:r>
              <a:rPr lang="de-DE" altLang="de-DE" sz="2000" dirty="0" smtClean="0">
                <a:latin typeface="Arial" panose="020B0604020202020204" pitchFamily="34" charset="0"/>
                <a:cs typeface="Arial" panose="020B0604020202020204" pitchFamily="34" charset="0"/>
                <a:sym typeface="Calibri" pitchFamily="34" charset="0"/>
              </a:rPr>
              <a:t>Aushänge</a:t>
            </a: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Briefwahlvorsteher verpflichtet die Beisitzer zur </a:t>
            </a:r>
            <a:r>
              <a:rPr lang="de-DE" altLang="de-DE" sz="2000" dirty="0">
                <a:latin typeface="Arial" panose="020B0604020202020204" pitchFamily="34" charset="0"/>
                <a:cs typeface="Arial" panose="020B0604020202020204" pitchFamily="34" charset="0"/>
                <a:sym typeface="Calibri" pitchFamily="34" charset="0"/>
              </a:rPr>
              <a:t>Unparteilichkeit und Verschwiegenheit. </a:t>
            </a: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Briefwahlurne wird abgeschlossen und bis zur Ergebnisermittlung ab 18.00 Uhr nicht mehr geöffnet.</a:t>
            </a:r>
          </a:p>
          <a:p>
            <a:pPr>
              <a:spcBef>
                <a:spcPts val="1500"/>
              </a:spcBef>
            </a:pPr>
            <a:endParaRPr lang="de-DE" altLang="de-DE" sz="2400" dirty="0">
              <a:solidFill>
                <a:schemeClr val="accent6"/>
              </a:solidFill>
              <a:sym typeface="Calibri" pitchFamily="34" charset="0"/>
            </a:endParaRPr>
          </a:p>
          <a:p>
            <a:pPr marL="342900" indent="-342900">
              <a:buClr>
                <a:schemeClr val="bg1">
                  <a:lumMod val="50000"/>
                </a:schemeClr>
              </a:buClr>
              <a:buFont typeface="Wingdings" pitchFamily="2" charset="2"/>
              <a:buChar char="Ø"/>
            </a:pPr>
            <a:endParaRPr lang="de-DE" sz="2400" dirty="0">
              <a:latin typeface="Arial" pitchFamily="34" charset="0"/>
              <a:cs typeface="Arial" pitchFamily="34" charset="0"/>
            </a:endParaRPr>
          </a:p>
          <a:p>
            <a:pPr marL="0" indent="0">
              <a:spcBef>
                <a:spcPts val="1500"/>
              </a:spcBef>
              <a:buNone/>
            </a:pPr>
            <a:endParaRPr lang="de-DE" altLang="de-DE" sz="2400" dirty="0">
              <a:solidFill>
                <a:schemeClr val="accent6"/>
              </a:solidFill>
              <a:latin typeface="+mj-lt"/>
              <a:sym typeface="Calibri" pitchFamily="34" charset="0"/>
            </a:endParaRPr>
          </a:p>
          <a:p>
            <a:pPr marL="0" indent="0">
              <a:buNone/>
            </a:pPr>
            <a:endParaRPr lang="de-DE" dirty="0"/>
          </a:p>
        </p:txBody>
      </p:sp>
      <p:sp>
        <p:nvSpPr>
          <p:cNvPr id="5" name="Textfeld 4"/>
          <p:cNvSpPr txBox="1"/>
          <p:nvPr/>
        </p:nvSpPr>
        <p:spPr>
          <a:xfrm>
            <a:off x="-32719" y="476672"/>
            <a:ext cx="9144000" cy="476933"/>
          </a:xfrm>
          <a:prstGeom prst="rect">
            <a:avLst/>
          </a:prstGeom>
          <a:noFill/>
        </p:spPr>
        <p:txBody>
          <a:bodyPr wrap="square" lIns="91305" tIns="45660" rIns="91305" bIns="45660" rtlCol="0">
            <a:spAutoFit/>
          </a:bodyPr>
          <a:lstStyle/>
          <a:p>
            <a:pPr marL="12700">
              <a:buClr>
                <a:schemeClr val="bg1">
                  <a:lumMod val="50000"/>
                </a:schemeClr>
              </a:buClr>
            </a:pPr>
            <a:r>
              <a:rPr lang="de-DE" sz="2500" kern="0" dirty="0">
                <a:solidFill>
                  <a:srgbClr val="35CD35"/>
                </a:solidFill>
              </a:rPr>
              <a:t>Tätigkeiten des </a:t>
            </a:r>
            <a:r>
              <a:rPr lang="de-DE" sz="2500" kern="0" dirty="0" smtClean="0">
                <a:solidFill>
                  <a:srgbClr val="35CD35"/>
                </a:solidFill>
              </a:rPr>
              <a:t>Briefwahlvorstandes am </a:t>
            </a:r>
            <a:r>
              <a:rPr lang="de-DE" sz="2500" kern="0" dirty="0">
                <a:solidFill>
                  <a:srgbClr val="35CD35"/>
                </a:solidFill>
              </a:rPr>
              <a:t>Wahltag vor </a:t>
            </a:r>
            <a:r>
              <a:rPr lang="de-DE" sz="2500" kern="0" dirty="0" smtClean="0">
                <a:solidFill>
                  <a:srgbClr val="35CD35"/>
                </a:solidFill>
              </a:rPr>
              <a:t>18.00 </a:t>
            </a:r>
            <a:r>
              <a:rPr lang="de-DE" sz="2500" kern="0" dirty="0">
                <a:solidFill>
                  <a:srgbClr val="35CD35"/>
                </a:solidFill>
              </a:rPr>
              <a:t>Uhr</a:t>
            </a:r>
          </a:p>
        </p:txBody>
      </p:sp>
    </p:spTree>
    <p:extLst>
      <p:ext uri="{BB962C8B-B14F-4D97-AF65-F5344CB8AC3E}">
        <p14:creationId xmlns:p14="http://schemas.microsoft.com/office/powerpoint/2010/main" val="21826906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404664"/>
            <a:ext cx="9144000" cy="523220"/>
          </a:xfrm>
          <a:prstGeom prst="rect">
            <a:avLst/>
          </a:prstGeom>
          <a:noFill/>
        </p:spPr>
        <p:txBody>
          <a:bodyPr wrap="square" lIns="91305" tIns="45660" rIns="91305" bIns="45660" rtlCol="0">
            <a:spAutoFit/>
          </a:bodyPr>
          <a:lstStyle/>
          <a:p>
            <a:r>
              <a:rPr lang="de-DE" sz="2800" b="1" dirty="0">
                <a:latin typeface="+mj-lt"/>
              </a:rPr>
              <a:t>Verpflichtung der Wahlhelfer</a:t>
            </a:r>
            <a:endParaRPr lang="de-DE" sz="2800" b="1" dirty="0"/>
          </a:p>
        </p:txBody>
      </p:sp>
      <p:sp>
        <p:nvSpPr>
          <p:cNvPr id="6" name="Inhaltsplatzhalter 5"/>
          <p:cNvSpPr txBox="1">
            <a:spLocks noGrp="1"/>
          </p:cNvSpPr>
          <p:nvPr>
            <p:ph idx="1"/>
          </p:nvPr>
        </p:nvSpPr>
        <p:spPr>
          <a:xfrm>
            <a:off x="467544" y="1484784"/>
            <a:ext cx="8229600" cy="2596281"/>
          </a:xfrm>
          <a:prstGeom prst="rect">
            <a:avLst/>
          </a:prstGeom>
          <a:noFill/>
        </p:spPr>
        <p:txBody>
          <a:bodyPr wrap="square" rtlCol="0">
            <a:spAutoFit/>
          </a:bodyPr>
          <a:lstStyle/>
          <a:p>
            <a:pPr>
              <a:lnSpc>
                <a:spcPct val="120000"/>
              </a:lnSpc>
              <a:spcBef>
                <a:spcPts val="1700"/>
              </a:spcBef>
            </a:pPr>
            <a:r>
              <a:rPr lang="de-DE" altLang="de-DE" sz="2800" dirty="0">
                <a:sym typeface="Calibri" pitchFamily="34" charset="0"/>
              </a:rPr>
              <a:t>Unparteilichkeit</a:t>
            </a:r>
          </a:p>
          <a:p>
            <a:pPr>
              <a:lnSpc>
                <a:spcPct val="120000"/>
              </a:lnSpc>
              <a:spcBef>
                <a:spcPts val="1700"/>
              </a:spcBef>
            </a:pPr>
            <a:r>
              <a:rPr lang="de-DE" altLang="de-DE" sz="2800" dirty="0" smtClean="0">
                <a:sym typeface="Calibri" pitchFamily="34" charset="0"/>
              </a:rPr>
              <a:t>Verschwiegenheit</a:t>
            </a:r>
          </a:p>
          <a:p>
            <a:pPr>
              <a:lnSpc>
                <a:spcPct val="120000"/>
              </a:lnSpc>
              <a:spcBef>
                <a:spcPts val="1700"/>
              </a:spcBef>
            </a:pPr>
            <a:r>
              <a:rPr lang="de-DE" altLang="de-DE" sz="2800" dirty="0" smtClean="0">
                <a:sym typeface="Calibri" pitchFamily="34" charset="0"/>
              </a:rPr>
              <a:t>Erfrischungsgeld</a:t>
            </a:r>
            <a:endParaRPr lang="de-DE" altLang="de-DE" sz="2800" dirty="0"/>
          </a:p>
          <a:p>
            <a:endParaRPr lang="de-DE" sz="2800" dirty="0"/>
          </a:p>
        </p:txBody>
      </p:sp>
      <p:pic>
        <p:nvPicPr>
          <p:cNvPr id="2" name="Grafik 1"/>
          <p:cNvPicPr>
            <a:picLocks noChangeAspect="1"/>
          </p:cNvPicPr>
          <p:nvPr/>
        </p:nvPicPr>
        <p:blipFill>
          <a:blip r:embed="rId2"/>
          <a:stretch>
            <a:fillRect/>
          </a:stretch>
        </p:blipFill>
        <p:spPr>
          <a:xfrm>
            <a:off x="4067944" y="999892"/>
            <a:ext cx="3931006" cy="5858108"/>
          </a:xfrm>
          <a:prstGeom prst="rect">
            <a:avLst/>
          </a:prstGeom>
        </p:spPr>
      </p:pic>
    </p:spTree>
    <p:extLst>
      <p:ext uri="{BB962C8B-B14F-4D97-AF65-F5344CB8AC3E}">
        <p14:creationId xmlns:p14="http://schemas.microsoft.com/office/powerpoint/2010/main" val="3749233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836712"/>
            <a:ext cx="8444797" cy="5400600"/>
          </a:xfrm>
        </p:spPr>
        <p:txBody>
          <a:bodyPr/>
          <a:lstStyle/>
          <a:p>
            <a:pPr>
              <a:spcBef>
                <a:spcPts val="500"/>
              </a:spcBef>
            </a:pPr>
            <a:r>
              <a:rPr lang="de-DE" altLang="de-DE" sz="2000" dirty="0">
                <a:latin typeface="Arial" panose="020B0604020202020204" pitchFamily="34" charset="0"/>
                <a:cs typeface="Arial" panose="020B0604020202020204" pitchFamily="34" charset="0"/>
                <a:sym typeface="Calibri" pitchFamily="34" charset="0"/>
              </a:rPr>
              <a:t>Fehldrucke von Stimmzetteln</a:t>
            </a:r>
          </a:p>
          <a:p>
            <a:pPr>
              <a:spcBef>
                <a:spcPts val="1500"/>
              </a:spcBef>
            </a:pPr>
            <a:r>
              <a:rPr lang="de-DE" altLang="de-DE" sz="2000" dirty="0" smtClean="0">
                <a:latin typeface="Arial" panose="020B0604020202020204" pitchFamily="34" charset="0"/>
                <a:cs typeface="Arial" panose="020B0604020202020204" pitchFamily="34" charset="0"/>
                <a:sym typeface="Calibri" pitchFamily="34" charset="0"/>
              </a:rPr>
              <a:t>Der Wahlvorsteher eröffnet die Wahlhandlung. Die Mitglieder des Wahlvorstandes werden verpflichtet zur Unparteilichkeit und Verschwiegenheit. </a:t>
            </a:r>
          </a:p>
          <a:p>
            <a:pPr>
              <a:spcBef>
                <a:spcPts val="1500"/>
              </a:spcBef>
            </a:pPr>
            <a:r>
              <a:rPr lang="de-DE" sz="2000" dirty="0">
                <a:latin typeface="Arial" pitchFamily="34" charset="0"/>
                <a:cs typeface="Arial" pitchFamily="34" charset="0"/>
              </a:rPr>
              <a:t>Das Wählerverzeichnis ist evtl. nach dem Verzeichnis der nachträglich ausgestellten Wahlscheine zu berichtigen</a:t>
            </a:r>
            <a:r>
              <a:rPr lang="de-DE" sz="2000" dirty="0" smtClean="0">
                <a:latin typeface="Arial" pitchFamily="34" charset="0"/>
                <a:cs typeface="Arial" pitchFamily="34" charset="0"/>
              </a:rPr>
              <a:t>. (WA 1 Nr. 1.4.5 Buchst. c)</a:t>
            </a:r>
            <a:endParaRPr lang="de-DE" sz="2000" dirty="0">
              <a:latin typeface="Arial" pitchFamily="34" charset="0"/>
              <a:cs typeface="Arial" pitchFamily="34" charset="0"/>
            </a:endParaRPr>
          </a:p>
          <a:p>
            <a:pPr>
              <a:spcBef>
                <a:spcPts val="1500"/>
              </a:spcBef>
            </a:pPr>
            <a:r>
              <a:rPr lang="de-DE" sz="2000" dirty="0">
                <a:latin typeface="Arial" pitchFamily="34" charset="0"/>
                <a:cs typeface="Arial" pitchFamily="34" charset="0"/>
              </a:rPr>
              <a:t>Ebenfalls Berichtigung der Abschlussbescheinigung des Wählerverzeichnisses. (WA 1 Nr. 1.4.5 Buchst. c</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a:spcBef>
                <a:spcPts val="1500"/>
              </a:spcBef>
            </a:pPr>
            <a:r>
              <a:rPr lang="de-DE" sz="2000" dirty="0" smtClean="0">
                <a:latin typeface="Arial" pitchFamily="34" charset="0"/>
                <a:cs typeface="Arial" pitchFamily="34" charset="0"/>
              </a:rPr>
              <a:t>Gleiches bei Ausstellung </a:t>
            </a:r>
            <a:r>
              <a:rPr lang="de-DE" sz="2000" dirty="0">
                <a:latin typeface="Arial" pitchFamily="34" charset="0"/>
                <a:cs typeface="Arial" pitchFamily="34" charset="0"/>
              </a:rPr>
              <a:t>von Wahlscheinen bei nachgewiesener plötzlicher </a:t>
            </a:r>
            <a:r>
              <a:rPr lang="de-DE" sz="2000" dirty="0" smtClean="0">
                <a:latin typeface="Arial" pitchFamily="34" charset="0"/>
                <a:cs typeface="Arial" pitchFamily="34" charset="0"/>
              </a:rPr>
              <a:t>Erkrankung bis 15 Uhr noch möglich. </a:t>
            </a:r>
            <a:endParaRPr lang="de-DE" sz="2000" dirty="0">
              <a:latin typeface="Arial" pitchFamily="34" charset="0"/>
              <a:cs typeface="Arial" pitchFamily="34" charset="0"/>
            </a:endParaRPr>
          </a:p>
          <a:p>
            <a:pPr marL="0" indent="0">
              <a:spcBef>
                <a:spcPts val="1500"/>
              </a:spcBef>
              <a:buNone/>
            </a:pPr>
            <a:endParaRPr lang="de-DE" altLang="de-DE" sz="2000" dirty="0" smtClean="0">
              <a:solidFill>
                <a:schemeClr val="accent6"/>
              </a:solidFill>
              <a:latin typeface="+mj-lt"/>
              <a:sym typeface="Calibri" pitchFamily="34" charset="0"/>
            </a:endParaRPr>
          </a:p>
          <a:p>
            <a:pPr>
              <a:spcBef>
                <a:spcPts val="1500"/>
              </a:spcBef>
            </a:pPr>
            <a:endParaRPr lang="de-DE" altLang="de-DE" sz="2400" dirty="0">
              <a:solidFill>
                <a:schemeClr val="accent6"/>
              </a:solidFill>
              <a:sym typeface="Calibri" pitchFamily="34" charset="0"/>
            </a:endParaRPr>
          </a:p>
          <a:p>
            <a:pPr marL="0" indent="0">
              <a:spcBef>
                <a:spcPts val="1500"/>
              </a:spcBef>
              <a:buNone/>
            </a:pPr>
            <a:endParaRPr lang="de-DE" altLang="de-DE" sz="2400" dirty="0">
              <a:solidFill>
                <a:schemeClr val="accent6"/>
              </a:solidFill>
              <a:latin typeface="+mj-lt"/>
              <a:sym typeface="Calibri" pitchFamily="34" charset="0"/>
            </a:endParaRPr>
          </a:p>
          <a:p>
            <a:pPr marL="0" indent="0">
              <a:buNone/>
            </a:pPr>
            <a:endParaRPr lang="de-DE" dirty="0"/>
          </a:p>
        </p:txBody>
      </p:sp>
    </p:spTree>
    <p:extLst>
      <p:ext uri="{BB962C8B-B14F-4D97-AF65-F5344CB8AC3E}">
        <p14:creationId xmlns:p14="http://schemas.microsoft.com/office/powerpoint/2010/main" val="2225039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07504" y="272638"/>
            <a:ext cx="3597525" cy="523099"/>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Wegweiser Briefwahl</a:t>
            </a:r>
            <a:endParaRPr lang="de-DE" altLang="de-DE" sz="2800" dirty="0">
              <a:latin typeface="+mn-lt"/>
              <a:sym typeface="Calibri" pitchFamily="34" charset="0"/>
            </a:endParaRPr>
          </a:p>
        </p:txBody>
      </p:sp>
      <p:pic>
        <p:nvPicPr>
          <p:cNvPr id="2" name="Grafik 1"/>
          <p:cNvPicPr>
            <a:picLocks noChangeAspect="1"/>
          </p:cNvPicPr>
          <p:nvPr/>
        </p:nvPicPr>
        <p:blipFill>
          <a:blip r:embed="rId2"/>
          <a:stretch>
            <a:fillRect/>
          </a:stretch>
        </p:blipFill>
        <p:spPr>
          <a:xfrm>
            <a:off x="3923928" y="188640"/>
            <a:ext cx="4179339" cy="6422085"/>
          </a:xfrm>
          <a:prstGeom prst="rect">
            <a:avLst/>
          </a:prstGeom>
        </p:spPr>
      </p:pic>
    </p:spTree>
    <p:extLst>
      <p:ext uri="{BB962C8B-B14F-4D97-AF65-F5344CB8AC3E}">
        <p14:creationId xmlns:p14="http://schemas.microsoft.com/office/powerpoint/2010/main" val="4291469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3637" y="272639"/>
            <a:ext cx="3453509"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Niederschrift</a:t>
            </a:r>
            <a:endParaRPr lang="de-DE" altLang="de-DE" sz="2800" dirty="0">
              <a:latin typeface="+mn-lt"/>
              <a:sym typeface="Calibri" pitchFamily="34" charset="0"/>
            </a:endParaRPr>
          </a:p>
        </p:txBody>
      </p:sp>
      <p:pic>
        <p:nvPicPr>
          <p:cNvPr id="2" name="Grafik 1"/>
          <p:cNvPicPr>
            <a:picLocks noChangeAspect="1"/>
          </p:cNvPicPr>
          <p:nvPr/>
        </p:nvPicPr>
        <p:blipFill>
          <a:blip r:embed="rId2"/>
          <a:stretch>
            <a:fillRect/>
          </a:stretch>
        </p:blipFill>
        <p:spPr>
          <a:xfrm>
            <a:off x="3563888" y="116632"/>
            <a:ext cx="4407628" cy="6624230"/>
          </a:xfrm>
          <a:prstGeom prst="rect">
            <a:avLst/>
          </a:prstGeom>
        </p:spPr>
      </p:pic>
    </p:spTree>
    <p:extLst>
      <p:ext uri="{BB962C8B-B14F-4D97-AF65-F5344CB8AC3E}">
        <p14:creationId xmlns:p14="http://schemas.microsoft.com/office/powerpoint/2010/main" val="28998671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267744" y="116632"/>
            <a:ext cx="4540295" cy="6669360"/>
          </a:xfrm>
          <a:prstGeom prst="rect">
            <a:avLst/>
          </a:prstGeom>
        </p:spPr>
      </p:pic>
      <p:sp>
        <p:nvSpPr>
          <p:cNvPr id="3" name="Rechteck 2"/>
          <p:cNvSpPr/>
          <p:nvPr/>
        </p:nvSpPr>
        <p:spPr>
          <a:xfrm>
            <a:off x="1547664" y="357301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10303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483768" y="116632"/>
            <a:ext cx="4386080" cy="6579121"/>
          </a:xfrm>
          <a:prstGeom prst="rect">
            <a:avLst/>
          </a:prstGeom>
        </p:spPr>
      </p:pic>
      <p:sp>
        <p:nvSpPr>
          <p:cNvPr id="3" name="Rechteck 2"/>
          <p:cNvSpPr/>
          <p:nvPr/>
        </p:nvSpPr>
        <p:spPr>
          <a:xfrm>
            <a:off x="1547664" y="357301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660563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2111" y="404664"/>
            <a:ext cx="9144000" cy="523220"/>
          </a:xfrm>
          <a:prstGeom prst="rect">
            <a:avLst/>
          </a:prstGeom>
          <a:noFill/>
        </p:spPr>
        <p:txBody>
          <a:bodyPr wrap="square" lIns="91305" tIns="45660" rIns="91305" bIns="45660" rtlCol="0">
            <a:spAutoFit/>
          </a:bodyPr>
          <a:lstStyle/>
          <a:p>
            <a:pPr eaLnBrk="1"/>
            <a:r>
              <a:rPr lang="de-DE" altLang="de-DE" sz="2800" b="1" dirty="0" smtClean="0">
                <a:latin typeface="+mn-lt"/>
                <a:sym typeface="Calibri" pitchFamily="34" charset="0"/>
              </a:rPr>
              <a:t>Übersicht Ergebnisermittlung</a:t>
            </a:r>
            <a:endParaRPr lang="de-DE" altLang="de-DE" sz="2800" b="1" dirty="0">
              <a:latin typeface="+mn-lt"/>
              <a:sym typeface="Calibri" pitchFamily="34" charset="0"/>
            </a:endParaRP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207"/>
          <a:stretch/>
        </p:blipFill>
        <p:spPr bwMode="auto">
          <a:xfrm rot="16200000">
            <a:off x="3115901" y="-1579376"/>
            <a:ext cx="2844923" cy="856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67421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15" y="1196752"/>
            <a:ext cx="8229600" cy="4719790"/>
          </a:xfrm>
        </p:spPr>
        <p:txBody>
          <a:bodyPr/>
          <a:lstStyle/>
          <a:p>
            <a:pPr>
              <a:buClr>
                <a:srgbClr val="35CD35"/>
              </a:buClr>
              <a:buSzPct val="150000"/>
              <a:buFont typeface="Wingdings" panose="05000000000000000000" pitchFamily="2" charset="2"/>
              <a:buChar char="§"/>
            </a:pPr>
            <a:r>
              <a:rPr lang="de-DE" sz="2000" dirty="0">
                <a:latin typeface="Arial" pitchFamily="34" charset="0"/>
                <a:cs typeface="Arial" pitchFamily="34" charset="0"/>
              </a:rPr>
              <a:t>Aussonderung/Prüfung der Wahlbriefe bei einem Verzeichnis für ungültig erklärte Wahlscheine. </a:t>
            </a:r>
          </a:p>
          <a:p>
            <a:pPr>
              <a:buClr>
                <a:srgbClr val="35CD35"/>
              </a:buClr>
              <a:buSzPct val="150000"/>
              <a:buFont typeface="Wingdings" panose="05000000000000000000" pitchFamily="2" charset="2"/>
              <a:buChar char="§"/>
            </a:pPr>
            <a:r>
              <a:rPr lang="de-DE" sz="1900" dirty="0" smtClean="0">
                <a:latin typeface="Arial" pitchFamily="34" charset="0"/>
                <a:cs typeface="Arial" pitchFamily="34" charset="0"/>
              </a:rPr>
              <a:t>Wahlbriefe </a:t>
            </a:r>
            <a:r>
              <a:rPr lang="de-DE" sz="1900" dirty="0">
                <a:latin typeface="Arial" pitchFamily="34" charset="0"/>
                <a:cs typeface="Arial" pitchFamily="34" charset="0"/>
              </a:rPr>
              <a:t>werden einzeln und nacheinander geöffnet</a:t>
            </a:r>
            <a:r>
              <a:rPr lang="de-DE" sz="1900" dirty="0" smtClean="0">
                <a:latin typeface="Arial" pitchFamily="34" charset="0"/>
                <a:cs typeface="Arial" pitchFamily="34" charset="0"/>
              </a:rPr>
              <a:t>.</a:t>
            </a:r>
            <a:endParaRPr lang="de-DE" sz="1900" dirty="0">
              <a:latin typeface="Arial" pitchFamily="34" charset="0"/>
              <a:cs typeface="Arial" pitchFamily="34" charset="0"/>
            </a:endParaRPr>
          </a:p>
          <a:p>
            <a:pPr>
              <a:buClr>
                <a:srgbClr val="35CD35"/>
              </a:buClr>
              <a:buSzPct val="150000"/>
              <a:buFont typeface="Wingdings" panose="05000000000000000000" pitchFamily="2" charset="2"/>
              <a:buChar char="§"/>
            </a:pPr>
            <a:r>
              <a:rPr lang="de-DE" sz="1900" dirty="0">
                <a:solidFill>
                  <a:srgbClr val="C00000"/>
                </a:solidFill>
                <a:latin typeface="Arial" pitchFamily="34" charset="0"/>
                <a:cs typeface="Arial" pitchFamily="34" charset="0"/>
              </a:rPr>
              <a:t>Wichtig: </a:t>
            </a:r>
            <a:r>
              <a:rPr lang="de-DE" sz="1900" dirty="0">
                <a:latin typeface="Arial" pitchFamily="34" charset="0"/>
                <a:cs typeface="Arial" pitchFamily="34" charset="0"/>
              </a:rPr>
              <a:t>Erst nach erfolgter Zulassung oder Zurückweisung darf der nächste Wahlbrief geöffnet und geprüft werden.</a:t>
            </a:r>
          </a:p>
          <a:p>
            <a:pPr>
              <a:buClr>
                <a:srgbClr val="35CD35"/>
              </a:buClr>
              <a:buSzPct val="150000"/>
              <a:buFont typeface="Wingdings" panose="05000000000000000000" pitchFamily="2" charset="2"/>
              <a:buChar char="§"/>
            </a:pPr>
            <a:r>
              <a:rPr lang="de-DE" sz="1900" dirty="0">
                <a:latin typeface="Arial" pitchFamily="34" charset="0"/>
                <a:cs typeface="Arial" pitchFamily="34" charset="0"/>
              </a:rPr>
              <a:t>Wahlschein und weißer Stimmzettelumschlag werden entnommen und vom Briefwahlvorsteher geprüft.</a:t>
            </a:r>
          </a:p>
          <a:p>
            <a:pPr>
              <a:buClr>
                <a:srgbClr val="35CD35"/>
              </a:buClr>
              <a:buSzPct val="150000"/>
              <a:buFont typeface="Wingdings" panose="05000000000000000000" pitchFamily="2" charset="2"/>
              <a:buChar char="§"/>
            </a:pPr>
            <a:r>
              <a:rPr lang="de-DE" sz="1900" dirty="0">
                <a:latin typeface="Arial" pitchFamily="34" charset="0"/>
                <a:cs typeface="Arial" pitchFamily="34" charset="0"/>
              </a:rPr>
              <a:t>Geben weder der Wahlschein noch der Stimmzettelumschlag Anlass zu Bedenken, wird der </a:t>
            </a:r>
            <a:r>
              <a:rPr lang="de-DE" sz="1900" b="1" dirty="0">
                <a:latin typeface="Arial" pitchFamily="34" charset="0"/>
                <a:cs typeface="Arial" pitchFamily="34" charset="0"/>
              </a:rPr>
              <a:t>weiße Stimmzettelumschlag ungeöffnet in die Briefwahlurne</a:t>
            </a:r>
            <a:r>
              <a:rPr lang="de-DE" sz="1900" dirty="0">
                <a:latin typeface="Arial" pitchFamily="34" charset="0"/>
                <a:cs typeface="Arial" pitchFamily="34" charset="0"/>
              </a:rPr>
              <a:t> eingeworfen und der </a:t>
            </a:r>
            <a:r>
              <a:rPr lang="de-DE" sz="1900" b="1" dirty="0">
                <a:latin typeface="Arial" pitchFamily="34" charset="0"/>
                <a:cs typeface="Arial" pitchFamily="34" charset="0"/>
              </a:rPr>
              <a:t>Wahlschein gesammelt.</a:t>
            </a:r>
          </a:p>
          <a:p>
            <a:pPr lvl="0">
              <a:buClr>
                <a:srgbClr val="35CD35"/>
              </a:buClr>
              <a:buSzPct val="150000"/>
              <a:buFont typeface="Wingdings" panose="05000000000000000000" pitchFamily="2" charset="2"/>
              <a:buChar char="§"/>
            </a:pPr>
            <a:r>
              <a:rPr lang="de-DE" sz="1900" dirty="0">
                <a:latin typeface="Arial" pitchFamily="34" charset="0"/>
                <a:cs typeface="Arial" pitchFamily="34" charset="0"/>
              </a:rPr>
              <a:t>Bei Anlass zu Bedenken: Wahlbriefumschlag samt Inhalt aussondern und zu den bereits ausgesonderten Wahlbriefen legen, die in einem Verzeichnis über für ungültig erklärte Wahlscheine aufgeführt sind.</a:t>
            </a:r>
          </a:p>
          <a:p>
            <a:pPr lvl="0">
              <a:buClr>
                <a:srgbClr val="35CD35"/>
              </a:buClr>
              <a:buSzPct val="150000"/>
              <a:buFont typeface="Wingdings" panose="05000000000000000000" pitchFamily="2" charset="2"/>
              <a:buChar char="§"/>
            </a:pPr>
            <a:r>
              <a:rPr lang="de-DE" sz="1900" dirty="0">
                <a:latin typeface="Arial" pitchFamily="34" charset="0"/>
                <a:cs typeface="Arial" pitchFamily="34" charset="0"/>
              </a:rPr>
              <a:t>Als letztes werden die ausgesonderten Wahlbriefe geöffnet und geprüft.</a:t>
            </a:r>
          </a:p>
          <a:p>
            <a:pPr>
              <a:buClr>
                <a:srgbClr val="35CD35"/>
              </a:buClr>
              <a:buSzPct val="150000"/>
              <a:buFont typeface="Wingdings" panose="05000000000000000000" pitchFamily="2" charset="2"/>
              <a:buChar char="§"/>
            </a:pPr>
            <a:r>
              <a:rPr lang="de-DE" sz="1900" dirty="0">
                <a:latin typeface="Arial" pitchFamily="34" charset="0"/>
                <a:cs typeface="Arial" pitchFamily="34" charset="0"/>
              </a:rPr>
              <a:t>Öffnen des Stimmzettelumschlags erst nach 18.00 </a:t>
            </a:r>
            <a:r>
              <a:rPr lang="de-DE" sz="1900" dirty="0" smtClean="0">
                <a:latin typeface="Arial" pitchFamily="34" charset="0"/>
                <a:cs typeface="Arial" pitchFamily="34" charset="0"/>
              </a:rPr>
              <a:t>Uhr!</a:t>
            </a:r>
            <a:endParaRPr lang="de-DE" sz="1900" dirty="0">
              <a:latin typeface="Arial" pitchFamily="34" charset="0"/>
              <a:cs typeface="Arial" pitchFamily="34" charset="0"/>
            </a:endParaRPr>
          </a:p>
          <a:p>
            <a:pPr>
              <a:buClr>
                <a:srgbClr val="35CD35"/>
              </a:buClr>
              <a:buSzPct val="200000"/>
              <a:buFont typeface="Wingdings" panose="05000000000000000000" pitchFamily="2" charset="2"/>
              <a:buChar char="§"/>
            </a:pPr>
            <a:endParaRPr lang="de-DE" sz="2000" dirty="0">
              <a:latin typeface="Arial" pitchFamily="34" charset="0"/>
              <a:cs typeface="Arial" pitchFamily="34" charset="0"/>
            </a:endParaRPr>
          </a:p>
          <a:p>
            <a:pPr>
              <a:buClr>
                <a:srgbClr val="35CD35"/>
              </a:buClr>
              <a:buSzPct val="200000"/>
              <a:buFont typeface="Wingdings" panose="05000000000000000000" pitchFamily="2" charset="2"/>
              <a:buChar char="§"/>
            </a:pPr>
            <a:endParaRPr lang="de-DE" sz="2000" dirty="0">
              <a:latin typeface="Arial" pitchFamily="34" charset="0"/>
              <a:cs typeface="Arial" pitchFamily="34" charset="0"/>
            </a:endParaRPr>
          </a:p>
          <a:p>
            <a:endParaRPr lang="de-DE" dirty="0"/>
          </a:p>
        </p:txBody>
      </p:sp>
      <p:sp>
        <p:nvSpPr>
          <p:cNvPr id="5" name="Textfeld 4"/>
          <p:cNvSpPr txBox="1"/>
          <p:nvPr/>
        </p:nvSpPr>
        <p:spPr>
          <a:xfrm>
            <a:off x="15" y="332656"/>
            <a:ext cx="9144000" cy="953986"/>
          </a:xfrm>
          <a:prstGeom prst="rect">
            <a:avLst/>
          </a:prstGeom>
          <a:noFill/>
        </p:spPr>
        <p:txBody>
          <a:bodyPr wrap="square" lIns="91305" tIns="45660" rIns="91305" bIns="45660" rtlCol="0">
            <a:spAutoFit/>
          </a:bodyPr>
          <a:lstStyle/>
          <a:p>
            <a:r>
              <a:rPr lang="de-DE" sz="2800" dirty="0" smtClean="0"/>
              <a:t>Öffnung, Prüfung, Zulassung oder Zurückweisung von Wahlbriefen</a:t>
            </a:r>
            <a:endParaRPr lang="de-DE" sz="2800" dirty="0"/>
          </a:p>
        </p:txBody>
      </p:sp>
    </p:spTree>
    <p:extLst>
      <p:ext uri="{BB962C8B-B14F-4D97-AF65-F5344CB8AC3E}">
        <p14:creationId xmlns:p14="http://schemas.microsoft.com/office/powerpoint/2010/main" val="28671870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5" y="332656"/>
            <a:ext cx="9144000" cy="523099"/>
          </a:xfrm>
          <a:prstGeom prst="rect">
            <a:avLst/>
          </a:prstGeom>
          <a:noFill/>
        </p:spPr>
        <p:txBody>
          <a:bodyPr wrap="square" lIns="91305" tIns="45660" rIns="91305" bIns="45660" rtlCol="0">
            <a:spAutoFit/>
          </a:bodyPr>
          <a:lstStyle/>
          <a:p>
            <a:r>
              <a:rPr lang="de-DE" sz="2800" dirty="0" smtClean="0"/>
              <a:t>Zurückweisungsgründe für Wahlbriefe</a:t>
            </a:r>
            <a:endParaRPr lang="de-DE" sz="2800" dirty="0"/>
          </a:p>
        </p:txBody>
      </p:sp>
      <p:sp>
        <p:nvSpPr>
          <p:cNvPr id="6" name="Inhaltsplatzhalter 5">
            <a:extLst>
              <a:ext uri="{FF2B5EF4-FFF2-40B4-BE49-F238E27FC236}">
                <a16:creationId xmlns:a16="http://schemas.microsoft.com/office/drawing/2014/main" id="{9B102805-C3BB-6DAB-388F-4DDA03314419}"/>
              </a:ext>
            </a:extLst>
          </p:cNvPr>
          <p:cNvSpPr>
            <a:spLocks noGrp="1"/>
          </p:cNvSpPr>
          <p:nvPr>
            <p:ph idx="1"/>
          </p:nvPr>
        </p:nvSpPr>
        <p:spPr>
          <a:xfrm>
            <a:off x="15" y="1196752"/>
            <a:ext cx="5400600" cy="3354437"/>
          </a:xfrm>
          <a:prstGeom prst="rect">
            <a:avLst/>
          </a:prstGeom>
        </p:spPr>
        <p:txBody>
          <a:bodyPr wrap="square">
            <a:spAutoFit/>
          </a:bodyPr>
          <a:lstStyle/>
          <a:p>
            <a:pPr>
              <a:buClr>
                <a:srgbClr val="35CD35"/>
              </a:buClr>
              <a:buSzPct val="150000"/>
              <a:buFont typeface="Wingdings" panose="05000000000000000000" pitchFamily="2" charset="2"/>
              <a:buChar char="§"/>
            </a:pPr>
            <a:r>
              <a:rPr lang="de-DE" sz="2000" dirty="0">
                <a:latin typeface="Arial" pitchFamily="34" charset="0"/>
                <a:cs typeface="Arial" pitchFamily="34" charset="0"/>
              </a:rPr>
              <a:t>Sind alle Wahlbriefe </a:t>
            </a:r>
            <a:r>
              <a:rPr lang="de-DE" sz="2000" u="sng" dirty="0">
                <a:latin typeface="Arial" pitchFamily="34" charset="0"/>
                <a:cs typeface="Arial" pitchFamily="34" charset="0"/>
              </a:rPr>
              <a:t>geöffnet</a:t>
            </a:r>
            <a:r>
              <a:rPr lang="de-DE" sz="2000" dirty="0">
                <a:latin typeface="Arial" pitchFamily="34" charset="0"/>
                <a:cs typeface="Arial" pitchFamily="34" charset="0"/>
              </a:rPr>
              <a:t> und entweder zugelassen oder ausgesondert worden, entscheidet jetzt der </a:t>
            </a:r>
            <a:r>
              <a:rPr lang="de-DE" sz="2000" b="1" dirty="0" smtClean="0">
                <a:solidFill>
                  <a:srgbClr val="C00000"/>
                </a:solidFill>
                <a:latin typeface="Arial" pitchFamily="34" charset="0"/>
                <a:cs typeface="Arial" pitchFamily="34" charset="0"/>
              </a:rPr>
              <a:t>gesamte </a:t>
            </a:r>
            <a:r>
              <a:rPr lang="de-DE" sz="2000" b="1" dirty="0">
                <a:solidFill>
                  <a:srgbClr val="C00000"/>
                </a:solidFill>
                <a:latin typeface="Arial" pitchFamily="34" charset="0"/>
                <a:cs typeface="Arial" pitchFamily="34" charset="0"/>
              </a:rPr>
              <a:t>Briefwahlvorstand </a:t>
            </a:r>
            <a:r>
              <a:rPr lang="de-DE" sz="2000" dirty="0" smtClean="0">
                <a:latin typeface="Arial" pitchFamily="34" charset="0"/>
                <a:cs typeface="Arial" pitchFamily="34" charset="0"/>
              </a:rPr>
              <a:t>über </a:t>
            </a:r>
            <a:r>
              <a:rPr lang="de-DE" sz="2000" dirty="0">
                <a:latin typeface="Arial" pitchFamily="34" charset="0"/>
                <a:cs typeface="Arial" pitchFamily="34" charset="0"/>
              </a:rPr>
              <a:t>Zulassung oder </a:t>
            </a:r>
            <a:r>
              <a:rPr lang="de-DE" sz="2000" dirty="0" smtClean="0">
                <a:latin typeface="Arial" pitchFamily="34" charset="0"/>
                <a:cs typeface="Arial" pitchFamily="34" charset="0"/>
              </a:rPr>
              <a:t>Zurückweisung der </a:t>
            </a:r>
            <a:r>
              <a:rPr lang="de-DE" sz="2000" b="1" dirty="0" smtClean="0">
                <a:solidFill>
                  <a:srgbClr val="C00000"/>
                </a:solidFill>
                <a:latin typeface="Arial" pitchFamily="34" charset="0"/>
                <a:cs typeface="Arial" pitchFamily="34" charset="0"/>
              </a:rPr>
              <a:t>ausgesonderten Wahlbriefe.</a:t>
            </a:r>
            <a:endParaRPr lang="de-DE" sz="2000" b="1" dirty="0">
              <a:solidFill>
                <a:srgbClr val="C00000"/>
              </a:solidFill>
              <a:latin typeface="Arial" pitchFamily="34" charset="0"/>
              <a:cs typeface="Arial" pitchFamily="34" charset="0"/>
            </a:endParaRPr>
          </a:p>
          <a:p>
            <a:pPr>
              <a:buClr>
                <a:srgbClr val="35CD35"/>
              </a:buClr>
              <a:buSzPct val="150000"/>
              <a:buFont typeface="Wingdings" panose="05000000000000000000" pitchFamily="2" charset="2"/>
              <a:buChar char="§"/>
            </a:pPr>
            <a:endParaRPr lang="de-DE" sz="2000" dirty="0">
              <a:latin typeface="Arial" pitchFamily="34" charset="0"/>
              <a:cs typeface="Arial" pitchFamily="34" charset="0"/>
            </a:endParaRPr>
          </a:p>
          <a:p>
            <a:pPr>
              <a:buClr>
                <a:srgbClr val="35CD35"/>
              </a:buClr>
              <a:buSzPct val="150000"/>
              <a:buFont typeface="Wingdings" panose="05000000000000000000" pitchFamily="2" charset="2"/>
              <a:buChar char="§"/>
            </a:pPr>
            <a:r>
              <a:rPr lang="de-DE" sz="2000" b="1" dirty="0">
                <a:solidFill>
                  <a:srgbClr val="C00000"/>
                </a:solidFill>
                <a:latin typeface="Arial" pitchFamily="34" charset="0"/>
                <a:cs typeface="Arial" pitchFamily="34" charset="0"/>
              </a:rPr>
              <a:t>Wahlbriefe sind zurückzuweisen, wenn:</a:t>
            </a:r>
          </a:p>
          <a:p>
            <a:pPr>
              <a:buClr>
                <a:srgbClr val="35CD35"/>
              </a:buClr>
              <a:buSzPct val="150000"/>
              <a:buFont typeface="Wingdings" panose="05000000000000000000" pitchFamily="2" charset="2"/>
              <a:buChar char="§"/>
            </a:pPr>
            <a:r>
              <a:rPr lang="de-DE" sz="2000" dirty="0">
                <a:latin typeface="Arial" pitchFamily="34" charset="0"/>
                <a:cs typeface="Arial" pitchFamily="34" charset="0"/>
              </a:rPr>
              <a:t>dem Wahlbriefumschlag kein oder kein gültiger Wahlschein beiliegt</a:t>
            </a:r>
          </a:p>
        </p:txBody>
      </p:sp>
      <p:pic>
        <p:nvPicPr>
          <p:cNvPr id="7" name="Grafik 6"/>
          <p:cNvPicPr>
            <a:picLocks noChangeAspect="1"/>
          </p:cNvPicPr>
          <p:nvPr/>
        </p:nvPicPr>
        <p:blipFill>
          <a:blip r:embed="rId2"/>
          <a:stretch>
            <a:fillRect/>
          </a:stretch>
        </p:blipFill>
        <p:spPr>
          <a:xfrm>
            <a:off x="5401429" y="855755"/>
            <a:ext cx="3651057" cy="5553626"/>
          </a:xfrm>
          <a:prstGeom prst="rect">
            <a:avLst/>
          </a:prstGeom>
        </p:spPr>
      </p:pic>
    </p:spTree>
    <p:extLst>
      <p:ext uri="{BB962C8B-B14F-4D97-AF65-F5344CB8AC3E}">
        <p14:creationId xmlns:p14="http://schemas.microsoft.com/office/powerpoint/2010/main" val="647726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80528" y="476672"/>
            <a:ext cx="9144000" cy="523099"/>
          </a:xfrm>
          <a:prstGeom prst="rect">
            <a:avLst/>
          </a:prstGeom>
          <a:noFill/>
        </p:spPr>
        <p:txBody>
          <a:bodyPr wrap="square" lIns="91305" tIns="45660" rIns="91305" bIns="45660" rtlCol="0">
            <a:spAutoFit/>
          </a:bodyPr>
          <a:lstStyle/>
          <a:p>
            <a:r>
              <a:rPr lang="de-DE" sz="2800" dirty="0" smtClean="0"/>
              <a:t>Zurückweisungsgründe für Wahlbriefe</a:t>
            </a:r>
            <a:endParaRPr lang="de-DE" sz="2800" dirty="0"/>
          </a:p>
        </p:txBody>
      </p:sp>
      <p:sp>
        <p:nvSpPr>
          <p:cNvPr id="6" name="Inhaltsplatzhalter 5">
            <a:extLst>
              <a:ext uri="{FF2B5EF4-FFF2-40B4-BE49-F238E27FC236}">
                <a16:creationId xmlns:a16="http://schemas.microsoft.com/office/drawing/2014/main" id="{9B102805-C3BB-6DAB-388F-4DDA03314419}"/>
              </a:ext>
            </a:extLst>
          </p:cNvPr>
          <p:cNvSpPr>
            <a:spLocks noGrp="1"/>
          </p:cNvSpPr>
          <p:nvPr>
            <p:ph idx="1"/>
          </p:nvPr>
        </p:nvSpPr>
        <p:spPr>
          <a:xfrm>
            <a:off x="179542" y="1340768"/>
            <a:ext cx="8964473" cy="3785325"/>
          </a:xfrm>
          <a:prstGeom prst="rect">
            <a:avLst/>
          </a:prstGeom>
        </p:spPr>
        <p:txBody>
          <a:bodyPr wrap="square">
            <a:spAutoFit/>
          </a:bodyPr>
          <a:lstStyle/>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dem Wahlbriefumschlag kein Stimmzettelumschlag </a:t>
            </a:r>
            <a:r>
              <a:rPr lang="de-DE" sz="2000" dirty="0" smtClean="0">
                <a:latin typeface="Arial" pitchFamily="34" charset="0"/>
                <a:cs typeface="Arial" pitchFamily="34" charset="0"/>
              </a:rPr>
              <a:t>beiliegt</a:t>
            </a:r>
          </a:p>
          <a:p>
            <a:pPr>
              <a:spcBef>
                <a:spcPts val="0"/>
              </a:spcBef>
              <a:buClr>
                <a:srgbClr val="35CD35"/>
              </a:buClr>
              <a:buSzPct val="150000"/>
              <a:buFont typeface="Wingdings" panose="05000000000000000000" pitchFamily="2" charset="2"/>
              <a:buChar char="§"/>
            </a:pPr>
            <a:r>
              <a:rPr lang="de-DE" sz="2000" dirty="0" smtClean="0">
                <a:latin typeface="Arial" pitchFamily="34" charset="0"/>
                <a:cs typeface="Arial" pitchFamily="34" charset="0"/>
              </a:rPr>
              <a:t>weder </a:t>
            </a:r>
            <a:r>
              <a:rPr lang="de-DE" sz="2000" dirty="0">
                <a:latin typeface="Arial" pitchFamily="34" charset="0"/>
                <a:cs typeface="Arial" pitchFamily="34" charset="0"/>
              </a:rPr>
              <a:t>der Wahlbriefumschlag noch der Stimmzettelumschlag verschlossen </a:t>
            </a:r>
            <a:r>
              <a:rPr lang="de-DE" sz="2000" dirty="0" smtClean="0">
                <a:latin typeface="Arial" pitchFamily="34" charset="0"/>
                <a:cs typeface="Arial" pitchFamily="34" charset="0"/>
              </a:rPr>
              <a:t>sind</a:t>
            </a:r>
            <a:endParaRPr lang="de-DE" sz="2000" dirty="0">
              <a:latin typeface="Arial" pitchFamily="34" charset="0"/>
              <a:cs typeface="Arial" pitchFamily="34" charset="0"/>
            </a:endParaRPr>
          </a:p>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der Wahlbriefumschlag mehrere Stimmzettelumschläge, aber nicht die gleiche Anzahl gültiger und mit der vorgeschriebenen Versicherung an Eides statt versehener Wahlscheine </a:t>
            </a:r>
            <a:r>
              <a:rPr lang="de-DE" sz="2000" dirty="0" smtClean="0">
                <a:latin typeface="Arial" pitchFamily="34" charset="0"/>
                <a:cs typeface="Arial" pitchFamily="34" charset="0"/>
              </a:rPr>
              <a:t>enthält</a:t>
            </a:r>
            <a:endParaRPr lang="de-DE" sz="2000" dirty="0">
              <a:latin typeface="Arial" pitchFamily="34" charset="0"/>
              <a:cs typeface="Arial" pitchFamily="34" charset="0"/>
            </a:endParaRPr>
          </a:p>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der Wähler oder die Hilfsperson die vorgeschriebene Versicherung an Eides statt zur Briefwahl auf dem Wahlschein nicht unterschrieben </a:t>
            </a:r>
            <a:r>
              <a:rPr lang="de-DE" sz="2000" dirty="0" smtClean="0">
                <a:latin typeface="Arial" pitchFamily="34" charset="0"/>
                <a:cs typeface="Arial" pitchFamily="34" charset="0"/>
              </a:rPr>
              <a:t>hat</a:t>
            </a:r>
            <a:endParaRPr lang="de-DE" sz="2000" dirty="0">
              <a:latin typeface="Arial" pitchFamily="34" charset="0"/>
              <a:cs typeface="Arial" pitchFamily="34" charset="0"/>
            </a:endParaRPr>
          </a:p>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kein amtlicher Stimmzettelumschlag benutzt </a:t>
            </a:r>
            <a:r>
              <a:rPr lang="de-DE" sz="2000" dirty="0" smtClean="0">
                <a:latin typeface="Arial" pitchFamily="34" charset="0"/>
                <a:cs typeface="Arial" pitchFamily="34" charset="0"/>
              </a:rPr>
              <a:t>wurde</a:t>
            </a:r>
            <a:endParaRPr lang="de-DE" sz="2000" dirty="0">
              <a:latin typeface="Arial" pitchFamily="34" charset="0"/>
              <a:cs typeface="Arial" pitchFamily="34" charset="0"/>
            </a:endParaRPr>
          </a:p>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ein Stimmzettelumschlag benutzt wurde, der offensichtlich in einer das Wahlgeheimnis gefährdenden Weise von den übrigen abweicht oder einen deutlich fühlbaren Gegenstand enthält</a:t>
            </a:r>
          </a:p>
        </p:txBody>
      </p:sp>
    </p:spTree>
    <p:extLst>
      <p:ext uri="{BB962C8B-B14F-4D97-AF65-F5344CB8AC3E}">
        <p14:creationId xmlns:p14="http://schemas.microsoft.com/office/powerpoint/2010/main" val="15526917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E980F6B-A3D9-2CB3-9798-C94AD75C9B78}"/>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78</a:t>
            </a:fld>
            <a:endParaRPr lang="de-DE" spc="-5" dirty="0"/>
          </a:p>
        </p:txBody>
      </p:sp>
      <p:sp>
        <p:nvSpPr>
          <p:cNvPr id="6" name="Titel 5">
            <a:extLst>
              <a:ext uri="{FF2B5EF4-FFF2-40B4-BE49-F238E27FC236}">
                <a16:creationId xmlns:a16="http://schemas.microsoft.com/office/drawing/2014/main" id="{20F141DF-DE0A-A74B-5786-124D71144CC7}"/>
              </a:ext>
            </a:extLst>
          </p:cNvPr>
          <p:cNvSpPr>
            <a:spLocks noGrp="1"/>
          </p:cNvSpPr>
          <p:nvPr>
            <p:ph type="title"/>
          </p:nvPr>
        </p:nvSpPr>
        <p:spPr>
          <a:xfrm>
            <a:off x="323528" y="836712"/>
            <a:ext cx="8928992" cy="492329"/>
          </a:xfrm>
        </p:spPr>
        <p:txBody>
          <a:bodyPr/>
          <a:lstStyle/>
          <a:p>
            <a:pPr marL="626938" indent="-626938"/>
            <a:r>
              <a:rPr lang="de-DE" sz="2300" dirty="0" smtClean="0">
                <a:solidFill>
                  <a:schemeClr val="tx1"/>
                </a:solidFill>
                <a:latin typeface="+mn-lt"/>
              </a:rPr>
              <a:t>Behandlung </a:t>
            </a:r>
            <a:r>
              <a:rPr lang="de-DE" sz="2300" dirty="0">
                <a:solidFill>
                  <a:schemeClr val="tx1"/>
                </a:solidFill>
                <a:latin typeface="+mn-lt"/>
              </a:rPr>
              <a:t>der Wahlbriefe, über die Beschluss gefasst werden muss</a:t>
            </a:r>
            <a:endParaRPr lang="de-DE" sz="2300" dirty="0">
              <a:solidFill>
                <a:schemeClr val="tx1"/>
              </a:solidFill>
            </a:endParaRPr>
          </a:p>
        </p:txBody>
      </p:sp>
      <p:pic>
        <p:nvPicPr>
          <p:cNvPr id="7" name="Grafik 6">
            <a:extLst>
              <a:ext uri="{FF2B5EF4-FFF2-40B4-BE49-F238E27FC236}">
                <a16:creationId xmlns:a16="http://schemas.microsoft.com/office/drawing/2014/main" id="{DF41C786-BF82-592D-9090-C57551B2A17C}"/>
              </a:ext>
            </a:extLst>
          </p:cNvPr>
          <p:cNvPicPr>
            <a:picLocks noChangeAspect="1"/>
          </p:cNvPicPr>
          <p:nvPr/>
        </p:nvPicPr>
        <p:blipFill>
          <a:blip r:embed="rId2"/>
          <a:stretch>
            <a:fillRect/>
          </a:stretch>
        </p:blipFill>
        <p:spPr>
          <a:xfrm>
            <a:off x="1907704" y="2910696"/>
            <a:ext cx="5308057" cy="3822468"/>
          </a:xfrm>
          <a:prstGeom prst="rect">
            <a:avLst/>
          </a:prstGeom>
        </p:spPr>
      </p:pic>
      <p:sp>
        <p:nvSpPr>
          <p:cNvPr id="8" name="Rechteck 7">
            <a:extLst>
              <a:ext uri="{FF2B5EF4-FFF2-40B4-BE49-F238E27FC236}">
                <a16:creationId xmlns:a16="http://schemas.microsoft.com/office/drawing/2014/main" id="{70DD849C-2EA0-FBC8-642D-6CA431A9B8F9}"/>
              </a:ext>
            </a:extLst>
          </p:cNvPr>
          <p:cNvSpPr/>
          <p:nvPr/>
        </p:nvSpPr>
        <p:spPr>
          <a:xfrm>
            <a:off x="153399" y="1556792"/>
            <a:ext cx="8528633" cy="1353904"/>
          </a:xfrm>
          <a:prstGeom prst="rect">
            <a:avLst/>
          </a:prstGeom>
        </p:spPr>
        <p:txBody>
          <a:bodyPr wrap="square">
            <a:spAutoFit/>
          </a:bodyPr>
          <a:lstStyle/>
          <a:p>
            <a:pPr marL="342900" indent="-342900">
              <a:buClr>
                <a:srgbClr val="35CD35"/>
              </a:buClr>
              <a:buSzPct val="150000"/>
              <a:buFont typeface="Wingdings" panose="05000000000000000000" pitchFamily="2" charset="2"/>
              <a:buChar char="§"/>
            </a:pPr>
            <a:r>
              <a:rPr lang="de-DE" sz="2000" dirty="0">
                <a:latin typeface="Arial" pitchFamily="34" charset="0"/>
                <a:cs typeface="Arial" pitchFamily="34" charset="0"/>
              </a:rPr>
              <a:t>Die Zahl der Wahlbriefe, die Anlass zu Bedenken geben, ist in der </a:t>
            </a:r>
            <a:r>
              <a:rPr lang="de-DE" sz="2000" b="1" dirty="0">
                <a:latin typeface="Arial" pitchFamily="34" charset="0"/>
                <a:cs typeface="Arial" pitchFamily="34" charset="0"/>
              </a:rPr>
              <a:t>Briefwahlniederschrift</a:t>
            </a:r>
            <a:r>
              <a:rPr lang="de-DE" sz="2000" dirty="0">
                <a:latin typeface="Arial" pitchFamily="34" charset="0"/>
                <a:cs typeface="Arial" pitchFamily="34" charset="0"/>
              </a:rPr>
              <a:t> festzuhalten.</a:t>
            </a:r>
          </a:p>
          <a:p>
            <a:pPr marL="342831" indent="-342831">
              <a:buClr>
                <a:schemeClr val="bg1">
                  <a:lumMod val="50000"/>
                </a:schemeClr>
              </a:buClr>
              <a:buFont typeface="Wingdings" pitchFamily="2" charset="2"/>
              <a:buChar char="Ø"/>
            </a:pPr>
            <a:endParaRPr lang="de-DE" sz="1000" dirty="0">
              <a:latin typeface="Arial" pitchFamily="34" charset="0"/>
              <a:cs typeface="Arial" pitchFamily="34" charset="0"/>
            </a:endParaRPr>
          </a:p>
          <a:p>
            <a:pPr>
              <a:buClr>
                <a:schemeClr val="bg1">
                  <a:lumMod val="50000"/>
                </a:schemeClr>
              </a:buClr>
            </a:pPr>
            <a:r>
              <a:rPr lang="de-DE" sz="1600" dirty="0">
                <a:latin typeface="Arial" pitchFamily="34" charset="0"/>
                <a:cs typeface="Arial" pitchFamily="34" charset="0"/>
              </a:rPr>
              <a:t>	Wahlbriefe, die durch Beschluss            Wahlbriefe, die durch Beschluss</a:t>
            </a:r>
          </a:p>
          <a:p>
            <a:pPr>
              <a:buClr>
                <a:schemeClr val="bg1">
                  <a:lumMod val="50000"/>
                </a:schemeClr>
              </a:buClr>
            </a:pPr>
            <a:r>
              <a:rPr lang="de-DE" sz="1600" dirty="0">
                <a:solidFill>
                  <a:srgbClr val="C00000"/>
                </a:solidFill>
                <a:latin typeface="Arial" pitchFamily="34" charset="0"/>
                <a:cs typeface="Arial" pitchFamily="34" charset="0"/>
              </a:rPr>
              <a:t>	zurückgewiesen </a:t>
            </a:r>
            <a:r>
              <a:rPr lang="de-DE" sz="1600" dirty="0">
                <a:latin typeface="Arial" pitchFamily="34" charset="0"/>
                <a:cs typeface="Arial" pitchFamily="34" charset="0"/>
              </a:rPr>
              <a:t>werden.                        </a:t>
            </a:r>
            <a:r>
              <a:rPr lang="de-DE" sz="1600" dirty="0">
                <a:solidFill>
                  <a:srgbClr val="C00000"/>
                </a:solidFill>
                <a:latin typeface="Arial" pitchFamily="34" charset="0"/>
                <a:cs typeface="Arial" pitchFamily="34" charset="0"/>
              </a:rPr>
              <a:t>zugelassen</a:t>
            </a:r>
            <a:r>
              <a:rPr lang="de-DE" sz="1600" dirty="0">
                <a:latin typeface="Arial" pitchFamily="34" charset="0"/>
                <a:cs typeface="Arial" pitchFamily="34" charset="0"/>
              </a:rPr>
              <a:t> werden.</a:t>
            </a:r>
          </a:p>
        </p:txBody>
      </p:sp>
    </p:spTree>
    <p:extLst>
      <p:ext uri="{BB962C8B-B14F-4D97-AF65-F5344CB8AC3E}">
        <p14:creationId xmlns:p14="http://schemas.microsoft.com/office/powerpoint/2010/main" val="40777874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95551" y="476672"/>
            <a:ext cx="3069364" cy="523220"/>
          </a:xfrm>
          <a:prstGeom prst="rect">
            <a:avLst/>
          </a:prstGeom>
          <a:noFill/>
        </p:spPr>
        <p:txBody>
          <a:bodyPr wrap="square" lIns="91305" tIns="45660" rIns="91305" bIns="45660" rtlCol="0">
            <a:spAutoFit/>
          </a:bodyPr>
          <a:lstStyle/>
          <a:p>
            <a:r>
              <a:rPr lang="de-DE" sz="2800" dirty="0">
                <a:latin typeface="+mj-lt"/>
              </a:rPr>
              <a:t>Wahlscheinmuster</a:t>
            </a:r>
            <a:endParaRPr lang="de-DE" sz="2800" dirty="0"/>
          </a:p>
        </p:txBody>
      </p:sp>
      <p:pic>
        <p:nvPicPr>
          <p:cNvPr id="6" name="Grafik 5"/>
          <p:cNvPicPr>
            <a:picLocks noChangeAspect="1"/>
          </p:cNvPicPr>
          <p:nvPr/>
        </p:nvPicPr>
        <p:blipFill>
          <a:blip r:embed="rId2"/>
          <a:stretch>
            <a:fillRect/>
          </a:stretch>
        </p:blipFill>
        <p:spPr>
          <a:xfrm>
            <a:off x="3779912" y="332656"/>
            <a:ext cx="4064592" cy="6182655"/>
          </a:xfrm>
          <a:prstGeom prst="rect">
            <a:avLst/>
          </a:prstGeom>
        </p:spPr>
      </p:pic>
    </p:spTree>
    <p:extLst>
      <p:ext uri="{BB962C8B-B14F-4D97-AF65-F5344CB8AC3E}">
        <p14:creationId xmlns:p14="http://schemas.microsoft.com/office/powerpoint/2010/main" val="2217195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52536" y="328443"/>
            <a:ext cx="9144000" cy="523220"/>
          </a:xfrm>
          <a:prstGeom prst="rect">
            <a:avLst/>
          </a:prstGeom>
          <a:noFill/>
        </p:spPr>
        <p:txBody>
          <a:bodyPr wrap="square" lIns="91305" tIns="45660" rIns="91305" bIns="45660" rtlCol="0">
            <a:spAutoFit/>
          </a:bodyPr>
          <a:lstStyle/>
          <a:p>
            <a:r>
              <a:rPr lang="de-DE" sz="2800" b="1" dirty="0">
                <a:latin typeface="+mj-lt"/>
              </a:rPr>
              <a:t>Verpflichtung der Wahlhelfer</a:t>
            </a:r>
            <a:endParaRPr lang="de-DE" sz="2800" b="1" dirty="0"/>
          </a:p>
        </p:txBody>
      </p:sp>
      <p:sp>
        <p:nvSpPr>
          <p:cNvPr id="6" name="Inhaltsplatzhalter 5"/>
          <p:cNvSpPr txBox="1">
            <a:spLocks noGrp="1"/>
          </p:cNvSpPr>
          <p:nvPr>
            <p:ph idx="1"/>
          </p:nvPr>
        </p:nvSpPr>
        <p:spPr>
          <a:xfrm>
            <a:off x="467544" y="1124744"/>
            <a:ext cx="3466713" cy="2079216"/>
          </a:xfrm>
          <a:prstGeom prst="rect">
            <a:avLst/>
          </a:prstGeom>
          <a:noFill/>
        </p:spPr>
        <p:txBody>
          <a:bodyPr wrap="square" rtlCol="0">
            <a:spAutoFit/>
          </a:bodyPr>
          <a:lstStyle/>
          <a:p>
            <a:pPr>
              <a:lnSpc>
                <a:spcPct val="120000"/>
              </a:lnSpc>
              <a:spcBef>
                <a:spcPts val="1700"/>
              </a:spcBef>
            </a:pPr>
            <a:r>
              <a:rPr lang="de-DE" altLang="de-DE" sz="2800" dirty="0">
                <a:sym typeface="Calibri" pitchFamily="34" charset="0"/>
              </a:rPr>
              <a:t>Unparteilichkeit</a:t>
            </a:r>
          </a:p>
          <a:p>
            <a:pPr>
              <a:lnSpc>
                <a:spcPct val="120000"/>
              </a:lnSpc>
              <a:spcBef>
                <a:spcPts val="1700"/>
              </a:spcBef>
            </a:pPr>
            <a:r>
              <a:rPr lang="de-DE" altLang="de-DE" sz="2800" dirty="0" smtClean="0">
                <a:sym typeface="Calibri" pitchFamily="34" charset="0"/>
              </a:rPr>
              <a:t>Verschwiegenheit</a:t>
            </a:r>
          </a:p>
          <a:p>
            <a:pPr>
              <a:lnSpc>
                <a:spcPct val="120000"/>
              </a:lnSpc>
              <a:spcBef>
                <a:spcPts val="1700"/>
              </a:spcBef>
            </a:pPr>
            <a:r>
              <a:rPr lang="de-DE" altLang="de-DE" sz="2800" dirty="0" smtClean="0">
                <a:sym typeface="Calibri" pitchFamily="34" charset="0"/>
              </a:rPr>
              <a:t>Erfrischungsgeld</a:t>
            </a:r>
            <a:endParaRPr lang="de-DE" altLang="de-DE" sz="2800" dirty="0"/>
          </a:p>
        </p:txBody>
      </p:sp>
      <p:pic>
        <p:nvPicPr>
          <p:cNvPr id="2" name="Grafik 1"/>
          <p:cNvPicPr>
            <a:picLocks noChangeAspect="1"/>
          </p:cNvPicPr>
          <p:nvPr/>
        </p:nvPicPr>
        <p:blipFill>
          <a:blip r:embed="rId2"/>
          <a:stretch>
            <a:fillRect/>
          </a:stretch>
        </p:blipFill>
        <p:spPr>
          <a:xfrm>
            <a:off x="4139952" y="999892"/>
            <a:ext cx="3960440" cy="5802998"/>
          </a:xfrm>
          <a:prstGeom prst="rect">
            <a:avLst/>
          </a:prstGeom>
        </p:spPr>
      </p:pic>
      <p:sp>
        <p:nvSpPr>
          <p:cNvPr id="8" name="Textfeld 7"/>
          <p:cNvSpPr txBox="1"/>
          <p:nvPr/>
        </p:nvSpPr>
        <p:spPr>
          <a:xfrm>
            <a:off x="319140" y="3284984"/>
            <a:ext cx="3592188" cy="3416198"/>
          </a:xfrm>
          <a:prstGeom prst="rect">
            <a:avLst/>
          </a:prstGeom>
          <a:noFill/>
          <a:ln w="38100">
            <a:solidFill>
              <a:srgbClr val="FF0000"/>
            </a:solidFill>
            <a:prstDash val="dash"/>
          </a:ln>
        </p:spPr>
        <p:txBody>
          <a:bodyPr wrap="square" lIns="91305" tIns="45660" rIns="91305" bIns="45660" rtlCol="0">
            <a:spAutoFit/>
          </a:bodyPr>
          <a:lstStyle/>
          <a:p>
            <a:r>
              <a:rPr lang="de-DE" b="1" u="sng" dirty="0" smtClean="0">
                <a:solidFill>
                  <a:srgbClr val="FF0000"/>
                </a:solidFill>
              </a:rPr>
              <a:t>Bitte Beachten!</a:t>
            </a:r>
            <a:r>
              <a:rPr lang="de-DE" dirty="0" smtClean="0"/>
              <a:t/>
            </a:r>
            <a:br>
              <a:rPr lang="de-DE" dirty="0" smtClean="0"/>
            </a:br>
            <a:endParaRPr lang="de-DE" dirty="0">
              <a:solidFill>
                <a:srgbClr val="FF0000"/>
              </a:solidFill>
            </a:endParaRPr>
          </a:p>
          <a:p>
            <a:r>
              <a:rPr lang="de-DE" b="1" dirty="0" smtClean="0">
                <a:solidFill>
                  <a:srgbClr val="FF0000"/>
                </a:solidFill>
              </a:rPr>
              <a:t>Abholung des Wählerverzeichnisses und</a:t>
            </a:r>
            <a:br>
              <a:rPr lang="de-DE" b="1" dirty="0" smtClean="0">
                <a:solidFill>
                  <a:srgbClr val="FF0000"/>
                </a:solidFill>
              </a:rPr>
            </a:br>
            <a:r>
              <a:rPr lang="de-DE" b="1" dirty="0" smtClean="0">
                <a:solidFill>
                  <a:srgbClr val="FF0000"/>
                </a:solidFill>
              </a:rPr>
              <a:t> des Erfrischungsgeldes am </a:t>
            </a:r>
            <a:br>
              <a:rPr lang="de-DE" b="1" dirty="0" smtClean="0">
                <a:solidFill>
                  <a:srgbClr val="FF0000"/>
                </a:solidFill>
              </a:rPr>
            </a:br>
            <a:r>
              <a:rPr lang="de-DE" b="1" u="sng" dirty="0" smtClean="0">
                <a:solidFill>
                  <a:srgbClr val="FF0000"/>
                </a:solidFill>
              </a:rPr>
              <a:t>Wahltag um 07.15 Uhr</a:t>
            </a:r>
            <a:r>
              <a:rPr lang="de-DE" b="1" dirty="0" smtClean="0">
                <a:solidFill>
                  <a:srgbClr val="FF0000"/>
                </a:solidFill>
              </a:rPr>
              <a:t> </a:t>
            </a:r>
            <a:br>
              <a:rPr lang="de-DE" b="1" dirty="0" smtClean="0">
                <a:solidFill>
                  <a:srgbClr val="FF0000"/>
                </a:solidFill>
              </a:rPr>
            </a:br>
            <a:r>
              <a:rPr lang="de-DE" b="1" dirty="0" smtClean="0">
                <a:solidFill>
                  <a:srgbClr val="FF0000"/>
                </a:solidFill>
              </a:rPr>
              <a:t>im Einwohnermeldeamt </a:t>
            </a:r>
            <a:br>
              <a:rPr lang="de-DE" b="1" dirty="0" smtClean="0">
                <a:solidFill>
                  <a:srgbClr val="FF0000"/>
                </a:solidFill>
              </a:rPr>
            </a:br>
            <a:r>
              <a:rPr lang="de-DE" b="1" dirty="0" smtClean="0">
                <a:solidFill>
                  <a:srgbClr val="FF0000"/>
                </a:solidFill>
              </a:rPr>
              <a:t>durch Schriftführer oder Wahlvorstand!</a:t>
            </a:r>
          </a:p>
          <a:p>
            <a:r>
              <a:rPr lang="de-DE" b="1" dirty="0" smtClean="0">
                <a:solidFill>
                  <a:srgbClr val="FF0000"/>
                </a:solidFill>
              </a:rPr>
              <a:t>(Bitte in ausgelegte Liste eintragen)</a:t>
            </a:r>
          </a:p>
          <a:p>
            <a:endParaRPr lang="de-DE" dirty="0"/>
          </a:p>
        </p:txBody>
      </p:sp>
    </p:spTree>
    <p:extLst>
      <p:ext uri="{BB962C8B-B14F-4D97-AF65-F5344CB8AC3E}">
        <p14:creationId xmlns:p14="http://schemas.microsoft.com/office/powerpoint/2010/main" val="17228471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95551" y="476672"/>
            <a:ext cx="3069364" cy="523220"/>
          </a:xfrm>
          <a:prstGeom prst="rect">
            <a:avLst/>
          </a:prstGeom>
          <a:noFill/>
        </p:spPr>
        <p:txBody>
          <a:bodyPr wrap="square" lIns="91305" tIns="45660" rIns="91305" bIns="45660" rtlCol="0">
            <a:spAutoFit/>
          </a:bodyPr>
          <a:lstStyle/>
          <a:p>
            <a:r>
              <a:rPr lang="de-DE" sz="2800" dirty="0">
                <a:latin typeface="+mj-lt"/>
              </a:rPr>
              <a:t>Wahlscheinmuster</a:t>
            </a:r>
            <a:endParaRPr lang="de-DE" sz="2800" dirty="0"/>
          </a:p>
        </p:txBody>
      </p:sp>
      <p:pic>
        <p:nvPicPr>
          <p:cNvPr id="2" name="Grafik 1"/>
          <p:cNvPicPr>
            <a:picLocks noChangeAspect="1"/>
          </p:cNvPicPr>
          <p:nvPr/>
        </p:nvPicPr>
        <p:blipFill>
          <a:blip r:embed="rId2"/>
          <a:stretch>
            <a:fillRect/>
          </a:stretch>
        </p:blipFill>
        <p:spPr>
          <a:xfrm>
            <a:off x="3563888" y="260648"/>
            <a:ext cx="4446774" cy="6465223"/>
          </a:xfrm>
          <a:prstGeom prst="rect">
            <a:avLst/>
          </a:prstGeom>
        </p:spPr>
      </p:pic>
    </p:spTree>
    <p:extLst>
      <p:ext uri="{BB962C8B-B14F-4D97-AF65-F5344CB8AC3E}">
        <p14:creationId xmlns:p14="http://schemas.microsoft.com/office/powerpoint/2010/main" val="19159840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267744" y="278879"/>
            <a:ext cx="4386080" cy="6579121"/>
          </a:xfrm>
          <a:prstGeom prst="rect">
            <a:avLst/>
          </a:prstGeom>
        </p:spPr>
      </p:pic>
      <p:sp>
        <p:nvSpPr>
          <p:cNvPr id="3" name="Rechteck 2"/>
          <p:cNvSpPr/>
          <p:nvPr/>
        </p:nvSpPr>
        <p:spPr>
          <a:xfrm>
            <a:off x="1547664" y="357301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659190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483768" y="188640"/>
            <a:ext cx="4399568" cy="6515710"/>
          </a:xfrm>
          <a:prstGeom prst="rect">
            <a:avLst/>
          </a:prstGeom>
        </p:spPr>
      </p:pic>
      <p:sp>
        <p:nvSpPr>
          <p:cNvPr id="3" name="Rechteck 2"/>
          <p:cNvSpPr/>
          <p:nvPr/>
        </p:nvSpPr>
        <p:spPr>
          <a:xfrm>
            <a:off x="1181969" y="4941168"/>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Pfeil nach rechts 3"/>
          <p:cNvSpPr/>
          <p:nvPr/>
        </p:nvSpPr>
        <p:spPr>
          <a:xfrm>
            <a:off x="2051720" y="192642"/>
            <a:ext cx="432048" cy="216024"/>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16521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308" y="740582"/>
            <a:ext cx="9144000" cy="523099"/>
          </a:xfrm>
          <a:prstGeom prst="rect">
            <a:avLst/>
          </a:prstGeom>
          <a:noFill/>
        </p:spPr>
        <p:txBody>
          <a:bodyPr wrap="square" lIns="91305" tIns="45660" rIns="91305" bIns="45660" rtlCol="0">
            <a:spAutoFit/>
          </a:bodyPr>
          <a:lstStyle/>
          <a:p>
            <a:r>
              <a:rPr lang="de-DE" sz="2800" dirty="0" smtClean="0"/>
              <a:t>Ermittlung und Feststellung des Briefwahlergebnisses</a:t>
            </a:r>
            <a:endParaRPr lang="de-DE" sz="2800" dirty="0"/>
          </a:p>
        </p:txBody>
      </p:sp>
      <p:sp>
        <p:nvSpPr>
          <p:cNvPr id="6" name="Inhaltsplatzhalter 5">
            <a:extLst>
              <a:ext uri="{FF2B5EF4-FFF2-40B4-BE49-F238E27FC236}">
                <a16:creationId xmlns:a16="http://schemas.microsoft.com/office/drawing/2014/main" id="{9B102805-C3BB-6DAB-388F-4DDA03314419}"/>
              </a:ext>
            </a:extLst>
          </p:cNvPr>
          <p:cNvSpPr>
            <a:spLocks noGrp="1"/>
          </p:cNvSpPr>
          <p:nvPr>
            <p:ph idx="1"/>
          </p:nvPr>
        </p:nvSpPr>
        <p:spPr>
          <a:xfrm>
            <a:off x="179542" y="1340768"/>
            <a:ext cx="8964473" cy="3231327"/>
          </a:xfrm>
          <a:prstGeom prst="rect">
            <a:avLst/>
          </a:prstGeom>
        </p:spPr>
        <p:txBody>
          <a:bodyPr wrap="square">
            <a:spAutoFit/>
          </a:bodyPr>
          <a:lstStyle/>
          <a:p>
            <a:pPr>
              <a:buClr>
                <a:srgbClr val="57E56B"/>
              </a:buClr>
              <a:buSzPct val="150000"/>
              <a:buFont typeface="Wingdings" panose="05000000000000000000" pitchFamily="2" charset="2"/>
              <a:buChar char="§"/>
            </a:pPr>
            <a:r>
              <a:rPr lang="de-DE" sz="2000" dirty="0">
                <a:latin typeface="Arial" pitchFamily="34" charset="0"/>
                <a:cs typeface="Arial" pitchFamily="34" charset="0"/>
              </a:rPr>
              <a:t>Der Briefwahlvorstand darf mit der Ergebnisermittlung erst um 18.00 Uhr beginnen, dem Ende der allgemeinen Wahlzeit</a:t>
            </a:r>
          </a:p>
          <a:p>
            <a:pPr>
              <a:buClr>
                <a:srgbClr val="57E56B"/>
              </a:buClr>
              <a:buSzPct val="150000"/>
              <a:buFont typeface="Wingdings" panose="05000000000000000000" pitchFamily="2" charset="2"/>
              <a:buChar char="§"/>
            </a:pPr>
            <a:endParaRPr lang="de-DE" sz="2000" dirty="0">
              <a:latin typeface="Arial" pitchFamily="34" charset="0"/>
              <a:cs typeface="Arial" pitchFamily="34" charset="0"/>
            </a:endParaRPr>
          </a:p>
          <a:p>
            <a:pPr>
              <a:buClr>
                <a:srgbClr val="57E56B"/>
              </a:buClr>
              <a:buSzPct val="150000"/>
              <a:buFont typeface="Wingdings" panose="05000000000000000000" pitchFamily="2" charset="2"/>
              <a:buChar char="§"/>
            </a:pPr>
            <a:r>
              <a:rPr lang="de-DE" sz="2000" dirty="0">
                <a:latin typeface="Arial" pitchFamily="34" charset="0"/>
                <a:cs typeface="Arial" pitchFamily="34" charset="0"/>
              </a:rPr>
              <a:t>Es ist immer der Grundsatz der Öffentlichkeit der Wahl zu beachten</a:t>
            </a:r>
          </a:p>
          <a:p>
            <a:pPr>
              <a:buClr>
                <a:srgbClr val="57E56B"/>
              </a:buClr>
              <a:buSzPct val="150000"/>
              <a:buFont typeface="Wingdings" panose="05000000000000000000" pitchFamily="2" charset="2"/>
              <a:buChar char="§"/>
            </a:pPr>
            <a:endParaRPr lang="de-DE" sz="2000" dirty="0">
              <a:latin typeface="Arial" pitchFamily="34" charset="0"/>
              <a:cs typeface="Arial" pitchFamily="34" charset="0"/>
            </a:endParaRPr>
          </a:p>
          <a:p>
            <a:pPr>
              <a:buClr>
                <a:srgbClr val="57E56B"/>
              </a:buClr>
              <a:buSzPct val="150000"/>
              <a:buFont typeface="Wingdings" panose="05000000000000000000" pitchFamily="2" charset="2"/>
              <a:buChar char="§"/>
            </a:pPr>
            <a:r>
              <a:rPr lang="de-DE" sz="2000" dirty="0">
                <a:latin typeface="Arial" pitchFamily="34" charset="0"/>
                <a:cs typeface="Arial" pitchFamily="34" charset="0"/>
              </a:rPr>
              <a:t>Der Briefwahlvorsteher öffnet die Wahlurne</a:t>
            </a:r>
          </a:p>
          <a:p>
            <a:pPr>
              <a:buClr>
                <a:srgbClr val="57E56B"/>
              </a:buClr>
              <a:buSzPct val="150000"/>
              <a:buFont typeface="Wingdings" panose="05000000000000000000" pitchFamily="2" charset="2"/>
              <a:buChar char="§"/>
            </a:pPr>
            <a:endParaRPr lang="de-DE" sz="2000" dirty="0">
              <a:latin typeface="Arial" pitchFamily="34" charset="0"/>
              <a:cs typeface="Arial" pitchFamily="34" charset="0"/>
            </a:endParaRPr>
          </a:p>
          <a:p>
            <a:pPr>
              <a:buClr>
                <a:srgbClr val="57E56B"/>
              </a:buClr>
              <a:buSzPct val="150000"/>
              <a:buFont typeface="Wingdings" panose="05000000000000000000" pitchFamily="2" charset="2"/>
              <a:buChar char="§"/>
            </a:pPr>
            <a:r>
              <a:rPr lang="de-DE" sz="2000" dirty="0">
                <a:latin typeface="Arial" pitchFamily="34" charset="0"/>
                <a:cs typeface="Arial" pitchFamily="34" charset="0"/>
              </a:rPr>
              <a:t>Der Briefwahlvorsteher entnimmt die weißen Stimmzettelumschläge der Wahlurne und überzeugt sich, dass diese leer ist</a:t>
            </a:r>
          </a:p>
        </p:txBody>
      </p:sp>
      <p:sp>
        <p:nvSpPr>
          <p:cNvPr id="7" name="Textfeld 6"/>
          <p:cNvSpPr txBox="1"/>
          <p:nvPr/>
        </p:nvSpPr>
        <p:spPr>
          <a:xfrm>
            <a:off x="-3308" y="212598"/>
            <a:ext cx="9144000" cy="476933"/>
          </a:xfrm>
          <a:prstGeom prst="rect">
            <a:avLst/>
          </a:prstGeom>
          <a:noFill/>
        </p:spPr>
        <p:txBody>
          <a:bodyPr wrap="square" lIns="91305" tIns="45660" rIns="91305" bIns="45660" rtlCol="0">
            <a:spAutoFit/>
          </a:bodyPr>
          <a:lstStyle/>
          <a:p>
            <a:pPr marL="12700">
              <a:buClr>
                <a:schemeClr val="bg1">
                  <a:lumMod val="50000"/>
                </a:schemeClr>
              </a:buClr>
            </a:pPr>
            <a:r>
              <a:rPr lang="de-DE" sz="2500" kern="0" dirty="0">
                <a:solidFill>
                  <a:srgbClr val="35CD35"/>
                </a:solidFill>
              </a:rPr>
              <a:t>Tätigkeiten des </a:t>
            </a:r>
            <a:r>
              <a:rPr lang="de-DE" sz="2500" kern="0" dirty="0" smtClean="0">
                <a:solidFill>
                  <a:srgbClr val="35CD35"/>
                </a:solidFill>
              </a:rPr>
              <a:t>Briefwahlvorstandes am </a:t>
            </a:r>
            <a:r>
              <a:rPr lang="de-DE" sz="2500" kern="0" dirty="0">
                <a:solidFill>
                  <a:srgbClr val="35CD35"/>
                </a:solidFill>
              </a:rPr>
              <a:t>Wahltag </a:t>
            </a:r>
            <a:r>
              <a:rPr lang="de-DE" sz="2500" kern="0" dirty="0" smtClean="0">
                <a:solidFill>
                  <a:srgbClr val="35CD35"/>
                </a:solidFill>
              </a:rPr>
              <a:t>ab 18.00 </a:t>
            </a:r>
            <a:r>
              <a:rPr lang="de-DE" sz="2500" kern="0" dirty="0">
                <a:solidFill>
                  <a:srgbClr val="35CD35"/>
                </a:solidFill>
              </a:rPr>
              <a:t>Uhr</a:t>
            </a:r>
          </a:p>
        </p:txBody>
      </p:sp>
    </p:spTree>
    <p:extLst>
      <p:ext uri="{BB962C8B-B14F-4D97-AF65-F5344CB8AC3E}">
        <p14:creationId xmlns:p14="http://schemas.microsoft.com/office/powerpoint/2010/main" val="9841192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457BBBC-DA49-D6F8-C053-63A1C63E9930}"/>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84</a:t>
            </a:fld>
            <a:endParaRPr lang="de-DE" spc="-5" dirty="0"/>
          </a:p>
        </p:txBody>
      </p:sp>
      <p:sp>
        <p:nvSpPr>
          <p:cNvPr id="6" name="Titel 5">
            <a:extLst>
              <a:ext uri="{FF2B5EF4-FFF2-40B4-BE49-F238E27FC236}">
                <a16:creationId xmlns:a16="http://schemas.microsoft.com/office/drawing/2014/main" id="{0955D9C9-C13E-7A1A-1029-BE5B3F577345}"/>
              </a:ext>
            </a:extLst>
          </p:cNvPr>
          <p:cNvSpPr>
            <a:spLocks noGrp="1"/>
          </p:cNvSpPr>
          <p:nvPr>
            <p:ph type="title"/>
          </p:nvPr>
        </p:nvSpPr>
        <p:spPr>
          <a:xfrm>
            <a:off x="899592" y="620688"/>
            <a:ext cx="7085290" cy="492329"/>
          </a:xfrm>
        </p:spPr>
        <p:txBody>
          <a:bodyPr/>
          <a:lstStyle/>
          <a:p>
            <a:pPr marL="626938" indent="-626938" algn="ctr"/>
            <a:r>
              <a:rPr lang="de-DE" sz="2300" dirty="0" smtClean="0">
                <a:solidFill>
                  <a:schemeClr val="tx1"/>
                </a:solidFill>
                <a:latin typeface="+mn-lt"/>
              </a:rPr>
              <a:t>Zählen </a:t>
            </a:r>
            <a:r>
              <a:rPr lang="de-DE" sz="2300" dirty="0">
                <a:solidFill>
                  <a:schemeClr val="tx1"/>
                </a:solidFill>
                <a:latin typeface="+mn-lt"/>
              </a:rPr>
              <a:t>der weißen Stimmzettel-umschläge und der Wahlscheine</a:t>
            </a:r>
            <a:endParaRPr lang="de-DE" sz="2300" dirty="0">
              <a:solidFill>
                <a:schemeClr val="tx1"/>
              </a:solidFill>
            </a:endParaRPr>
          </a:p>
        </p:txBody>
      </p:sp>
      <p:sp>
        <p:nvSpPr>
          <p:cNvPr id="7" name="Rechteck 6">
            <a:extLst>
              <a:ext uri="{FF2B5EF4-FFF2-40B4-BE49-F238E27FC236}">
                <a16:creationId xmlns:a16="http://schemas.microsoft.com/office/drawing/2014/main" id="{79CEEBAC-9700-A446-5813-ED327827E578}"/>
              </a:ext>
            </a:extLst>
          </p:cNvPr>
          <p:cNvSpPr/>
          <p:nvPr/>
        </p:nvSpPr>
        <p:spPr>
          <a:xfrm>
            <a:off x="467544" y="1628800"/>
            <a:ext cx="8502806" cy="4524315"/>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Es werden Arbeitsgruppen gebildet, die gleichzeitig </a:t>
            </a:r>
            <a:r>
              <a:rPr lang="de-DE" dirty="0" smtClean="0">
                <a:latin typeface="Arial" pitchFamily="34" charset="0"/>
                <a:cs typeface="Arial" pitchFamily="34" charset="0"/>
              </a:rPr>
              <a:t>zählen</a:t>
            </a:r>
            <a:endParaRPr lang="de-DE" dirty="0">
              <a:latin typeface="Arial" pitchFamily="34" charset="0"/>
              <a:cs typeface="Arial" pitchFamily="34" charset="0"/>
            </a:endParaRPr>
          </a:p>
          <a:p>
            <a:pPr algn="l">
              <a:buClr>
                <a:schemeClr val="bg1">
                  <a:lumMod val="50000"/>
                </a:schemeClr>
              </a:buClr>
            </a:pPr>
            <a:r>
              <a:rPr lang="de-DE" b="1" dirty="0" smtClean="0">
                <a:solidFill>
                  <a:srgbClr val="C00000"/>
                </a:solidFill>
                <a:latin typeface="Arial" pitchFamily="34" charset="0"/>
                <a:cs typeface="Arial" pitchFamily="34" charset="0"/>
              </a:rPr>
              <a:t>Arbeitsgruppe </a:t>
            </a:r>
            <a:r>
              <a:rPr lang="de-DE" b="1" dirty="0">
                <a:solidFill>
                  <a:srgbClr val="C00000"/>
                </a:solidFill>
                <a:latin typeface="Arial" pitchFamily="34" charset="0"/>
                <a:cs typeface="Arial" pitchFamily="34" charset="0"/>
              </a:rPr>
              <a:t>A:</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Beisitzer zählen alle </a:t>
            </a:r>
            <a:r>
              <a:rPr lang="de-DE" b="1" dirty="0">
                <a:latin typeface="Arial" pitchFamily="34" charset="0"/>
                <a:cs typeface="Arial" pitchFamily="34" charset="0"/>
              </a:rPr>
              <a:t>Stimmzettelumschläge</a:t>
            </a:r>
            <a:r>
              <a:rPr lang="de-DE" dirty="0">
                <a:latin typeface="Arial" pitchFamily="34" charset="0"/>
                <a:cs typeface="Arial" pitchFamily="34" charset="0"/>
              </a:rPr>
              <a:t> (= Wähler), </a:t>
            </a:r>
            <a:r>
              <a:rPr lang="de-DE" b="1" dirty="0">
                <a:latin typeface="Arial" pitchFamily="34" charset="0"/>
                <a:cs typeface="Arial" pitchFamily="34" charset="0"/>
              </a:rPr>
              <a:t>ohne sie zu öffnen</a:t>
            </a:r>
            <a:r>
              <a:rPr lang="de-DE" dirty="0">
                <a:latin typeface="Arial" pitchFamily="34" charset="0"/>
                <a:cs typeface="Arial" pitchFamily="34" charset="0"/>
              </a:rPr>
              <a: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Zahl ist vom Schriftführer bei Nr. 3.2.1 und Nr. 4 (Kennbuchstabe B) in die Briefwahlniederschrift einzutragen</a:t>
            </a:r>
            <a:r>
              <a:rPr lang="de-DE" dirty="0" smtClean="0">
                <a:latin typeface="Arial" pitchFamily="34" charset="0"/>
                <a:cs typeface="Arial" pitchFamily="34" charset="0"/>
              </a:rPr>
              <a:t>.</a:t>
            </a:r>
            <a:endParaRPr lang="de-DE" dirty="0">
              <a:latin typeface="Arial" pitchFamily="34" charset="0"/>
              <a:cs typeface="Arial" pitchFamily="34" charset="0"/>
            </a:endParaRPr>
          </a:p>
          <a:p>
            <a:pPr algn="l">
              <a:buClr>
                <a:schemeClr val="bg1">
                  <a:lumMod val="50000"/>
                </a:schemeClr>
              </a:buClr>
            </a:pPr>
            <a:r>
              <a:rPr lang="de-DE" b="1" dirty="0" smtClean="0">
                <a:solidFill>
                  <a:srgbClr val="C00000"/>
                </a:solidFill>
                <a:latin typeface="Arial" pitchFamily="34" charset="0"/>
                <a:cs typeface="Arial" pitchFamily="34" charset="0"/>
              </a:rPr>
              <a:t>Arbeitsgruppe </a:t>
            </a:r>
            <a:r>
              <a:rPr lang="de-DE" b="1" dirty="0">
                <a:solidFill>
                  <a:srgbClr val="C00000"/>
                </a:solidFill>
                <a:latin typeface="Arial" pitchFamily="34" charset="0"/>
                <a:cs typeface="Arial" pitchFamily="34" charset="0"/>
              </a:rPr>
              <a:t>B:</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Briefwahlvorsteher und der Schriftführer zählen die eingesammelten </a:t>
            </a:r>
            <a:r>
              <a:rPr lang="de-DE" b="1" dirty="0">
                <a:latin typeface="Arial" pitchFamily="34" charset="0"/>
                <a:cs typeface="Arial" pitchFamily="34" charset="0"/>
              </a:rPr>
              <a:t>Wahlscheine </a:t>
            </a:r>
            <a:r>
              <a:rPr lang="de-DE" dirty="0">
                <a:latin typeface="Arial" pitchFamily="34" charset="0"/>
                <a:cs typeface="Arial" pitchFamily="34" charset="0"/>
              </a:rPr>
              <a:t>der zugelassenen Wahlbriefe.</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Diese Zahl ist vom Schriftführer bei Nr. 3.2.2 in die Briefwahlniederschrift einzutragen</a:t>
            </a:r>
            <a:r>
              <a:rPr lang="de-DE" dirty="0" smtClean="0">
                <a:latin typeface="Arial" pitchFamily="34" charset="0"/>
                <a:cs typeface="Arial" pitchFamily="34" charset="0"/>
              </a:rPr>
              <a:t>.</a:t>
            </a:r>
            <a:endParaRPr lang="de-DE" dirty="0">
              <a:solidFill>
                <a:srgbClr val="C00000"/>
              </a:solidFill>
              <a:latin typeface="Arial" pitchFamily="34" charset="0"/>
              <a:cs typeface="Arial" pitchFamily="34" charset="0"/>
            </a:endParaRPr>
          </a:p>
          <a:p>
            <a:pPr algn="l">
              <a:buClr>
                <a:schemeClr val="bg1">
                  <a:lumMod val="50000"/>
                </a:schemeClr>
              </a:buClr>
            </a:pPr>
            <a:r>
              <a:rPr lang="de-DE" b="1" dirty="0">
                <a:solidFill>
                  <a:srgbClr val="C00000"/>
                </a:solidFill>
                <a:latin typeface="Arial" pitchFamily="34" charset="0"/>
                <a:cs typeface="Arial" pitchFamily="34" charset="0"/>
              </a:rPr>
              <a:t>Kontrolle in der Briefwahlniederschrift: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Zahl der Stimmzettelumschläge muss mit der Summe der Wahlscheine übereinstimmen.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Stimmen auch nach wiederholter Zählung die Zahlen nicht überein, ist das in der Briefwahlniederschrift bei Nr. 3.2.2 zu vermerken und zu erläutern.</a:t>
            </a:r>
          </a:p>
        </p:txBody>
      </p:sp>
    </p:spTree>
    <p:extLst>
      <p:ext uri="{BB962C8B-B14F-4D97-AF65-F5344CB8AC3E}">
        <p14:creationId xmlns:p14="http://schemas.microsoft.com/office/powerpoint/2010/main" val="14631590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483768" y="188640"/>
            <a:ext cx="4399568" cy="6515710"/>
          </a:xfrm>
          <a:prstGeom prst="rect">
            <a:avLst/>
          </a:prstGeom>
        </p:spPr>
      </p:pic>
      <p:sp>
        <p:nvSpPr>
          <p:cNvPr id="3" name="Rechteck 2"/>
          <p:cNvSpPr/>
          <p:nvPr/>
        </p:nvSpPr>
        <p:spPr>
          <a:xfrm>
            <a:off x="1181969" y="4941168"/>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499671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4523"/>
          <a:stretch/>
        </p:blipFill>
        <p:spPr bwMode="auto">
          <a:xfrm rot="16200000">
            <a:off x="2063041" y="-1190832"/>
            <a:ext cx="5233942" cy="8136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211592" y="1018019"/>
            <a:ext cx="534122" cy="553998"/>
          </a:xfrm>
          <a:prstGeom prst="rect">
            <a:avLst/>
          </a:prstGeom>
          <a:noFill/>
        </p:spPr>
        <p:txBody>
          <a:bodyPr wrap="none" lIns="91440" tIns="45720" rIns="91440" bIns="45720">
            <a:spAutoFit/>
          </a:bodyPr>
          <a:lstStyle/>
          <a:p>
            <a:pPr algn="ctr"/>
            <a:r>
              <a:rPr lang="de-DE" sz="3000" b="0" cap="none" spc="0" dirty="0" smtClean="0">
                <a:ln w="0"/>
                <a:solidFill>
                  <a:srgbClr val="FF0000"/>
                </a:solidFill>
                <a:effectLst>
                  <a:outerShdw blurRad="38100" dist="19050" dir="2700000" algn="tl" rotWithShape="0">
                    <a:schemeClr val="dk1">
                      <a:alpha val="40000"/>
                    </a:schemeClr>
                  </a:outerShdw>
                </a:effectLst>
              </a:rPr>
              <a:t>a)</a:t>
            </a:r>
            <a:endParaRPr lang="de-DE" sz="3000" b="0" cap="none" spc="0" dirty="0">
              <a:ln w="0"/>
              <a:solidFill>
                <a:srgbClr val="FF0000"/>
              </a:solidFill>
              <a:effectLst>
                <a:outerShdw blurRad="38100" dist="19050" dir="2700000" algn="tl" rotWithShape="0">
                  <a:schemeClr val="dk1">
                    <a:alpha val="40000"/>
                  </a:schemeClr>
                </a:outerShdw>
              </a:effectLst>
            </a:endParaRPr>
          </a:p>
        </p:txBody>
      </p:sp>
      <p:sp>
        <p:nvSpPr>
          <p:cNvPr id="6" name="Rechteck 5"/>
          <p:cNvSpPr/>
          <p:nvPr/>
        </p:nvSpPr>
        <p:spPr>
          <a:xfrm>
            <a:off x="7518718" y="1040544"/>
            <a:ext cx="545342" cy="553998"/>
          </a:xfrm>
          <a:prstGeom prst="rect">
            <a:avLst/>
          </a:prstGeom>
          <a:noFill/>
        </p:spPr>
        <p:txBody>
          <a:bodyPr wrap="none" lIns="91440" tIns="45720" rIns="91440" bIns="45720">
            <a:spAutoFit/>
          </a:bodyPr>
          <a:lstStyle/>
          <a:p>
            <a:pPr algn="ctr"/>
            <a:r>
              <a:rPr lang="de-DE" sz="3000" dirty="0">
                <a:ln w="0"/>
                <a:solidFill>
                  <a:srgbClr val="FF0000"/>
                </a:solidFill>
                <a:effectLst>
                  <a:outerShdw blurRad="38100" dist="19050" dir="2700000" algn="tl" rotWithShape="0">
                    <a:schemeClr val="dk1">
                      <a:alpha val="40000"/>
                    </a:schemeClr>
                  </a:outerShdw>
                </a:effectLst>
              </a:rPr>
              <a:t>b</a:t>
            </a:r>
            <a:r>
              <a:rPr lang="de-DE" sz="3000" b="0" cap="none" spc="0" dirty="0" smtClean="0">
                <a:ln w="0"/>
                <a:solidFill>
                  <a:srgbClr val="FF0000"/>
                </a:solidFill>
                <a:effectLst>
                  <a:outerShdw blurRad="38100" dist="19050" dir="2700000" algn="tl" rotWithShape="0">
                    <a:schemeClr val="dk1">
                      <a:alpha val="40000"/>
                    </a:schemeClr>
                  </a:outerShdw>
                </a:effectLst>
              </a:rPr>
              <a:t>)</a:t>
            </a:r>
            <a:endParaRPr lang="de-DE" sz="3000" b="0" cap="none" spc="0" dirty="0">
              <a:ln w="0"/>
              <a:solidFill>
                <a:srgbClr val="FF0000"/>
              </a:solidFill>
              <a:effectLst>
                <a:outerShdw blurRad="38100" dist="19050" dir="2700000" algn="tl" rotWithShape="0">
                  <a:schemeClr val="dk1">
                    <a:alpha val="40000"/>
                  </a:schemeClr>
                </a:outerShdw>
              </a:effectLst>
            </a:endParaRPr>
          </a:p>
        </p:txBody>
      </p:sp>
      <p:sp>
        <p:nvSpPr>
          <p:cNvPr id="7" name="Rechteck 6"/>
          <p:cNvSpPr/>
          <p:nvPr/>
        </p:nvSpPr>
        <p:spPr>
          <a:xfrm>
            <a:off x="3217344" y="1023210"/>
            <a:ext cx="545342" cy="553998"/>
          </a:xfrm>
          <a:prstGeom prst="rect">
            <a:avLst/>
          </a:prstGeom>
          <a:noFill/>
        </p:spPr>
        <p:txBody>
          <a:bodyPr wrap="none" lIns="91440" tIns="45720" rIns="91440" bIns="45720">
            <a:spAutoFit/>
          </a:bodyPr>
          <a:lstStyle/>
          <a:p>
            <a:pPr algn="ctr"/>
            <a:r>
              <a:rPr lang="de-DE" sz="3000" dirty="0">
                <a:ln w="0"/>
                <a:solidFill>
                  <a:srgbClr val="FF0000"/>
                </a:solidFill>
                <a:effectLst>
                  <a:outerShdw blurRad="38100" dist="19050" dir="2700000" algn="tl" rotWithShape="0">
                    <a:schemeClr val="dk1">
                      <a:alpha val="40000"/>
                    </a:schemeClr>
                  </a:outerShdw>
                </a:effectLst>
              </a:rPr>
              <a:t>d</a:t>
            </a:r>
            <a:r>
              <a:rPr lang="de-DE" sz="3000" b="0" cap="none" spc="0" dirty="0" smtClean="0">
                <a:ln w="0"/>
                <a:solidFill>
                  <a:srgbClr val="FF0000"/>
                </a:solidFill>
                <a:effectLst>
                  <a:outerShdw blurRad="38100" dist="19050" dir="2700000" algn="tl" rotWithShape="0">
                    <a:schemeClr val="dk1">
                      <a:alpha val="40000"/>
                    </a:schemeClr>
                  </a:outerShdw>
                </a:effectLst>
              </a:rPr>
              <a:t>)</a:t>
            </a:r>
            <a:endParaRPr lang="de-DE" sz="3000" b="0" cap="none" spc="0" dirty="0">
              <a:ln w="0"/>
              <a:solidFill>
                <a:srgbClr val="FF0000"/>
              </a:solidFill>
              <a:effectLst>
                <a:outerShdw blurRad="38100" dist="19050" dir="2700000" algn="tl" rotWithShape="0">
                  <a:schemeClr val="dk1">
                    <a:alpha val="40000"/>
                  </a:schemeClr>
                </a:outerShdw>
              </a:effectLst>
            </a:endParaRPr>
          </a:p>
        </p:txBody>
      </p:sp>
      <p:sp>
        <p:nvSpPr>
          <p:cNvPr id="8" name="Rechteck 7"/>
          <p:cNvSpPr/>
          <p:nvPr/>
        </p:nvSpPr>
        <p:spPr>
          <a:xfrm>
            <a:off x="5492051" y="1040544"/>
            <a:ext cx="510076" cy="553998"/>
          </a:xfrm>
          <a:prstGeom prst="rect">
            <a:avLst/>
          </a:prstGeom>
          <a:noFill/>
        </p:spPr>
        <p:txBody>
          <a:bodyPr wrap="none" lIns="91440" tIns="45720" rIns="91440" bIns="45720">
            <a:spAutoFit/>
          </a:bodyPr>
          <a:lstStyle/>
          <a:p>
            <a:pPr algn="ctr"/>
            <a:r>
              <a:rPr lang="de-DE" sz="3000" dirty="0">
                <a:ln w="0"/>
                <a:solidFill>
                  <a:srgbClr val="FF0000"/>
                </a:solidFill>
                <a:effectLst>
                  <a:outerShdw blurRad="38100" dist="19050" dir="2700000" algn="tl" rotWithShape="0">
                    <a:schemeClr val="dk1">
                      <a:alpha val="40000"/>
                    </a:schemeClr>
                  </a:outerShdw>
                </a:effectLst>
              </a:rPr>
              <a:t>c</a:t>
            </a:r>
            <a:r>
              <a:rPr lang="de-DE" sz="3000" b="0" cap="none" spc="0" dirty="0" smtClean="0">
                <a:ln w="0"/>
                <a:solidFill>
                  <a:srgbClr val="FF0000"/>
                </a:solidFill>
                <a:effectLst>
                  <a:outerShdw blurRad="38100" dist="19050" dir="2700000" algn="tl" rotWithShape="0">
                    <a:schemeClr val="dk1">
                      <a:alpha val="40000"/>
                    </a:schemeClr>
                  </a:outerShdw>
                </a:effectLst>
              </a:rPr>
              <a:t>)</a:t>
            </a:r>
            <a:endParaRPr lang="de-DE" sz="3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308301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17AD2C6-CA00-2101-88C5-381903554D81}"/>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87</a:t>
            </a:fld>
            <a:endParaRPr lang="de-DE" spc="-5" dirty="0"/>
          </a:p>
        </p:txBody>
      </p:sp>
      <p:sp>
        <p:nvSpPr>
          <p:cNvPr id="6" name="Titel 5">
            <a:extLst>
              <a:ext uri="{FF2B5EF4-FFF2-40B4-BE49-F238E27FC236}">
                <a16:creationId xmlns:a16="http://schemas.microsoft.com/office/drawing/2014/main" id="{1A804F6D-DA7E-C806-35CD-0C77E6ED1021}"/>
              </a:ext>
            </a:extLst>
          </p:cNvPr>
          <p:cNvSpPr>
            <a:spLocks noGrp="1"/>
          </p:cNvSpPr>
          <p:nvPr>
            <p:ph type="title"/>
          </p:nvPr>
        </p:nvSpPr>
        <p:spPr>
          <a:xfrm>
            <a:off x="1115616" y="676530"/>
            <a:ext cx="6903336" cy="492329"/>
          </a:xfrm>
        </p:spPr>
        <p:txBody>
          <a:bodyPr/>
          <a:lstStyle/>
          <a:p>
            <a:pPr marL="625350" indent="-625350"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pic>
        <p:nvPicPr>
          <p:cNvPr id="7" name="Grafik 6">
            <a:extLst>
              <a:ext uri="{FF2B5EF4-FFF2-40B4-BE49-F238E27FC236}">
                <a16:creationId xmlns:a16="http://schemas.microsoft.com/office/drawing/2014/main" id="{F0A57F83-24CF-5643-8898-65D8B218DEC8}"/>
              </a:ext>
            </a:extLst>
          </p:cNvPr>
          <p:cNvPicPr>
            <a:picLocks noChangeAspect="1"/>
          </p:cNvPicPr>
          <p:nvPr/>
        </p:nvPicPr>
        <p:blipFill>
          <a:blip r:embed="rId2"/>
          <a:stretch>
            <a:fillRect/>
          </a:stretch>
        </p:blipFill>
        <p:spPr>
          <a:xfrm>
            <a:off x="6876256" y="3501008"/>
            <a:ext cx="1980741" cy="1786751"/>
          </a:xfrm>
          <a:prstGeom prst="rect">
            <a:avLst/>
          </a:prstGeom>
        </p:spPr>
      </p:pic>
      <p:sp>
        <p:nvSpPr>
          <p:cNvPr id="8" name="Rechteck 7">
            <a:extLst>
              <a:ext uri="{FF2B5EF4-FFF2-40B4-BE49-F238E27FC236}">
                <a16:creationId xmlns:a16="http://schemas.microsoft.com/office/drawing/2014/main" id="{67404E53-16EC-F0FE-C9E3-0EF531897072}"/>
              </a:ext>
            </a:extLst>
          </p:cNvPr>
          <p:cNvSpPr/>
          <p:nvPr/>
        </p:nvSpPr>
        <p:spPr>
          <a:xfrm>
            <a:off x="458508" y="1854250"/>
            <a:ext cx="8502806" cy="1323133"/>
          </a:xfrm>
          <a:prstGeom prst="rect">
            <a:avLst/>
          </a:prstGeom>
        </p:spPr>
        <p:txBody>
          <a:bodyPr wrap="square">
            <a:spAutoFit/>
          </a:bodyPr>
          <a:lstStyle/>
          <a:p>
            <a:pPr algn="l"/>
            <a:r>
              <a:rPr lang="de-DE" sz="2000" dirty="0">
                <a:latin typeface="Arial" pitchFamily="34" charset="0"/>
                <a:cs typeface="Arial" pitchFamily="34" charset="0"/>
              </a:rPr>
              <a:t>Erst nach der vollständigen Ermittlung der Zahl der Wähler öffnen mehrere vom Briefwahlvorsteher bestimmte </a:t>
            </a:r>
            <a:r>
              <a:rPr lang="de-DE" sz="2000" b="1" dirty="0">
                <a:latin typeface="Arial" pitchFamily="34" charset="0"/>
                <a:cs typeface="Arial" pitchFamily="34" charset="0"/>
              </a:rPr>
              <a:t>Beisitzer</a:t>
            </a:r>
            <a:r>
              <a:rPr lang="de-DE" sz="2000" dirty="0">
                <a:latin typeface="Arial" pitchFamily="34" charset="0"/>
                <a:cs typeface="Arial" pitchFamily="34" charset="0"/>
              </a:rPr>
              <a:t> unter seiner Aufsicht die Stimmzettelumschläge, entnehmen die Stimmzettel und bilden folgende Stapel, die sie unter ihrer Aufsicht behalten:</a:t>
            </a:r>
          </a:p>
        </p:txBody>
      </p:sp>
      <p:sp>
        <p:nvSpPr>
          <p:cNvPr id="9" name="Rechteck 8">
            <a:extLst>
              <a:ext uri="{FF2B5EF4-FFF2-40B4-BE49-F238E27FC236}">
                <a16:creationId xmlns:a16="http://schemas.microsoft.com/office/drawing/2014/main" id="{037B050D-800A-9671-4251-1777FF70A05C}"/>
              </a:ext>
            </a:extLst>
          </p:cNvPr>
          <p:cNvSpPr/>
          <p:nvPr/>
        </p:nvSpPr>
        <p:spPr>
          <a:xfrm>
            <a:off x="400756" y="3177383"/>
            <a:ext cx="6475500" cy="2862322"/>
          </a:xfrm>
          <a:prstGeom prst="rect">
            <a:avLst/>
          </a:prstGeom>
        </p:spPr>
        <p:txBody>
          <a:bodyPr wrap="square">
            <a:spAutoFit/>
          </a:bodyPr>
          <a:lstStyle/>
          <a:p>
            <a:pPr algn="l"/>
            <a:r>
              <a:rPr lang="de-DE" sz="2000" b="1" dirty="0" smtClean="0">
                <a:solidFill>
                  <a:srgbClr val="C00000"/>
                </a:solidFill>
                <a:latin typeface="Arial" pitchFamily="34" charset="0"/>
                <a:cs typeface="Arial" pitchFamily="34" charset="0"/>
              </a:rPr>
              <a:t>Stapelbildung</a:t>
            </a: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b="1" dirty="0">
                <a:solidFill>
                  <a:srgbClr val="C00000"/>
                </a:solidFill>
                <a:latin typeface="Arial" pitchFamily="34" charset="0"/>
                <a:cs typeface="Arial" pitchFamily="34" charset="0"/>
              </a:rPr>
              <a:t>Stapel a:</a:t>
            </a:r>
          </a:p>
          <a:p>
            <a:pPr lvl="0" algn="l"/>
            <a:r>
              <a:rPr lang="de-DE" sz="2000" dirty="0">
                <a:solidFill>
                  <a:prstClr val="black"/>
                </a:solidFill>
                <a:latin typeface="Arial" pitchFamily="34" charset="0"/>
                <a:cs typeface="Arial" pitchFamily="34" charset="0"/>
              </a:rPr>
              <a:t>Für </a:t>
            </a:r>
            <a:r>
              <a:rPr lang="de-DE" sz="2000" dirty="0">
                <a:solidFill>
                  <a:srgbClr val="C00000"/>
                </a:solidFill>
                <a:latin typeface="Arial" pitchFamily="34" charset="0"/>
                <a:cs typeface="Arial" pitchFamily="34" charset="0"/>
              </a:rPr>
              <a:t>jeden Wahlvorschlag einen eigenen Stapel </a:t>
            </a:r>
            <a:r>
              <a:rPr lang="de-DE" sz="2000" dirty="0">
                <a:solidFill>
                  <a:prstClr val="black"/>
                </a:solidFill>
                <a:latin typeface="Arial" pitchFamily="34" charset="0"/>
                <a:cs typeface="Arial" pitchFamily="34" charset="0"/>
              </a:rPr>
              <a:t>mit den Stimmzetteln, auf denen die Stimme </a:t>
            </a:r>
            <a:r>
              <a:rPr lang="de-DE" sz="2000" dirty="0">
                <a:solidFill>
                  <a:srgbClr val="C00000"/>
                </a:solidFill>
                <a:latin typeface="Arial" pitchFamily="34" charset="0"/>
                <a:cs typeface="Arial" pitchFamily="34" charset="0"/>
              </a:rPr>
              <a:t>zweifelsfrei gültig </a:t>
            </a:r>
            <a:r>
              <a:rPr lang="de-DE" sz="2000" dirty="0">
                <a:solidFill>
                  <a:prstClr val="black"/>
                </a:solidFill>
                <a:latin typeface="Arial" pitchFamily="34" charset="0"/>
                <a:cs typeface="Arial" pitchFamily="34" charset="0"/>
              </a:rPr>
              <a:t>abgegeben worden </a:t>
            </a:r>
            <a:r>
              <a:rPr lang="de-DE" sz="2000" dirty="0">
                <a:latin typeface="Arial" pitchFamily="34" charset="0"/>
                <a:cs typeface="Arial" pitchFamily="34" charset="0"/>
              </a:rPr>
              <a:t>ist, d.h. keine Abweichungen oder Besonderheiten zu erkennen sind. Gültig sind alle Stimmzettel, auf denen die Wahlvorschläge durch ein Kreuz, einen Haken oder einen Strich in dem dafür vorgesehenen Kreis als gewählt markiert sind.</a:t>
            </a:r>
          </a:p>
        </p:txBody>
      </p:sp>
    </p:spTree>
    <p:extLst>
      <p:ext uri="{BB962C8B-B14F-4D97-AF65-F5344CB8AC3E}">
        <p14:creationId xmlns:p14="http://schemas.microsoft.com/office/powerpoint/2010/main" val="32590424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DAFC743-D2BB-94AC-A28F-11C1B5321428}"/>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88</a:t>
            </a:fld>
            <a:endParaRPr lang="de-DE" spc="-5" dirty="0"/>
          </a:p>
        </p:txBody>
      </p:sp>
      <p:sp>
        <p:nvSpPr>
          <p:cNvPr id="3" name="Titel 2">
            <a:extLst>
              <a:ext uri="{FF2B5EF4-FFF2-40B4-BE49-F238E27FC236}">
                <a16:creationId xmlns:a16="http://schemas.microsoft.com/office/drawing/2014/main" id="{73BB2902-8873-0365-A396-4420B7205154}"/>
              </a:ext>
            </a:extLst>
          </p:cNvPr>
          <p:cNvSpPr>
            <a:spLocks noGrp="1"/>
          </p:cNvSpPr>
          <p:nvPr>
            <p:ph type="title"/>
          </p:nvPr>
        </p:nvSpPr>
        <p:spPr>
          <a:xfrm>
            <a:off x="899592" y="654713"/>
            <a:ext cx="6903336" cy="492329"/>
          </a:xfrm>
        </p:spPr>
        <p:txBody>
          <a:bodyPr/>
          <a:lstStyle/>
          <a:p>
            <a:pPr marL="626938" indent="-626938"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pic>
        <p:nvPicPr>
          <p:cNvPr id="4" name="Picture 2">
            <a:extLst>
              <a:ext uri="{FF2B5EF4-FFF2-40B4-BE49-F238E27FC236}">
                <a16:creationId xmlns:a16="http://schemas.microsoft.com/office/drawing/2014/main" id="{F81EA761-ABD1-49E0-2D90-2DB93E74F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342" y="3033279"/>
            <a:ext cx="4342395" cy="17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83B1C8CC-308A-9CC5-FFEB-274CA71D1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661" y="4673814"/>
            <a:ext cx="1871310" cy="185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a:extLst>
              <a:ext uri="{FF2B5EF4-FFF2-40B4-BE49-F238E27FC236}">
                <a16:creationId xmlns:a16="http://schemas.microsoft.com/office/drawing/2014/main" id="{FE13EC0B-D637-A0A0-47DF-494B4CAA9784}"/>
              </a:ext>
            </a:extLst>
          </p:cNvPr>
          <p:cNvSpPr/>
          <p:nvPr/>
        </p:nvSpPr>
        <p:spPr>
          <a:xfrm>
            <a:off x="395536" y="1779020"/>
            <a:ext cx="8491695" cy="1630838"/>
          </a:xfrm>
          <a:prstGeom prst="rect">
            <a:avLst/>
          </a:prstGeom>
        </p:spPr>
        <p:txBody>
          <a:bodyPr wrap="square">
            <a:spAutoFit/>
          </a:bodyPr>
          <a:lstStyle/>
          <a:p>
            <a:pPr marL="285693" indent="-285693" algn="l">
              <a:buClr>
                <a:schemeClr val="bg1">
                  <a:lumMod val="50000"/>
                </a:schemeClr>
              </a:buClr>
              <a:buFont typeface="Wingdings" pitchFamily="2" charset="2"/>
              <a:buChar char="Ø"/>
            </a:pPr>
            <a:r>
              <a:rPr lang="de-DE" sz="2000" b="1" dirty="0">
                <a:solidFill>
                  <a:srgbClr val="C00000"/>
                </a:solidFill>
                <a:latin typeface="Arial" pitchFamily="34" charset="0"/>
                <a:cs typeface="Arial" pitchFamily="34" charset="0"/>
              </a:rPr>
              <a:t>Stapel b:</a:t>
            </a:r>
          </a:p>
          <a:p>
            <a:pPr algn="l"/>
            <a:r>
              <a:rPr lang="de-DE" sz="2000" dirty="0">
                <a:latin typeface="Arial" pitchFamily="34" charset="0"/>
                <a:cs typeface="Arial" pitchFamily="34" charset="0"/>
              </a:rPr>
              <a:t>Einen Stapel mit </a:t>
            </a:r>
            <a:r>
              <a:rPr lang="de-DE" sz="2000" dirty="0">
                <a:solidFill>
                  <a:srgbClr val="C00000"/>
                </a:solidFill>
                <a:latin typeface="Arial" pitchFamily="34" charset="0"/>
                <a:cs typeface="Arial" pitchFamily="34" charset="0"/>
              </a:rPr>
              <a:t>leeren Stimmzettelumschlägen und eindeutig ungekennzeichneten Stimmzetteln</a:t>
            </a:r>
            <a:r>
              <a:rPr lang="de-DE" sz="2000" dirty="0">
                <a:latin typeface="Arial" pitchFamily="34" charset="0"/>
                <a:cs typeface="Arial" pitchFamily="34" charset="0"/>
              </a:rPr>
              <a:t>. Leere Stimmzettelumschläge sind wie Stimmzettel ohne Kennzeichnung jeweils als ungültig abgegebene</a:t>
            </a:r>
          </a:p>
          <a:p>
            <a:pPr algn="l"/>
            <a:r>
              <a:rPr lang="de-DE" sz="2000" dirty="0">
                <a:latin typeface="Arial" pitchFamily="34" charset="0"/>
                <a:cs typeface="Arial" pitchFamily="34" charset="0"/>
              </a:rPr>
              <a:t>Stimme zu werten.</a:t>
            </a:r>
          </a:p>
        </p:txBody>
      </p:sp>
      <p:sp>
        <p:nvSpPr>
          <p:cNvPr id="7" name="Rechteck 6">
            <a:extLst>
              <a:ext uri="{FF2B5EF4-FFF2-40B4-BE49-F238E27FC236}">
                <a16:creationId xmlns:a16="http://schemas.microsoft.com/office/drawing/2014/main" id="{60F45C93-6345-0023-F060-B39F0E7A039D}"/>
              </a:ext>
            </a:extLst>
          </p:cNvPr>
          <p:cNvSpPr/>
          <p:nvPr/>
        </p:nvSpPr>
        <p:spPr>
          <a:xfrm>
            <a:off x="539552" y="4783824"/>
            <a:ext cx="6235844" cy="1630838"/>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b="1" dirty="0">
                <a:solidFill>
                  <a:srgbClr val="C00000"/>
                </a:solidFill>
                <a:latin typeface="Arial" pitchFamily="34" charset="0"/>
                <a:cs typeface="Arial" pitchFamily="34" charset="0"/>
              </a:rPr>
              <a:t>Stapel c:</a:t>
            </a:r>
          </a:p>
          <a:p>
            <a:pPr algn="l"/>
            <a:r>
              <a:rPr lang="de-DE" sz="2000" dirty="0">
                <a:latin typeface="Arial" pitchFamily="34" charset="0"/>
                <a:cs typeface="Arial" pitchFamily="34" charset="0"/>
              </a:rPr>
              <a:t>Einen Stapel mit Stimmzettelumschlägen, </a:t>
            </a:r>
            <a:r>
              <a:rPr lang="de-DE" sz="2000" dirty="0">
                <a:solidFill>
                  <a:srgbClr val="C00000"/>
                </a:solidFill>
                <a:latin typeface="Arial" pitchFamily="34" charset="0"/>
                <a:cs typeface="Arial" pitchFamily="34" charset="0"/>
              </a:rPr>
              <a:t>die mehrere Stimmzettel</a:t>
            </a:r>
            <a:r>
              <a:rPr lang="de-DE" sz="2000" dirty="0">
                <a:latin typeface="Arial" pitchFamily="34" charset="0"/>
                <a:cs typeface="Arial" pitchFamily="34" charset="0"/>
              </a:rPr>
              <a:t> enthalten. Diesen Stapel verwahrt ein vom Briefwahlvorsteher bestimmter Beisitzer. </a:t>
            </a:r>
          </a:p>
        </p:txBody>
      </p:sp>
    </p:spTree>
    <p:extLst>
      <p:ext uri="{BB962C8B-B14F-4D97-AF65-F5344CB8AC3E}">
        <p14:creationId xmlns:p14="http://schemas.microsoft.com/office/powerpoint/2010/main" val="33416349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2B01B45-878F-DF12-83B6-DCB508064AFE}"/>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89</a:t>
            </a:fld>
            <a:endParaRPr lang="de-DE" spc="-5" dirty="0"/>
          </a:p>
        </p:txBody>
      </p:sp>
      <p:sp>
        <p:nvSpPr>
          <p:cNvPr id="3" name="Titel 2">
            <a:extLst>
              <a:ext uri="{FF2B5EF4-FFF2-40B4-BE49-F238E27FC236}">
                <a16:creationId xmlns:a16="http://schemas.microsoft.com/office/drawing/2014/main" id="{1B8EC53F-359C-B52D-0DFC-0B097C0BAD00}"/>
              </a:ext>
            </a:extLst>
          </p:cNvPr>
          <p:cNvSpPr>
            <a:spLocks noGrp="1"/>
          </p:cNvSpPr>
          <p:nvPr>
            <p:ph type="title"/>
          </p:nvPr>
        </p:nvSpPr>
        <p:spPr>
          <a:xfrm>
            <a:off x="981532" y="692696"/>
            <a:ext cx="6903336" cy="492329"/>
          </a:xfrm>
        </p:spPr>
        <p:txBody>
          <a:bodyPr/>
          <a:lstStyle/>
          <a:p>
            <a:pPr marL="626938" indent="-626938"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sp>
        <p:nvSpPr>
          <p:cNvPr id="4" name="Rechteck 3">
            <a:extLst>
              <a:ext uri="{FF2B5EF4-FFF2-40B4-BE49-F238E27FC236}">
                <a16:creationId xmlns:a16="http://schemas.microsoft.com/office/drawing/2014/main" id="{5E67DC57-5FEA-1059-29C4-FC80E9A35BEC}"/>
              </a:ext>
            </a:extLst>
          </p:cNvPr>
          <p:cNvSpPr/>
          <p:nvPr/>
        </p:nvSpPr>
        <p:spPr>
          <a:xfrm>
            <a:off x="395535" y="1844824"/>
            <a:ext cx="6778643" cy="1630838"/>
          </a:xfrm>
          <a:prstGeom prst="rect">
            <a:avLst/>
          </a:prstGeom>
        </p:spPr>
        <p:txBody>
          <a:bodyPr wrap="square">
            <a:spAutoFit/>
          </a:bodyPr>
          <a:lstStyle/>
          <a:p>
            <a:pPr marL="285693" indent="-285693" algn="l">
              <a:buClr>
                <a:schemeClr val="bg1">
                  <a:lumMod val="50000"/>
                </a:schemeClr>
              </a:buClr>
              <a:buFont typeface="Wingdings" pitchFamily="2" charset="2"/>
              <a:buChar char="Ø"/>
            </a:pPr>
            <a:r>
              <a:rPr lang="de-DE" sz="2000" b="1" dirty="0">
                <a:solidFill>
                  <a:srgbClr val="C00000"/>
                </a:solidFill>
                <a:latin typeface="Arial" pitchFamily="34" charset="0"/>
                <a:cs typeface="Arial" pitchFamily="34" charset="0"/>
              </a:rPr>
              <a:t>Stapel d:</a:t>
            </a:r>
          </a:p>
          <a:p>
            <a:pPr algn="l"/>
            <a:r>
              <a:rPr lang="de-DE" sz="2000" dirty="0">
                <a:latin typeface="Arial" pitchFamily="34" charset="0"/>
                <a:cs typeface="Arial" pitchFamily="34" charset="0"/>
              </a:rPr>
              <a:t>Einen Stapel mit den Stimmzetteln, die </a:t>
            </a:r>
            <a:r>
              <a:rPr lang="de-DE" sz="2000" dirty="0">
                <a:solidFill>
                  <a:srgbClr val="C00000"/>
                </a:solidFill>
                <a:latin typeface="Arial" pitchFamily="34" charset="0"/>
                <a:cs typeface="Arial" pitchFamily="34" charset="0"/>
              </a:rPr>
              <a:t>Anlass zu Bedenken</a:t>
            </a:r>
            <a:r>
              <a:rPr lang="de-DE" sz="2000" dirty="0">
                <a:latin typeface="Arial" pitchFamily="34" charset="0"/>
                <a:cs typeface="Arial" pitchFamily="34" charset="0"/>
              </a:rPr>
              <a:t> geben, d.h., die weder eindeutig gültig noch ungekennzeichnet sind. Diesen Stapel verwahrt ein vom Briefwahlvorsteher bestimmter Beisitzer. </a:t>
            </a:r>
          </a:p>
        </p:txBody>
      </p:sp>
      <p:pic>
        <p:nvPicPr>
          <p:cNvPr id="5" name="Picture 2">
            <a:extLst>
              <a:ext uri="{FF2B5EF4-FFF2-40B4-BE49-F238E27FC236}">
                <a16:creationId xmlns:a16="http://schemas.microsoft.com/office/drawing/2014/main" id="{4890A51D-295B-84CD-D7E8-B743B5BA7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178" y="1844824"/>
            <a:ext cx="1818854" cy="159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a:extLst>
              <a:ext uri="{FF2B5EF4-FFF2-40B4-BE49-F238E27FC236}">
                <a16:creationId xmlns:a16="http://schemas.microsoft.com/office/drawing/2014/main" id="{49B5F082-71A7-A6F3-90E2-7BB6EE78766C}"/>
              </a:ext>
            </a:extLst>
          </p:cNvPr>
          <p:cNvSpPr/>
          <p:nvPr/>
        </p:nvSpPr>
        <p:spPr>
          <a:xfrm>
            <a:off x="395535" y="3645024"/>
            <a:ext cx="8075331" cy="2862322"/>
          </a:xfrm>
          <a:prstGeom prst="rect">
            <a:avLst/>
          </a:prstGeom>
        </p:spPr>
        <p:txBody>
          <a:bodyPr wrap="square">
            <a:spAutoFit/>
          </a:bodyPr>
          <a:lstStyle/>
          <a:p>
            <a:pPr algn="l"/>
            <a:r>
              <a:rPr lang="de-DE" sz="2000" b="1" dirty="0">
                <a:solidFill>
                  <a:srgbClr val="C00000"/>
                </a:solidFill>
                <a:latin typeface="Arial" pitchFamily="34" charset="0"/>
                <a:cs typeface="Arial" pitchFamily="34" charset="0"/>
              </a:rPr>
              <a:t>Zusammenfassung</a:t>
            </a:r>
            <a:r>
              <a:rPr lang="de-DE" sz="2000" b="1" dirty="0" smtClean="0">
                <a:solidFill>
                  <a:srgbClr val="C00000"/>
                </a:solidFill>
                <a:latin typeface="Arial" pitchFamily="34" charset="0"/>
                <a:cs typeface="Arial" pitchFamily="34" charset="0"/>
              </a:rPr>
              <a:t>:</a:t>
            </a:r>
            <a:endParaRPr lang="de-DE" sz="2000" b="1" dirty="0">
              <a:solidFill>
                <a:srgbClr val="C00000"/>
              </a:solidFill>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Sortierung </a:t>
            </a:r>
            <a:r>
              <a:rPr lang="de-DE" sz="2000" dirty="0" smtClean="0">
                <a:latin typeface="Arial" pitchFamily="34" charset="0"/>
                <a:cs typeface="Arial" pitchFamily="34" charset="0"/>
              </a:rPr>
              <a:t>nach </a:t>
            </a:r>
            <a:r>
              <a:rPr lang="de-DE" sz="2000" dirty="0">
                <a:latin typeface="Arial" pitchFamily="34" charset="0"/>
                <a:cs typeface="Arial" pitchFamily="34" charset="0"/>
              </a:rPr>
              <a:t>Stimmzetteln mit zweifelsfrei gültigen Stimmabgaben </a:t>
            </a:r>
            <a:r>
              <a:rPr lang="de-DE" sz="2000" dirty="0">
                <a:solidFill>
                  <a:srgbClr val="C00000"/>
                </a:solidFill>
                <a:latin typeface="Arial" pitchFamily="34" charset="0"/>
                <a:cs typeface="Arial" pitchFamily="34" charset="0"/>
              </a:rPr>
              <a:t>(Stapel a) </a:t>
            </a:r>
            <a:r>
              <a:rPr lang="de-DE" sz="2000" dirty="0">
                <a:latin typeface="Arial" pitchFamily="34" charset="0"/>
                <a:cs typeface="Arial" pitchFamily="34" charset="0"/>
              </a:rPr>
              <a:t>sowie leeren Stimmzettelumschlägen und ungekennzeichneten Stimmzetteln </a:t>
            </a:r>
            <a:r>
              <a:rPr lang="de-DE" sz="2000" dirty="0">
                <a:solidFill>
                  <a:srgbClr val="C00000"/>
                </a:solidFill>
                <a:latin typeface="Arial" pitchFamily="34" charset="0"/>
                <a:cs typeface="Arial" pitchFamily="34" charset="0"/>
              </a:rPr>
              <a:t>(Stapel b).</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Alle anderen Stimmzettel und Stimmzettelumschläge geben Anlass zu Bedenken </a:t>
            </a:r>
            <a:r>
              <a:rPr lang="de-DE" sz="2000" dirty="0">
                <a:solidFill>
                  <a:srgbClr val="C00000"/>
                </a:solidFill>
                <a:latin typeface="Arial" pitchFamily="34" charset="0"/>
                <a:cs typeface="Arial" pitchFamily="34" charset="0"/>
              </a:rPr>
              <a:t>(Stapel c und d).</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Auch die „eindeutig“ ungültigen Stimmzettel gehören zu den Stimmzetteln, die Anlass zu Bedenken geben (Ausnahme: ungekennzeichnete Stimmzettel).</a:t>
            </a:r>
          </a:p>
        </p:txBody>
      </p:sp>
    </p:spTree>
    <p:extLst>
      <p:ext uri="{BB962C8B-B14F-4D97-AF65-F5344CB8AC3E}">
        <p14:creationId xmlns:p14="http://schemas.microsoft.com/office/powerpoint/2010/main" val="36094816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453" y="105852"/>
            <a:ext cx="9144000" cy="476933"/>
          </a:xfrm>
          <a:prstGeom prst="rect">
            <a:avLst/>
          </a:prstGeom>
          <a:noFill/>
        </p:spPr>
        <p:txBody>
          <a:bodyPr wrap="square" lIns="91305" tIns="45660" rIns="91305" bIns="45660" rtlCol="0">
            <a:spAutoFit/>
          </a:bodyPr>
          <a:lstStyle/>
          <a:p>
            <a:pPr marL="12700">
              <a:buClr>
                <a:schemeClr val="bg1">
                  <a:lumMod val="50000"/>
                </a:schemeClr>
              </a:buClr>
            </a:pPr>
            <a:r>
              <a:rPr lang="de-DE" sz="2500" kern="0" dirty="0">
                <a:solidFill>
                  <a:srgbClr val="35CD35"/>
                </a:solidFill>
              </a:rPr>
              <a:t>Tätigkeiten des Wahlvorstandes von 08.00 Uhr bis 18.00 Uhr</a:t>
            </a:r>
          </a:p>
        </p:txBody>
      </p:sp>
      <p:sp>
        <p:nvSpPr>
          <p:cNvPr id="6" name="Inhaltsplatzhalter 5"/>
          <p:cNvSpPr txBox="1">
            <a:spLocks noGrp="1"/>
          </p:cNvSpPr>
          <p:nvPr>
            <p:ph idx="1"/>
          </p:nvPr>
        </p:nvSpPr>
        <p:spPr>
          <a:xfrm>
            <a:off x="602028" y="1124744"/>
            <a:ext cx="7920880" cy="6071078"/>
          </a:xfrm>
          <a:prstGeom prst="rect">
            <a:avLst/>
          </a:prstGeom>
          <a:noFill/>
        </p:spPr>
        <p:txBody>
          <a:bodyPr wrap="square" rtlCol="0">
            <a:spAutoFit/>
          </a:bodyPr>
          <a:lstStyle/>
          <a:p>
            <a:pPr>
              <a:lnSpc>
                <a:spcPct val="120000"/>
              </a:lnSpc>
              <a:spcBef>
                <a:spcPts val="500"/>
              </a:spcBef>
            </a:pPr>
            <a:r>
              <a:rPr lang="de-DE" altLang="de-DE" sz="2000" u="sng" dirty="0" smtClean="0">
                <a:latin typeface="+mj-lt"/>
                <a:sym typeface="Calibri" pitchFamily="34" charset="0"/>
              </a:rPr>
              <a:t>Während Wahlhandlung</a:t>
            </a:r>
          </a:p>
          <a:p>
            <a:pPr marL="0" indent="0">
              <a:lnSpc>
                <a:spcPct val="120000"/>
              </a:lnSpc>
              <a:spcBef>
                <a:spcPts val="500"/>
              </a:spcBef>
              <a:buNone/>
            </a:pPr>
            <a:r>
              <a:rPr lang="de-DE" altLang="de-DE" sz="2000" dirty="0" smtClean="0">
                <a:latin typeface="+mj-lt"/>
                <a:sym typeface="Calibri" pitchFamily="34" charset="0"/>
              </a:rPr>
              <a:t>Mindestanwesenheit</a:t>
            </a:r>
            <a:r>
              <a:rPr lang="de-DE" altLang="de-DE" sz="2000" dirty="0">
                <a:latin typeface="+mj-lt"/>
                <a:sym typeface="Calibri" pitchFamily="34" charset="0"/>
              </a:rPr>
              <a:t>: </a:t>
            </a:r>
            <a:r>
              <a:rPr lang="de-DE" altLang="de-DE" sz="2000" b="1" dirty="0">
                <a:latin typeface="+mj-lt"/>
                <a:sym typeface="Calibri" pitchFamily="34" charset="0"/>
              </a:rPr>
              <a:t>3</a:t>
            </a:r>
            <a:r>
              <a:rPr lang="de-DE" altLang="de-DE" sz="2000" dirty="0">
                <a:latin typeface="+mj-lt"/>
                <a:sym typeface="Calibri" pitchFamily="34" charset="0"/>
              </a:rPr>
              <a:t> Mitglieder des </a:t>
            </a:r>
            <a:r>
              <a:rPr lang="de-DE" altLang="de-DE" sz="2000" dirty="0" smtClean="0">
                <a:latin typeface="+mj-lt"/>
                <a:sym typeface="Calibri" pitchFamily="34" charset="0"/>
              </a:rPr>
              <a:t>Wahlvorstandes</a:t>
            </a:r>
            <a:endParaRPr lang="de-DE" altLang="de-DE" sz="2000" dirty="0">
              <a:latin typeface="+mj-lt"/>
              <a:sym typeface="Calibri" pitchFamily="34" charset="0"/>
            </a:endParaRPr>
          </a:p>
          <a:p>
            <a:pPr marL="0" indent="0">
              <a:lnSpc>
                <a:spcPct val="120000"/>
              </a:lnSpc>
              <a:spcBef>
                <a:spcPts val="500"/>
              </a:spcBef>
              <a:buNone/>
            </a:pPr>
            <a:r>
              <a:rPr lang="de-DE" altLang="de-DE" sz="2000" dirty="0">
                <a:latin typeface="+mj-lt"/>
                <a:sym typeface="Calibri" pitchFamily="34" charset="0"/>
              </a:rPr>
              <a:t>    - Wahlvorstand oder </a:t>
            </a:r>
            <a:r>
              <a:rPr lang="de-DE" altLang="de-DE" sz="2000" dirty="0" err="1">
                <a:latin typeface="+mj-lt"/>
                <a:sym typeface="Calibri" pitchFamily="34" charset="0"/>
              </a:rPr>
              <a:t>stv</a:t>
            </a:r>
            <a:r>
              <a:rPr lang="de-DE" altLang="de-DE" sz="2000" dirty="0">
                <a:latin typeface="+mj-lt"/>
                <a:sym typeface="Calibri" pitchFamily="34" charset="0"/>
              </a:rPr>
              <a:t>. Wahlvorstand</a:t>
            </a:r>
            <a:br>
              <a:rPr lang="de-DE" altLang="de-DE" sz="2000" dirty="0">
                <a:latin typeface="+mj-lt"/>
                <a:sym typeface="Calibri" pitchFamily="34" charset="0"/>
              </a:rPr>
            </a:br>
            <a:r>
              <a:rPr lang="de-DE" altLang="de-DE" sz="2000" dirty="0">
                <a:latin typeface="+mj-lt"/>
                <a:sym typeface="Calibri" pitchFamily="34" charset="0"/>
              </a:rPr>
              <a:t>    - Schriftführer oder </a:t>
            </a:r>
            <a:r>
              <a:rPr lang="de-DE" altLang="de-DE" sz="2000" dirty="0" err="1">
                <a:latin typeface="+mj-lt"/>
                <a:sym typeface="Calibri" pitchFamily="34" charset="0"/>
              </a:rPr>
              <a:t>stv</a:t>
            </a:r>
            <a:r>
              <a:rPr lang="de-DE" altLang="de-DE" sz="2000" dirty="0">
                <a:latin typeface="+mj-lt"/>
                <a:sym typeface="Calibri" pitchFamily="34" charset="0"/>
              </a:rPr>
              <a:t>. Schriftführer</a:t>
            </a:r>
            <a:br>
              <a:rPr lang="de-DE" altLang="de-DE" sz="2000" dirty="0">
                <a:latin typeface="+mj-lt"/>
                <a:sym typeface="Calibri" pitchFamily="34" charset="0"/>
              </a:rPr>
            </a:br>
            <a:r>
              <a:rPr lang="de-DE" altLang="de-DE" sz="2000" dirty="0">
                <a:latin typeface="+mj-lt"/>
                <a:sym typeface="Calibri" pitchFamily="34" charset="0"/>
              </a:rPr>
              <a:t>    - 1 </a:t>
            </a:r>
            <a:r>
              <a:rPr lang="de-DE" altLang="de-DE" sz="2000" dirty="0" smtClean="0">
                <a:latin typeface="+mj-lt"/>
                <a:sym typeface="Calibri" pitchFamily="34" charset="0"/>
              </a:rPr>
              <a:t>Beisitzer</a:t>
            </a:r>
          </a:p>
          <a:p>
            <a:pPr>
              <a:lnSpc>
                <a:spcPct val="120000"/>
              </a:lnSpc>
              <a:spcBef>
                <a:spcPts val="500"/>
              </a:spcBef>
            </a:pPr>
            <a:r>
              <a:rPr lang="de-DE" altLang="de-DE" sz="2000" u="sng" dirty="0" smtClean="0">
                <a:sym typeface="Calibri" pitchFamily="34" charset="0"/>
              </a:rPr>
              <a:t>Ermittlung und Feststellung des Wahlergebnisses ab 18.00 Uhr</a:t>
            </a:r>
          </a:p>
          <a:p>
            <a:pPr marL="0" indent="0">
              <a:lnSpc>
                <a:spcPct val="120000"/>
              </a:lnSpc>
              <a:spcBef>
                <a:spcPts val="500"/>
              </a:spcBef>
              <a:buNone/>
            </a:pPr>
            <a:r>
              <a:rPr lang="de-DE" altLang="de-DE" sz="2000" b="1" dirty="0" smtClean="0">
                <a:solidFill>
                  <a:srgbClr val="FF0000"/>
                </a:solidFill>
                <a:sym typeface="Calibri" pitchFamily="34" charset="0"/>
              </a:rPr>
              <a:t>Gesamter Wahlvorstand !</a:t>
            </a:r>
          </a:p>
          <a:p>
            <a:pPr marL="0" indent="0">
              <a:lnSpc>
                <a:spcPct val="120000"/>
              </a:lnSpc>
              <a:spcBef>
                <a:spcPts val="500"/>
              </a:spcBef>
              <a:buNone/>
            </a:pPr>
            <a:r>
              <a:rPr lang="de-DE" altLang="de-DE" sz="2000" dirty="0" smtClean="0">
                <a:sym typeface="Calibri" pitchFamily="34" charset="0"/>
              </a:rPr>
              <a:t>Mindestanwesenheit: </a:t>
            </a:r>
            <a:r>
              <a:rPr lang="de-DE" altLang="de-DE" sz="2000" b="1" dirty="0" smtClean="0">
                <a:sym typeface="Calibri" pitchFamily="34" charset="0"/>
              </a:rPr>
              <a:t>5</a:t>
            </a:r>
            <a:r>
              <a:rPr lang="de-DE" altLang="de-DE" sz="2000" dirty="0" smtClean="0">
                <a:sym typeface="Calibri" pitchFamily="34" charset="0"/>
              </a:rPr>
              <a:t> Mitglieder des Wahlvorstandes</a:t>
            </a:r>
          </a:p>
          <a:p>
            <a:pPr marL="0" indent="0">
              <a:lnSpc>
                <a:spcPct val="120000"/>
              </a:lnSpc>
              <a:spcBef>
                <a:spcPts val="500"/>
              </a:spcBef>
              <a:buNone/>
            </a:pPr>
            <a:r>
              <a:rPr lang="de-DE" altLang="de-DE" sz="2000" dirty="0">
                <a:sym typeface="Calibri" pitchFamily="34" charset="0"/>
              </a:rPr>
              <a:t> </a:t>
            </a:r>
            <a:r>
              <a:rPr lang="de-DE" altLang="de-DE" sz="2000" dirty="0" smtClean="0">
                <a:sym typeface="Calibri" pitchFamily="34" charset="0"/>
              </a:rPr>
              <a:t>   - </a:t>
            </a:r>
            <a:r>
              <a:rPr lang="de-DE" altLang="de-DE" sz="2000" dirty="0">
                <a:sym typeface="Calibri" pitchFamily="34" charset="0"/>
              </a:rPr>
              <a:t>Wahlvorstand oder </a:t>
            </a:r>
            <a:r>
              <a:rPr lang="de-DE" altLang="de-DE" sz="2000" dirty="0" err="1">
                <a:sym typeface="Calibri" pitchFamily="34" charset="0"/>
              </a:rPr>
              <a:t>stv</a:t>
            </a:r>
            <a:r>
              <a:rPr lang="de-DE" altLang="de-DE" sz="2000" dirty="0">
                <a:sym typeface="Calibri" pitchFamily="34" charset="0"/>
              </a:rPr>
              <a:t>. Wahlvorstand</a:t>
            </a:r>
            <a:br>
              <a:rPr lang="de-DE" altLang="de-DE" sz="2000" dirty="0">
                <a:sym typeface="Calibri" pitchFamily="34" charset="0"/>
              </a:rPr>
            </a:br>
            <a:r>
              <a:rPr lang="de-DE" altLang="de-DE" sz="2000" dirty="0">
                <a:sym typeface="Calibri" pitchFamily="34" charset="0"/>
              </a:rPr>
              <a:t>    - Schriftführer oder </a:t>
            </a:r>
            <a:r>
              <a:rPr lang="de-DE" altLang="de-DE" sz="2000" dirty="0" err="1">
                <a:sym typeface="Calibri" pitchFamily="34" charset="0"/>
              </a:rPr>
              <a:t>stv</a:t>
            </a:r>
            <a:r>
              <a:rPr lang="de-DE" altLang="de-DE" sz="2000" dirty="0">
                <a:sym typeface="Calibri" pitchFamily="34" charset="0"/>
              </a:rPr>
              <a:t>. Schriftführer</a:t>
            </a:r>
            <a:br>
              <a:rPr lang="de-DE" altLang="de-DE" sz="2000" dirty="0">
                <a:sym typeface="Calibri" pitchFamily="34" charset="0"/>
              </a:rPr>
            </a:br>
            <a:r>
              <a:rPr lang="de-DE" altLang="de-DE" sz="2000" dirty="0">
                <a:sym typeface="Calibri" pitchFamily="34" charset="0"/>
              </a:rPr>
              <a:t>    - 3</a:t>
            </a:r>
            <a:r>
              <a:rPr lang="de-DE" altLang="de-DE" sz="2000" dirty="0" smtClean="0">
                <a:sym typeface="Calibri" pitchFamily="34" charset="0"/>
              </a:rPr>
              <a:t> </a:t>
            </a:r>
            <a:r>
              <a:rPr lang="de-DE" altLang="de-DE" sz="2000" dirty="0">
                <a:sym typeface="Calibri" pitchFamily="34" charset="0"/>
              </a:rPr>
              <a:t>Beisitzer</a:t>
            </a:r>
          </a:p>
          <a:p>
            <a:pPr marL="0" indent="0">
              <a:lnSpc>
                <a:spcPct val="120000"/>
              </a:lnSpc>
              <a:spcBef>
                <a:spcPts val="500"/>
              </a:spcBef>
              <a:buNone/>
            </a:pPr>
            <a:endParaRPr lang="de-DE" altLang="de-DE" sz="2400" u="sng" dirty="0">
              <a:sym typeface="Calibri" pitchFamily="34" charset="0"/>
            </a:endParaRPr>
          </a:p>
          <a:p>
            <a:pPr marL="0" indent="0">
              <a:lnSpc>
                <a:spcPct val="120000"/>
              </a:lnSpc>
              <a:spcBef>
                <a:spcPts val="500"/>
              </a:spcBef>
              <a:buNone/>
            </a:pPr>
            <a:endParaRPr lang="de-DE" altLang="de-DE" sz="2400" dirty="0">
              <a:latin typeface="+mj-lt"/>
              <a:sym typeface="Calibri" pitchFamily="34" charset="0"/>
            </a:endParaRPr>
          </a:p>
          <a:p>
            <a:endParaRPr lang="de-DE" sz="2800" dirty="0"/>
          </a:p>
        </p:txBody>
      </p:sp>
      <p:sp>
        <p:nvSpPr>
          <p:cNvPr id="4" name="Textfeld 3"/>
          <p:cNvSpPr txBox="1"/>
          <p:nvPr/>
        </p:nvSpPr>
        <p:spPr>
          <a:xfrm>
            <a:off x="107504" y="601524"/>
            <a:ext cx="9144000" cy="476933"/>
          </a:xfrm>
          <a:prstGeom prst="rect">
            <a:avLst/>
          </a:prstGeom>
          <a:noFill/>
        </p:spPr>
        <p:txBody>
          <a:bodyPr wrap="square" lIns="91305" tIns="45660" rIns="91305" bIns="45660" rtlCol="0">
            <a:spAutoFit/>
          </a:bodyPr>
          <a:lstStyle/>
          <a:p>
            <a:r>
              <a:rPr lang="de-DE" sz="2500" dirty="0">
                <a:latin typeface="+mj-lt"/>
              </a:rPr>
              <a:t>Anwesenheit und Beschlussfähigkeit</a:t>
            </a:r>
            <a:endParaRPr lang="de-DE" sz="2500" dirty="0"/>
          </a:p>
        </p:txBody>
      </p:sp>
    </p:spTree>
    <p:extLst>
      <p:ext uri="{BB962C8B-B14F-4D97-AF65-F5344CB8AC3E}">
        <p14:creationId xmlns:p14="http://schemas.microsoft.com/office/powerpoint/2010/main" val="20173753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E8BE8BC-FA82-9050-D1BF-AE19A6F0140D}"/>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90</a:t>
            </a:fld>
            <a:endParaRPr lang="de-DE" spc="-5" dirty="0"/>
          </a:p>
        </p:txBody>
      </p:sp>
      <p:sp>
        <p:nvSpPr>
          <p:cNvPr id="3" name="Titel 2">
            <a:extLst>
              <a:ext uri="{FF2B5EF4-FFF2-40B4-BE49-F238E27FC236}">
                <a16:creationId xmlns:a16="http://schemas.microsoft.com/office/drawing/2014/main" id="{7A0E7E17-2071-670E-79F1-E44785079A71}"/>
              </a:ext>
            </a:extLst>
          </p:cNvPr>
          <p:cNvSpPr>
            <a:spLocks noGrp="1"/>
          </p:cNvSpPr>
          <p:nvPr>
            <p:ph type="title"/>
          </p:nvPr>
        </p:nvSpPr>
        <p:spPr>
          <a:xfrm>
            <a:off x="899592" y="692696"/>
            <a:ext cx="6903336" cy="492329"/>
          </a:xfrm>
        </p:spPr>
        <p:txBody>
          <a:bodyPr/>
          <a:lstStyle/>
          <a:p>
            <a:pPr marL="626938" indent="-626938"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sp>
        <p:nvSpPr>
          <p:cNvPr id="4" name="Rechteck 3">
            <a:extLst>
              <a:ext uri="{FF2B5EF4-FFF2-40B4-BE49-F238E27FC236}">
                <a16:creationId xmlns:a16="http://schemas.microsoft.com/office/drawing/2014/main" id="{688629A3-E3F6-FFC8-DDB0-2FF1CBD4476D}"/>
              </a:ext>
            </a:extLst>
          </p:cNvPr>
          <p:cNvSpPr/>
          <p:nvPr/>
        </p:nvSpPr>
        <p:spPr>
          <a:xfrm>
            <a:off x="323528" y="1700808"/>
            <a:ext cx="8608607" cy="3785652"/>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smtClean="0">
                <a:latin typeface="Arial" pitchFamily="34" charset="0"/>
                <a:cs typeface="Arial" pitchFamily="34" charset="0"/>
              </a:rPr>
              <a:t>Bis </a:t>
            </a:r>
            <a:r>
              <a:rPr lang="de-DE" sz="2000" dirty="0">
                <a:latin typeface="Arial" pitchFamily="34" charset="0"/>
                <a:cs typeface="Arial" pitchFamily="34" charset="0"/>
              </a:rPr>
              <a:t>zur Beschlussfassung über die Gültigkeit der bedenklichen Stimmzettelumschläge dürfen keine Stimmzettel aus den Stimmzettelumschlägen entnommen werden</a:t>
            </a:r>
            <a:r>
              <a:rPr lang="de-DE" sz="2000" dirty="0" smtClean="0">
                <a:latin typeface="Arial" pitchFamily="34" charset="0"/>
                <a:cs typeface="Arial" pitchFamily="34" charset="0"/>
              </a:rPr>
              <a:t>.</a:t>
            </a:r>
          </a:p>
          <a:p>
            <a:pPr marL="342831" indent="-342831" algn="l">
              <a:buClr>
                <a:schemeClr val="bg1">
                  <a:lumMod val="50000"/>
                </a:schemeClr>
              </a:buClr>
              <a:buFont typeface="Wingdings" pitchFamily="2" charset="2"/>
              <a:buChar char="Ø"/>
            </a:pPr>
            <a:endParaRPr lang="de-DE" sz="2000" dirty="0">
              <a:latin typeface="Arial" pitchFamily="34" charset="0"/>
              <a:cs typeface="Arial" pitchFamily="34" charset="0"/>
            </a:endParaRPr>
          </a:p>
          <a:p>
            <a:pPr algn="l">
              <a:buClr>
                <a:schemeClr val="bg1">
                  <a:lumMod val="50000"/>
                </a:schemeClr>
              </a:buClr>
            </a:pPr>
            <a:r>
              <a:rPr lang="de-DE" sz="2000" b="1" dirty="0" smtClean="0">
                <a:solidFill>
                  <a:srgbClr val="C00000"/>
                </a:solidFill>
                <a:latin typeface="Arial" pitchFamily="34" charset="0"/>
                <a:cs typeface="Arial" pitchFamily="34" charset="0"/>
              </a:rPr>
              <a:t>Prüfung </a:t>
            </a:r>
            <a:r>
              <a:rPr lang="de-DE" sz="2000" b="1" dirty="0">
                <a:solidFill>
                  <a:srgbClr val="C00000"/>
                </a:solidFill>
                <a:latin typeface="Arial" pitchFamily="34" charset="0"/>
                <a:cs typeface="Arial" pitchFamily="34" charset="0"/>
              </a:rPr>
              <a:t>der Stimmzettel mit gültigen Stimmen (Stapel a</a:t>
            </a:r>
            <a:r>
              <a:rPr lang="de-DE" sz="2000" b="1" dirty="0" smtClean="0">
                <a:solidFill>
                  <a:srgbClr val="C00000"/>
                </a:solidFill>
                <a:latin typeface="Arial" pitchFamily="34" charset="0"/>
                <a:cs typeface="Arial" pitchFamily="34" charset="0"/>
              </a:rPr>
              <a:t>)</a:t>
            </a:r>
            <a:endParaRPr lang="de-DE" sz="2000" b="1" dirty="0">
              <a:solidFill>
                <a:srgbClr val="C00000"/>
              </a:solidFill>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Der Briefwahlvorsteher und sein Stellvertreter erhalten die nach Wahlvorschlägen getrennten Stapel.</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Sie prüfen, ob auf den Stimmzetteln eines jeden Stapels die gleichen Wahlvorschläge gekennzeichnet sind und sagen zu jedem Stapel laut an, für welchen Wahlvorschlag die Stimme vergeben wurde.</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Gibt dabei ein Stimmzettel Anlass zu Bedenken, kommt er zu dem ausgesonderten Stapel (Stapel d).</a:t>
            </a:r>
          </a:p>
        </p:txBody>
      </p:sp>
    </p:spTree>
    <p:extLst>
      <p:ext uri="{BB962C8B-B14F-4D97-AF65-F5344CB8AC3E}">
        <p14:creationId xmlns:p14="http://schemas.microsoft.com/office/powerpoint/2010/main" val="18716175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A722424-5B34-10E9-3DBA-D4D98953F7D0}"/>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91</a:t>
            </a:fld>
            <a:endParaRPr lang="de-DE" spc="-5" dirty="0"/>
          </a:p>
        </p:txBody>
      </p:sp>
      <p:sp>
        <p:nvSpPr>
          <p:cNvPr id="3" name="Titel 2">
            <a:extLst>
              <a:ext uri="{FF2B5EF4-FFF2-40B4-BE49-F238E27FC236}">
                <a16:creationId xmlns:a16="http://schemas.microsoft.com/office/drawing/2014/main" id="{D9F2F492-797A-5AB3-CB36-00612EF01C3B}"/>
              </a:ext>
            </a:extLst>
          </p:cNvPr>
          <p:cNvSpPr>
            <a:spLocks noGrp="1"/>
          </p:cNvSpPr>
          <p:nvPr>
            <p:ph type="title"/>
          </p:nvPr>
        </p:nvSpPr>
        <p:spPr>
          <a:xfrm>
            <a:off x="899592" y="548680"/>
            <a:ext cx="6903336" cy="492329"/>
          </a:xfrm>
        </p:spPr>
        <p:txBody>
          <a:bodyPr/>
          <a:lstStyle/>
          <a:p>
            <a:pPr marL="626938" indent="-626938"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sp>
        <p:nvSpPr>
          <p:cNvPr id="4" name="Rechteck 3">
            <a:extLst>
              <a:ext uri="{FF2B5EF4-FFF2-40B4-BE49-F238E27FC236}">
                <a16:creationId xmlns:a16="http://schemas.microsoft.com/office/drawing/2014/main" id="{A83F458E-5514-44FB-9132-F667FC121F0B}"/>
              </a:ext>
            </a:extLst>
          </p:cNvPr>
          <p:cNvSpPr/>
          <p:nvPr/>
        </p:nvSpPr>
        <p:spPr>
          <a:xfrm>
            <a:off x="270884" y="1656376"/>
            <a:ext cx="8502806" cy="2030855"/>
          </a:xfrm>
          <a:prstGeom prst="rect">
            <a:avLst/>
          </a:prstGeom>
        </p:spPr>
        <p:txBody>
          <a:bodyPr wrap="square">
            <a:spAutoFit/>
          </a:bodyPr>
          <a:lstStyle/>
          <a:p>
            <a:pPr algn="l">
              <a:buClr>
                <a:schemeClr val="bg1">
                  <a:lumMod val="50000"/>
                </a:schemeClr>
              </a:buClr>
            </a:pPr>
            <a:r>
              <a:rPr lang="de-DE" b="1" dirty="0" smtClean="0">
                <a:solidFill>
                  <a:srgbClr val="C00000"/>
                </a:solidFill>
                <a:latin typeface="Arial" pitchFamily="34" charset="0"/>
                <a:cs typeface="Arial" pitchFamily="34" charset="0"/>
              </a:rPr>
              <a:t>Prüfung </a:t>
            </a:r>
            <a:r>
              <a:rPr lang="de-DE" b="1" dirty="0">
                <a:solidFill>
                  <a:srgbClr val="C00000"/>
                </a:solidFill>
                <a:latin typeface="Arial" pitchFamily="34" charset="0"/>
                <a:cs typeface="Arial" pitchFamily="34" charset="0"/>
              </a:rPr>
              <a:t>der leeren Stimmzettelumschläge und der ungekennzeichneten Stimmzettel (Stapel b)</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Wahlvorsteher erhält den Stapel b.</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Er prüft jeden Stimmzettelumschlag, ob er leer ist und jeden Stimmzettel, ob er ungekennzeichnet ist und sagt an, dass die Stimme ungültig ist.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Über diese leeren Stimmzettelumschläge und ungekennzeichneten Stimmzettel muss der Briefwahlvorstand </a:t>
            </a:r>
            <a:r>
              <a:rPr lang="de-DE" b="1" dirty="0">
                <a:latin typeface="Arial" pitchFamily="34" charset="0"/>
                <a:cs typeface="Arial" pitchFamily="34" charset="0"/>
              </a:rPr>
              <a:t>keinen Beschluss </a:t>
            </a:r>
            <a:r>
              <a:rPr lang="de-DE" dirty="0">
                <a:latin typeface="Arial" pitchFamily="34" charset="0"/>
                <a:cs typeface="Arial" pitchFamily="34" charset="0"/>
              </a:rPr>
              <a:t>fassen.</a:t>
            </a:r>
          </a:p>
        </p:txBody>
      </p:sp>
      <p:sp>
        <p:nvSpPr>
          <p:cNvPr id="5" name="Rechteck 4">
            <a:extLst>
              <a:ext uri="{FF2B5EF4-FFF2-40B4-BE49-F238E27FC236}">
                <a16:creationId xmlns:a16="http://schemas.microsoft.com/office/drawing/2014/main" id="{15D7848F-B1BB-A96F-D824-2C0A17B9ABB7}"/>
              </a:ext>
            </a:extLst>
          </p:cNvPr>
          <p:cNvSpPr/>
          <p:nvPr/>
        </p:nvSpPr>
        <p:spPr>
          <a:xfrm>
            <a:off x="251520" y="3717032"/>
            <a:ext cx="8502806" cy="2861660"/>
          </a:xfrm>
          <a:prstGeom prst="rect">
            <a:avLst/>
          </a:prstGeom>
        </p:spPr>
        <p:txBody>
          <a:bodyPr wrap="square">
            <a:spAutoFit/>
          </a:bodyPr>
          <a:lstStyle/>
          <a:p>
            <a:pPr algn="l"/>
            <a:r>
              <a:rPr lang="de-DE" b="1" dirty="0" smtClean="0">
                <a:solidFill>
                  <a:srgbClr val="C00000"/>
                </a:solidFill>
                <a:latin typeface="Arial" pitchFamily="34" charset="0"/>
                <a:cs typeface="Arial" pitchFamily="34" charset="0"/>
              </a:rPr>
              <a:t>Zählung </a:t>
            </a:r>
            <a:r>
              <a:rPr lang="de-DE" b="1" dirty="0">
                <a:solidFill>
                  <a:srgbClr val="C00000"/>
                </a:solidFill>
                <a:latin typeface="Arial" pitchFamily="34" charset="0"/>
                <a:cs typeface="Arial" pitchFamily="34" charset="0"/>
              </a:rPr>
              <a:t>der gültigen Stimmen aus Stapel a und der ungültigen Stimmen aus Stapel b</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Stapel a und b werden von je </a:t>
            </a:r>
            <a:r>
              <a:rPr lang="de-DE" b="1" dirty="0">
                <a:latin typeface="Arial" pitchFamily="34" charset="0"/>
                <a:cs typeface="Arial" pitchFamily="34" charset="0"/>
              </a:rPr>
              <a:t>zwei Beisitzern </a:t>
            </a:r>
            <a:r>
              <a:rPr lang="de-DE" dirty="0">
                <a:latin typeface="Arial" pitchFamily="34" charset="0"/>
                <a:cs typeface="Arial" pitchFamily="34" charset="0"/>
              </a:rPr>
              <a:t>unter gegenseitiger Kontrolle durchgezählt.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Stimmen die Zählungen der beiden Beisitzer für die einzelnen Stapel nicht überein, haben sie den betreffenden Zählvorgang erneut nacheinander </a:t>
            </a:r>
          </a:p>
          <a:p>
            <a:pPr algn="l">
              <a:buClr>
                <a:schemeClr val="bg1">
                  <a:lumMod val="50000"/>
                </a:schemeClr>
              </a:buClr>
            </a:pPr>
            <a:r>
              <a:rPr lang="de-DE" dirty="0">
                <a:latin typeface="Arial" pitchFamily="34" charset="0"/>
                <a:cs typeface="Arial" pitchFamily="34" charset="0"/>
              </a:rPr>
              <a:t>     bis zur Übereinstimmung zu wiederholen.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ermittelten Zahlen sind die für die einzelnen Wahlvorschläge abgegebenen gültigen Stimmen sowie die ungültigen, da leeren Stimmzettelumschläge bzw. nicht gekennzeichneten Stimmzettel.</a:t>
            </a:r>
          </a:p>
        </p:txBody>
      </p:sp>
    </p:spTree>
    <p:extLst>
      <p:ext uri="{BB962C8B-B14F-4D97-AF65-F5344CB8AC3E}">
        <p14:creationId xmlns:p14="http://schemas.microsoft.com/office/powerpoint/2010/main" val="10227364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6A18B0D-4A55-B448-7210-C33134916377}"/>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92</a:t>
            </a:fld>
            <a:endParaRPr lang="de-DE" spc="-5" dirty="0"/>
          </a:p>
        </p:txBody>
      </p:sp>
      <p:sp>
        <p:nvSpPr>
          <p:cNvPr id="6" name="Titel 5">
            <a:extLst>
              <a:ext uri="{FF2B5EF4-FFF2-40B4-BE49-F238E27FC236}">
                <a16:creationId xmlns:a16="http://schemas.microsoft.com/office/drawing/2014/main" id="{6D3C17C0-1FFB-8859-1899-834326240C68}"/>
              </a:ext>
            </a:extLst>
          </p:cNvPr>
          <p:cNvSpPr>
            <a:spLocks noGrp="1"/>
          </p:cNvSpPr>
          <p:nvPr>
            <p:ph type="title"/>
          </p:nvPr>
        </p:nvSpPr>
        <p:spPr>
          <a:xfrm>
            <a:off x="971600" y="609116"/>
            <a:ext cx="7085290" cy="492329"/>
          </a:xfrm>
        </p:spPr>
        <p:txBody>
          <a:bodyPr/>
          <a:lstStyle/>
          <a:p>
            <a:pPr marL="626938" indent="-626938" algn="ctr"/>
            <a:r>
              <a:rPr lang="de-DE" sz="2300" dirty="0" smtClean="0">
                <a:solidFill>
                  <a:schemeClr val="tx1"/>
                </a:solidFill>
                <a:latin typeface="+mn-lt"/>
              </a:rPr>
              <a:t>Eintragung </a:t>
            </a:r>
            <a:r>
              <a:rPr lang="de-DE" sz="2300" dirty="0">
                <a:solidFill>
                  <a:schemeClr val="tx1"/>
                </a:solidFill>
                <a:latin typeface="+mn-lt"/>
              </a:rPr>
              <a:t>der ermittelten Zahlen aus den Stapeln a und b in die Briefwahl-niederschrift als Zwischensumme I</a:t>
            </a:r>
            <a:r>
              <a:rPr lang="de-DE" dirty="0">
                <a:latin typeface="+mn-lt"/>
              </a:rPr>
              <a:t/>
            </a:r>
            <a:br>
              <a:rPr lang="de-DE" dirty="0">
                <a:latin typeface="+mn-lt"/>
              </a:rPr>
            </a:br>
            <a:endParaRPr lang="de-DE" dirty="0"/>
          </a:p>
        </p:txBody>
      </p:sp>
      <p:sp>
        <p:nvSpPr>
          <p:cNvPr id="7" name="Textfeld 6">
            <a:extLst>
              <a:ext uri="{FF2B5EF4-FFF2-40B4-BE49-F238E27FC236}">
                <a16:creationId xmlns:a16="http://schemas.microsoft.com/office/drawing/2014/main" id="{EEF0C940-048D-D86F-FBA6-51C9287E3BAA}"/>
              </a:ext>
            </a:extLst>
          </p:cNvPr>
          <p:cNvSpPr txBox="1"/>
          <p:nvPr/>
        </p:nvSpPr>
        <p:spPr>
          <a:xfrm>
            <a:off x="458153" y="1675080"/>
            <a:ext cx="8473775" cy="1753920"/>
          </a:xfrm>
          <a:prstGeom prst="rect">
            <a:avLst/>
          </a:prstGeom>
          <a:noFill/>
        </p:spPr>
        <p:txBody>
          <a:bodyPr wrap="square">
            <a:spAutoFit/>
          </a:bodyPr>
          <a:lstStyle/>
          <a:p>
            <a:pPr algn="l"/>
            <a:r>
              <a:rPr lang="de-DE" dirty="0">
                <a:latin typeface="Arial" pitchFamily="34" charset="0"/>
                <a:cs typeface="Arial" pitchFamily="34" charset="0"/>
              </a:rPr>
              <a:t>Die </a:t>
            </a:r>
            <a:r>
              <a:rPr lang="de-DE" dirty="0">
                <a:solidFill>
                  <a:srgbClr val="C00000"/>
                </a:solidFill>
                <a:latin typeface="Arial" pitchFamily="34" charset="0"/>
                <a:cs typeface="Arial" pitchFamily="34" charset="0"/>
              </a:rPr>
              <a:t>gültigen</a:t>
            </a:r>
            <a:r>
              <a:rPr lang="de-DE" dirty="0">
                <a:latin typeface="Arial" pitchFamily="34" charset="0"/>
                <a:cs typeface="Arial" pitchFamily="34" charset="0"/>
              </a:rPr>
              <a:t> Stimmen (Stapel a) werden vom Schriftführer in Abschnitt 4 bei den einzelnen Wahlvorschlägen</a:t>
            </a:r>
            <a:br>
              <a:rPr lang="de-DE" dirty="0">
                <a:latin typeface="Arial" pitchFamily="34" charset="0"/>
                <a:cs typeface="Arial" pitchFamily="34" charset="0"/>
              </a:rPr>
            </a:br>
            <a:r>
              <a:rPr lang="de-DE" dirty="0">
                <a:latin typeface="Arial" pitchFamily="34" charset="0"/>
                <a:cs typeface="Arial" pitchFamily="34" charset="0"/>
              </a:rPr>
              <a:t>(D1, D2, D3, usw.) als Zwischensumme I (ZS I) eingetragen.</a:t>
            </a:r>
          </a:p>
          <a:p>
            <a:pPr algn="l"/>
            <a:r>
              <a:rPr lang="de-DE" dirty="0">
                <a:latin typeface="Arial" pitchFamily="34" charset="0"/>
                <a:cs typeface="Arial" pitchFamily="34" charset="0"/>
              </a:rPr>
              <a:t/>
            </a:r>
            <a:br>
              <a:rPr lang="de-DE" dirty="0">
                <a:latin typeface="Arial" pitchFamily="34" charset="0"/>
                <a:cs typeface="Arial" pitchFamily="34" charset="0"/>
              </a:rPr>
            </a:br>
            <a:r>
              <a:rPr lang="de-DE" dirty="0">
                <a:latin typeface="Arial" pitchFamily="34" charset="0"/>
                <a:cs typeface="Arial" pitchFamily="34" charset="0"/>
              </a:rPr>
              <a:t>Die </a:t>
            </a:r>
            <a:r>
              <a:rPr lang="de-DE" dirty="0">
                <a:solidFill>
                  <a:srgbClr val="C00000"/>
                </a:solidFill>
                <a:latin typeface="Arial" pitchFamily="34" charset="0"/>
                <a:cs typeface="Arial" pitchFamily="34" charset="0"/>
              </a:rPr>
              <a:t>ungültigen</a:t>
            </a:r>
            <a:r>
              <a:rPr lang="de-DE" dirty="0">
                <a:latin typeface="Arial" pitchFamily="34" charset="0"/>
                <a:cs typeface="Arial" pitchFamily="34" charset="0"/>
              </a:rPr>
              <a:t> Stimmen (Stapel b) sind unter Kennbuchstabe C als Zwischensumme I (ZS I) einzutragen.</a:t>
            </a:r>
            <a:endParaRPr lang="de-DE" dirty="0"/>
          </a:p>
        </p:txBody>
      </p:sp>
      <p:pic>
        <p:nvPicPr>
          <p:cNvPr id="5" name="Grafik 4"/>
          <p:cNvPicPr>
            <a:picLocks noChangeAspect="1"/>
          </p:cNvPicPr>
          <p:nvPr/>
        </p:nvPicPr>
        <p:blipFill rotWithShape="1">
          <a:blip r:embed="rId2"/>
          <a:srcRect t="1104" b="62461"/>
          <a:stretch/>
        </p:blipFill>
        <p:spPr>
          <a:xfrm>
            <a:off x="3066119" y="3415711"/>
            <a:ext cx="6056278" cy="3096344"/>
          </a:xfrm>
          <a:prstGeom prst="rect">
            <a:avLst/>
          </a:prstGeom>
        </p:spPr>
      </p:pic>
      <p:sp>
        <p:nvSpPr>
          <p:cNvPr id="8" name="Rechteck 7"/>
          <p:cNvSpPr/>
          <p:nvPr/>
        </p:nvSpPr>
        <p:spPr>
          <a:xfrm>
            <a:off x="6712621" y="5068600"/>
            <a:ext cx="534122" cy="553998"/>
          </a:xfrm>
          <a:prstGeom prst="rect">
            <a:avLst/>
          </a:prstGeom>
          <a:noFill/>
        </p:spPr>
        <p:txBody>
          <a:bodyPr wrap="none" lIns="91440" tIns="45720" rIns="91440" bIns="45720">
            <a:spAutoFit/>
          </a:bodyPr>
          <a:lstStyle/>
          <a:p>
            <a:pPr algn="ctr"/>
            <a:r>
              <a:rPr lang="de-DE" sz="3000" b="0" cap="none" spc="0" dirty="0" smtClean="0">
                <a:ln w="0"/>
                <a:solidFill>
                  <a:srgbClr val="FF0000"/>
                </a:solidFill>
                <a:effectLst>
                  <a:outerShdw blurRad="38100" dist="19050" dir="2700000" algn="tl" rotWithShape="0">
                    <a:schemeClr val="dk1">
                      <a:alpha val="40000"/>
                    </a:schemeClr>
                  </a:outerShdw>
                </a:effectLst>
              </a:rPr>
              <a:t>a)</a:t>
            </a:r>
            <a:endParaRPr lang="de-DE" sz="3000" b="0" cap="none" spc="0" dirty="0">
              <a:ln w="0"/>
              <a:solidFill>
                <a:srgbClr val="FF0000"/>
              </a:solidFill>
              <a:effectLst>
                <a:outerShdw blurRad="38100" dist="19050" dir="2700000" algn="tl" rotWithShape="0">
                  <a:schemeClr val="dk1">
                    <a:alpha val="40000"/>
                  </a:schemeClr>
                </a:outerShdw>
              </a:effectLst>
            </a:endParaRPr>
          </a:p>
        </p:txBody>
      </p:sp>
      <p:sp>
        <p:nvSpPr>
          <p:cNvPr id="9" name="Rechteck 8"/>
          <p:cNvSpPr/>
          <p:nvPr/>
        </p:nvSpPr>
        <p:spPr>
          <a:xfrm>
            <a:off x="6732240" y="4179144"/>
            <a:ext cx="545342" cy="553998"/>
          </a:xfrm>
          <a:prstGeom prst="rect">
            <a:avLst/>
          </a:prstGeom>
          <a:noFill/>
        </p:spPr>
        <p:txBody>
          <a:bodyPr wrap="none" lIns="91440" tIns="45720" rIns="91440" bIns="45720">
            <a:spAutoFit/>
          </a:bodyPr>
          <a:lstStyle/>
          <a:p>
            <a:pPr algn="ctr"/>
            <a:r>
              <a:rPr lang="de-DE" sz="3000" dirty="0" smtClean="0">
                <a:ln w="0"/>
                <a:solidFill>
                  <a:srgbClr val="FF0000"/>
                </a:solidFill>
                <a:effectLst>
                  <a:outerShdw blurRad="38100" dist="19050" dir="2700000" algn="tl" rotWithShape="0">
                    <a:schemeClr val="dk1">
                      <a:alpha val="40000"/>
                    </a:schemeClr>
                  </a:outerShdw>
                </a:effectLst>
              </a:rPr>
              <a:t>b)</a:t>
            </a:r>
            <a:endParaRPr lang="de-DE" sz="3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485190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DDA9307-1A8C-0E14-C26E-D5CC4882461D}"/>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93</a:t>
            </a:fld>
            <a:endParaRPr lang="de-DE" spc="-5" dirty="0"/>
          </a:p>
        </p:txBody>
      </p:sp>
      <p:sp>
        <p:nvSpPr>
          <p:cNvPr id="6" name="Titel 5">
            <a:extLst>
              <a:ext uri="{FF2B5EF4-FFF2-40B4-BE49-F238E27FC236}">
                <a16:creationId xmlns:a16="http://schemas.microsoft.com/office/drawing/2014/main" id="{B210B684-E21E-D243-2975-2052A422FFAE}"/>
              </a:ext>
            </a:extLst>
          </p:cNvPr>
          <p:cNvSpPr>
            <a:spLocks noGrp="1"/>
          </p:cNvSpPr>
          <p:nvPr>
            <p:ph type="title"/>
          </p:nvPr>
        </p:nvSpPr>
        <p:spPr>
          <a:xfrm>
            <a:off x="611558" y="404664"/>
            <a:ext cx="8074855" cy="492329"/>
          </a:xfrm>
        </p:spPr>
        <p:txBody>
          <a:bodyPr/>
          <a:lstStyle/>
          <a:p>
            <a:pPr algn="ctr"/>
            <a:r>
              <a:rPr lang="de-DE" sz="2300" dirty="0" smtClean="0">
                <a:solidFill>
                  <a:schemeClr val="tx1"/>
                </a:solidFill>
                <a:latin typeface="+mn-lt"/>
              </a:rPr>
              <a:t>Prüfung </a:t>
            </a:r>
            <a:r>
              <a:rPr lang="de-DE" sz="2300" dirty="0">
                <a:solidFill>
                  <a:schemeClr val="tx1"/>
                </a:solidFill>
                <a:latin typeface="+mn-lt"/>
              </a:rPr>
              <a:t>der Stimmzettelumschläge, die mehrere Stimmzettel enthalten </a:t>
            </a:r>
            <a:r>
              <a:rPr lang="de-DE" sz="2300" dirty="0">
                <a:latin typeface="+mn-lt"/>
              </a:rPr>
              <a:t>(Stapel c) </a:t>
            </a:r>
            <a:r>
              <a:rPr lang="de-DE" sz="2300" dirty="0">
                <a:solidFill>
                  <a:schemeClr val="tx1"/>
                </a:solidFill>
                <a:latin typeface="+mn-lt"/>
              </a:rPr>
              <a:t>und der Stimmzettel mit Anlass zu Bedenken aus </a:t>
            </a:r>
            <a:r>
              <a:rPr lang="de-DE" sz="2300" dirty="0">
                <a:latin typeface="+mn-lt"/>
              </a:rPr>
              <a:t>Stapel d </a:t>
            </a:r>
            <a:r>
              <a:rPr lang="de-DE" sz="2300" dirty="0">
                <a:solidFill>
                  <a:schemeClr val="tx1"/>
                </a:solidFill>
                <a:latin typeface="+mn-lt"/>
              </a:rPr>
              <a:t>mit Stimmzettelbeispielen</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7" name="Rechteck 6">
            <a:extLst>
              <a:ext uri="{FF2B5EF4-FFF2-40B4-BE49-F238E27FC236}">
                <a16:creationId xmlns:a16="http://schemas.microsoft.com/office/drawing/2014/main" id="{F5CCCD11-0F56-BE04-3F42-EEE0BB006A4B}"/>
              </a:ext>
            </a:extLst>
          </p:cNvPr>
          <p:cNvSpPr/>
          <p:nvPr/>
        </p:nvSpPr>
        <p:spPr>
          <a:xfrm>
            <a:off x="346390" y="1700808"/>
            <a:ext cx="8605193" cy="3170099"/>
          </a:xfrm>
          <a:prstGeom prst="rect">
            <a:avLst/>
          </a:prstGeom>
        </p:spPr>
        <p:txBody>
          <a:bodyPr wrap="square">
            <a:spAutoFit/>
          </a:bodyPr>
          <a:lstStyle/>
          <a:p>
            <a:pPr algn="l"/>
            <a:endParaRPr lang="de-DE" sz="2000" b="1" dirty="0">
              <a:solidFill>
                <a:schemeClr val="bg1">
                  <a:lumMod val="50000"/>
                </a:schemeClr>
              </a:solidFill>
              <a:latin typeface="Arial" pitchFamily="34" charset="0"/>
              <a:cs typeface="Arial" pitchFamily="34" charset="0"/>
            </a:endParaRPr>
          </a:p>
          <a:p>
            <a:pPr algn="l"/>
            <a:r>
              <a:rPr lang="de-DE" sz="2000" b="1" dirty="0" smtClean="0">
                <a:solidFill>
                  <a:srgbClr val="C00000"/>
                </a:solidFill>
                <a:latin typeface="Arial" pitchFamily="34" charset="0"/>
                <a:cs typeface="Arial" pitchFamily="34" charset="0"/>
              </a:rPr>
              <a:t>Ein </a:t>
            </a:r>
            <a:r>
              <a:rPr lang="de-DE" sz="2000" b="1" dirty="0">
                <a:solidFill>
                  <a:srgbClr val="C00000"/>
                </a:solidFill>
                <a:latin typeface="Arial" pitchFamily="34" charset="0"/>
                <a:cs typeface="Arial" pitchFamily="34" charset="0"/>
              </a:rPr>
              <a:t>Stimmzettelumschlag enthält mehrere </a:t>
            </a:r>
            <a:r>
              <a:rPr lang="de-DE" sz="2000" b="1" dirty="0" smtClean="0">
                <a:solidFill>
                  <a:srgbClr val="C00000"/>
                </a:solidFill>
                <a:latin typeface="Arial" pitchFamily="34" charset="0"/>
                <a:cs typeface="Arial" pitchFamily="34" charset="0"/>
              </a:rPr>
              <a:t>Stimmzettel (Stapel c)</a:t>
            </a:r>
            <a:endParaRPr lang="de-DE" sz="2000" b="1" dirty="0">
              <a:solidFill>
                <a:srgbClr val="C00000"/>
              </a:solidFill>
              <a:latin typeface="Arial" pitchFamily="34" charset="0"/>
              <a:cs typeface="Arial" pitchFamily="34" charset="0"/>
            </a:endParaRPr>
          </a:p>
          <a:p>
            <a:pPr algn="l"/>
            <a:endParaRPr lang="de-DE" sz="2000" dirty="0">
              <a:latin typeface="Arial" pitchFamily="34" charset="0"/>
              <a:cs typeface="Arial" pitchFamily="34" charset="0"/>
            </a:endParaRPr>
          </a:p>
          <a:p>
            <a:pPr algn="l"/>
            <a:r>
              <a:rPr lang="de-DE" sz="2000" dirty="0" smtClean="0">
                <a:latin typeface="Arial" pitchFamily="34" charset="0"/>
                <a:cs typeface="Arial" pitchFamily="34" charset="0"/>
              </a:rPr>
              <a:t>Enthält </a:t>
            </a:r>
            <a:r>
              <a:rPr lang="de-DE" sz="2000" dirty="0">
                <a:latin typeface="Arial" pitchFamily="34" charset="0"/>
                <a:cs typeface="Arial" pitchFamily="34" charset="0"/>
              </a:rPr>
              <a:t>ein Stimmzettelumschlag mehrere Stimmzettel, dann</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gelten sie als eine gültige Stimme, wenn sie gleich lauten oder nur einer der Stimmzettel gekennzeichnet ist, </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ansonsten gelten sie als Stimmzettel mit einer ungültigen Stimme.</a:t>
            </a:r>
          </a:p>
          <a:p>
            <a:pPr algn="l">
              <a:buClr>
                <a:schemeClr val="bg1">
                  <a:lumMod val="50000"/>
                </a:schemeClr>
              </a:buClr>
            </a:pPr>
            <a:endParaRPr lang="de-DE" sz="2000" dirty="0">
              <a:latin typeface="Arial" pitchFamily="34" charset="0"/>
              <a:cs typeface="Arial" pitchFamily="34" charset="0"/>
            </a:endParaRPr>
          </a:p>
          <a:p>
            <a:pPr lvl="0" algn="l">
              <a:buClr>
                <a:prstClr val="white">
                  <a:lumMod val="50000"/>
                </a:prstClr>
              </a:buClr>
            </a:pPr>
            <a:r>
              <a:rPr lang="de-DE" sz="2000" dirty="0">
                <a:latin typeface="Arial" pitchFamily="34" charset="0"/>
                <a:cs typeface="Arial" pitchFamily="34" charset="0"/>
              </a:rPr>
              <a:t>Diese Stimmzettel müssen fest miteinander verbunden werden (mit Heftklammer oder Klebeband) und verbleiben beim </a:t>
            </a:r>
            <a:r>
              <a:rPr lang="de-DE" sz="2000" dirty="0">
                <a:solidFill>
                  <a:srgbClr val="C00000"/>
                </a:solidFill>
                <a:latin typeface="Arial" pitchFamily="34" charset="0"/>
                <a:cs typeface="Arial" pitchFamily="34" charset="0"/>
              </a:rPr>
              <a:t>Stapel c</a:t>
            </a:r>
            <a:r>
              <a:rPr lang="de-DE" sz="2000" dirty="0">
                <a:latin typeface="Arial" pitchFamily="34" charset="0"/>
                <a:cs typeface="Arial" pitchFamily="34" charset="0"/>
              </a:rPr>
              <a:t>.</a:t>
            </a:r>
          </a:p>
        </p:txBody>
      </p:sp>
    </p:spTree>
    <p:extLst>
      <p:ext uri="{BB962C8B-B14F-4D97-AF65-F5344CB8AC3E}">
        <p14:creationId xmlns:p14="http://schemas.microsoft.com/office/powerpoint/2010/main" val="13453104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062FA6B-74DB-6964-E3F4-ABF22CE51348}"/>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94</a:t>
            </a:fld>
            <a:endParaRPr lang="de-DE" spc="-5" dirty="0"/>
          </a:p>
        </p:txBody>
      </p:sp>
      <p:sp>
        <p:nvSpPr>
          <p:cNvPr id="4" name="Titel 3">
            <a:extLst>
              <a:ext uri="{FF2B5EF4-FFF2-40B4-BE49-F238E27FC236}">
                <a16:creationId xmlns:a16="http://schemas.microsoft.com/office/drawing/2014/main" id="{63234BFE-F572-D014-4ECE-38B6AE3526AF}"/>
              </a:ext>
            </a:extLst>
          </p:cNvPr>
          <p:cNvSpPr>
            <a:spLocks noGrp="1"/>
          </p:cNvSpPr>
          <p:nvPr>
            <p:ph type="title"/>
          </p:nvPr>
        </p:nvSpPr>
        <p:spPr>
          <a:xfrm>
            <a:off x="323527" y="404664"/>
            <a:ext cx="8146864" cy="492329"/>
          </a:xfrm>
          <a:prstGeom prst="rect">
            <a:avLst/>
          </a:prstGeo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a:t>
            </a:r>
            <a:r>
              <a:rPr lang="de-DE" sz="2300" dirty="0"/>
              <a:t> Stapel d </a:t>
            </a:r>
            <a:r>
              <a:rPr lang="de-DE" sz="2300" dirty="0">
                <a:solidFill>
                  <a:schemeClr val="tx1"/>
                </a:solidFill>
              </a:rPr>
              <a:t>mit Stimmzettelbeispielen</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5" name="Rechteck 4">
            <a:extLst>
              <a:ext uri="{FF2B5EF4-FFF2-40B4-BE49-F238E27FC236}">
                <a16:creationId xmlns:a16="http://schemas.microsoft.com/office/drawing/2014/main" id="{21CEFD8E-C0F8-48E7-F1CA-810691563A7B}"/>
              </a:ext>
            </a:extLst>
          </p:cNvPr>
          <p:cNvSpPr/>
          <p:nvPr/>
        </p:nvSpPr>
        <p:spPr>
          <a:xfrm rot="10800000" flipV="1">
            <a:off x="106135" y="1988840"/>
            <a:ext cx="8581649" cy="3692464"/>
          </a:xfrm>
          <a:prstGeom prst="rect">
            <a:avLst/>
          </a:prstGeom>
        </p:spPr>
        <p:txBody>
          <a:bodyPr wrap="square">
            <a:spAutoFit/>
          </a:bodyPr>
          <a:lstStyle/>
          <a:p>
            <a:pPr algn="l">
              <a:buClr>
                <a:schemeClr val="bg1">
                  <a:lumMod val="50000"/>
                </a:schemeClr>
              </a:buClr>
            </a:pPr>
            <a:r>
              <a:rPr lang="de-DE" b="1" dirty="0" smtClean="0">
                <a:solidFill>
                  <a:srgbClr val="C00000"/>
                </a:solidFill>
                <a:latin typeface="Arial" pitchFamily="34" charset="0"/>
                <a:cs typeface="Arial" pitchFamily="34" charset="0"/>
              </a:rPr>
              <a:t>Verfahrensweise</a:t>
            </a:r>
            <a:r>
              <a:rPr lang="de-DE" b="1" dirty="0">
                <a:solidFill>
                  <a:srgbClr val="C00000"/>
                </a:solidFill>
                <a:latin typeface="Arial" pitchFamily="34" charset="0"/>
                <a:cs typeface="Arial" pitchFamily="34" charset="0"/>
              </a:rPr>
              <a:t>: </a:t>
            </a:r>
            <a:endParaRPr lang="de-DE"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Über jeden Stimmzettel bzw. jede Stimmabgabe muss der </a:t>
            </a:r>
            <a:r>
              <a:rPr lang="de-DE" b="1" dirty="0" smtClean="0">
                <a:latin typeface="Arial" pitchFamily="34" charset="0"/>
                <a:cs typeface="Arial" pitchFamily="34" charset="0"/>
              </a:rPr>
              <a:t>gesamte Briefwahlvorstand </a:t>
            </a:r>
            <a:r>
              <a:rPr lang="de-DE" dirty="0">
                <a:latin typeface="Arial" pitchFamily="34" charset="0"/>
                <a:cs typeface="Arial" pitchFamily="34" charset="0"/>
              </a:rPr>
              <a:t>einzeln Beschluss fassen.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Briefwahlvorstand entscheidet mit </a:t>
            </a:r>
            <a:r>
              <a:rPr lang="de-DE" b="1" dirty="0">
                <a:latin typeface="Arial" pitchFamily="34" charset="0"/>
                <a:cs typeface="Arial" pitchFamily="34" charset="0"/>
              </a:rPr>
              <a:t>Mehrheitsbeschluss</a:t>
            </a:r>
            <a:r>
              <a:rPr lang="de-DE" dirty="0">
                <a:latin typeface="Arial" pitchFamily="34" charset="0"/>
                <a:cs typeface="Arial" pitchFamily="34" charset="0"/>
              </a:rPr>
              <a:t> über die Gültigkeit oder Ungültigkeit jedes einzelnen Stimmzettels bzw. der einzelnen Stimmen.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Bei Stimmengleichheit entscheidet die </a:t>
            </a:r>
            <a:r>
              <a:rPr lang="de-DE" b="1" dirty="0">
                <a:latin typeface="Arial" pitchFamily="34" charset="0"/>
                <a:cs typeface="Arial" pitchFamily="34" charset="0"/>
              </a:rPr>
              <a:t>Stimme des Briefwahlvorstehers</a:t>
            </a:r>
            <a:r>
              <a:rPr lang="de-DE" dirty="0">
                <a:latin typeface="Arial" pitchFamily="34" charset="0"/>
                <a:cs typeface="Arial" pitchFamily="34" charset="0"/>
              </a:rPr>
              <a:t>.</a:t>
            </a:r>
          </a:p>
          <a:p>
            <a:pPr algn="l">
              <a:buClr>
                <a:schemeClr val="bg1">
                  <a:lumMod val="50000"/>
                </a:schemeClr>
              </a:buClr>
            </a:pPr>
            <a:endParaRPr lang="de-DE"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Briefwahlvorsteher gibt die Entscheidungen mündlich bekannt und sagt bei gültigen Stimmen an, für welchen Wahlvorschlag die Stimme abgegeben worden ist.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Er vermerkt auf der Rückseite jedes Stimmzettels, wie entschieden wurde.</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Stimmzettelumschläge und die Stimmzettel, über die der Briefwahlvorstand beschlossen hat, sind mit fortlaufenden Nummern zu versehen.</a:t>
            </a:r>
          </a:p>
        </p:txBody>
      </p:sp>
    </p:spTree>
    <p:extLst>
      <p:ext uri="{BB962C8B-B14F-4D97-AF65-F5344CB8AC3E}">
        <p14:creationId xmlns:p14="http://schemas.microsoft.com/office/powerpoint/2010/main" val="36383387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95</a:t>
            </a:fld>
            <a:endParaRPr spc="-5"/>
          </a:p>
        </p:txBody>
      </p:sp>
      <p:sp>
        <p:nvSpPr>
          <p:cNvPr id="4" name="Titel 3">
            <a:extLst>
              <a:ext uri="{FF2B5EF4-FFF2-40B4-BE49-F238E27FC236}">
                <a16:creationId xmlns:a16="http://schemas.microsoft.com/office/drawing/2014/main" id="{FD7DD5C4-0FFA-CE04-2BA2-A1C71F64FEBA}"/>
              </a:ext>
            </a:extLst>
          </p:cNvPr>
          <p:cNvSpPr>
            <a:spLocks noGrp="1"/>
          </p:cNvSpPr>
          <p:nvPr>
            <p:ph type="title"/>
          </p:nvPr>
        </p:nvSpPr>
        <p:spPr>
          <a:xfrm>
            <a:off x="457824" y="358669"/>
            <a:ext cx="8417520"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400" dirty="0">
                <a:solidFill>
                  <a:schemeClr val="bg1">
                    <a:lumMod val="50000"/>
                  </a:schemeClr>
                </a:solidFill>
              </a:rPr>
              <a:t/>
            </a:r>
            <a:br>
              <a:rPr lang="de-DE" sz="2400" dirty="0">
                <a:solidFill>
                  <a:schemeClr val="bg1">
                    <a:lumMod val="50000"/>
                  </a:schemeClr>
                </a:solidFill>
              </a:rPr>
            </a:br>
            <a:r>
              <a:rPr lang="de-DE" sz="2400" dirty="0">
                <a:solidFill>
                  <a:schemeClr val="bg1">
                    <a:lumMod val="50000"/>
                  </a:schemeClr>
                </a:solidFill>
                <a:latin typeface="+mn-lt"/>
              </a:rPr>
              <a:t/>
            </a:r>
            <a:br>
              <a:rPr lang="de-DE" sz="2400" dirty="0">
                <a:solidFill>
                  <a:schemeClr val="bg1">
                    <a:lumMod val="50000"/>
                  </a:schemeClr>
                </a:solidFill>
                <a:latin typeface="+mn-lt"/>
              </a:rPr>
            </a:br>
            <a:endParaRPr lang="de-DE" sz="2400" dirty="0"/>
          </a:p>
        </p:txBody>
      </p:sp>
      <p:sp>
        <p:nvSpPr>
          <p:cNvPr id="2" name="Rechteck 1"/>
          <p:cNvSpPr/>
          <p:nvPr/>
        </p:nvSpPr>
        <p:spPr>
          <a:xfrm>
            <a:off x="323528" y="1727067"/>
            <a:ext cx="3734061" cy="3784776"/>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Bei den Stimmzetteln, die zu Bedenken Anlass geben, entscheidet der </a:t>
            </a:r>
            <a:r>
              <a:rPr lang="de-DE" sz="2000" b="1" dirty="0">
                <a:latin typeface="Arial" pitchFamily="34" charset="0"/>
                <a:cs typeface="Arial" pitchFamily="34" charset="0"/>
              </a:rPr>
              <a:t>gesamte Briefwahlvorstand</a:t>
            </a:r>
            <a:r>
              <a:rPr lang="de-DE" sz="2000" dirty="0">
                <a:latin typeface="Arial" pitchFamily="34" charset="0"/>
                <a:cs typeface="Arial" pitchFamily="34" charset="0"/>
              </a:rPr>
              <a:t>.</a:t>
            </a:r>
          </a:p>
          <a:p>
            <a:pPr>
              <a:buClr>
                <a:schemeClr val="bg1">
                  <a:lumMod val="50000"/>
                </a:schemeClr>
              </a:buClr>
            </a:pPr>
            <a:endParaRPr lang="de-DE" sz="2000" dirty="0">
              <a:latin typeface="Arial" pitchFamily="34" charset="0"/>
              <a:cs typeface="Arial" pitchFamily="34" charset="0"/>
            </a:endParaRPr>
          </a:p>
          <a:p>
            <a:pPr marL="541230" indent="-541230"/>
            <a:r>
              <a:rPr lang="de-DE" sz="2000" b="1" dirty="0" smtClean="0">
                <a:solidFill>
                  <a:srgbClr val="C00000"/>
                </a:solidFill>
                <a:latin typeface="Arial" pitchFamily="34" charset="0"/>
                <a:cs typeface="Arial" pitchFamily="34" charset="0"/>
              </a:rPr>
              <a:t>Ein </a:t>
            </a:r>
            <a:r>
              <a:rPr lang="de-DE" sz="2000" b="1" dirty="0">
                <a:solidFill>
                  <a:srgbClr val="C00000"/>
                </a:solidFill>
                <a:latin typeface="Arial" pitchFamily="34" charset="0"/>
                <a:cs typeface="Arial" pitchFamily="34" charset="0"/>
              </a:rPr>
              <a:t>Stimmzettel ist gültig, wenn:</a:t>
            </a:r>
          </a:p>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die Kennzeichnung außerhalb</a:t>
            </a:r>
          </a:p>
          <a:p>
            <a:pPr>
              <a:buClr>
                <a:schemeClr val="bg1">
                  <a:lumMod val="50000"/>
                </a:schemeClr>
              </a:buClr>
            </a:pPr>
            <a:r>
              <a:rPr lang="de-DE" sz="2000" dirty="0">
                <a:latin typeface="Arial" pitchFamily="34" charset="0"/>
                <a:cs typeface="Arial" pitchFamily="34" charset="0"/>
              </a:rPr>
              <a:t>     des Kreises, aber innerhalb </a:t>
            </a:r>
          </a:p>
          <a:p>
            <a:pPr>
              <a:buClr>
                <a:schemeClr val="bg1">
                  <a:lumMod val="50000"/>
                </a:schemeClr>
              </a:buClr>
            </a:pPr>
            <a:r>
              <a:rPr lang="de-DE" sz="2000" dirty="0">
                <a:latin typeface="Arial" pitchFamily="34" charset="0"/>
                <a:cs typeface="Arial" pitchFamily="34" charset="0"/>
              </a:rPr>
              <a:t>     des Feldes einer Partei </a:t>
            </a:r>
          </a:p>
          <a:p>
            <a:pPr>
              <a:buClr>
                <a:schemeClr val="bg1">
                  <a:lumMod val="50000"/>
                </a:schemeClr>
              </a:buClr>
            </a:pPr>
            <a:r>
              <a:rPr lang="de-DE" sz="2000" dirty="0">
                <a:latin typeface="Arial" pitchFamily="34" charset="0"/>
                <a:cs typeface="Arial" pitchFamily="34" charset="0"/>
              </a:rPr>
              <a:t>     eindeutig erfolgt ist</a:t>
            </a:r>
          </a:p>
        </p:txBody>
      </p:sp>
      <p:pic>
        <p:nvPicPr>
          <p:cNvPr id="5" name="Grafik 4" descr="Ein Bild, das Text, Screenshot, Schrift, Zahl enthält.&#10;&#10;Automatisch generierte Beschreibung">
            <a:extLst>
              <a:ext uri="{FF2B5EF4-FFF2-40B4-BE49-F238E27FC236}">
                <a16:creationId xmlns:a16="http://schemas.microsoft.com/office/drawing/2014/main" id="{047B41D5-7CFB-9B52-9D01-B0FD73FFAE83}"/>
              </a:ext>
            </a:extLst>
          </p:cNvPr>
          <p:cNvPicPr>
            <a:picLocks noChangeAspect="1"/>
          </p:cNvPicPr>
          <p:nvPr/>
        </p:nvPicPr>
        <p:blipFill rotWithShape="1">
          <a:blip r:embed="rId3">
            <a:extLst>
              <a:ext uri="{28A0092B-C50C-407E-A947-70E740481C1C}">
                <a14:useLocalDpi xmlns:a14="http://schemas.microsoft.com/office/drawing/2010/main" val="0"/>
              </a:ext>
            </a:extLst>
          </a:blip>
          <a:srcRect b="14865"/>
          <a:stretch/>
        </p:blipFill>
        <p:spPr>
          <a:xfrm>
            <a:off x="4296328" y="1448258"/>
            <a:ext cx="4799490" cy="4342395"/>
          </a:xfrm>
          <a:prstGeom prst="rect">
            <a:avLst/>
          </a:prstGeom>
        </p:spPr>
      </p:pic>
      <p:pic>
        <p:nvPicPr>
          <p:cNvPr id="6" name="Grafik 5">
            <a:extLst>
              <a:ext uri="{FF2B5EF4-FFF2-40B4-BE49-F238E27FC236}">
                <a16:creationId xmlns:a16="http://schemas.microsoft.com/office/drawing/2014/main" id="{12BB6609-7629-B4E8-C17F-BD419F293E40}"/>
              </a:ext>
            </a:extLst>
          </p:cNvPr>
          <p:cNvPicPr>
            <a:picLocks noChangeAspect="1"/>
          </p:cNvPicPr>
          <p:nvPr/>
        </p:nvPicPr>
        <p:blipFill rotWithShape="1">
          <a:blip r:embed="rId4"/>
          <a:srcRect t="86252" b="8248"/>
          <a:stretch/>
        </p:blipFill>
        <p:spPr>
          <a:xfrm>
            <a:off x="4267271" y="5821112"/>
            <a:ext cx="4802952" cy="276935"/>
          </a:xfrm>
          <a:prstGeom prst="rect">
            <a:avLst/>
          </a:prstGeom>
        </p:spPr>
      </p:pic>
      <p:pic>
        <p:nvPicPr>
          <p:cNvPr id="7" name="Grafik 6">
            <a:extLst>
              <a:ext uri="{FF2B5EF4-FFF2-40B4-BE49-F238E27FC236}">
                <a16:creationId xmlns:a16="http://schemas.microsoft.com/office/drawing/2014/main" id="{BE950F86-3379-1D15-E24E-46A6A07DD645}"/>
              </a:ext>
            </a:extLst>
          </p:cNvPr>
          <p:cNvPicPr>
            <a:picLocks noChangeAspect="1"/>
          </p:cNvPicPr>
          <p:nvPr/>
        </p:nvPicPr>
        <p:blipFill rotWithShape="1">
          <a:blip r:embed="rId5"/>
          <a:srcRect t="60964"/>
          <a:stretch/>
        </p:blipFill>
        <p:spPr>
          <a:xfrm>
            <a:off x="4267271" y="6281238"/>
            <a:ext cx="4802952" cy="271239"/>
          </a:xfrm>
          <a:prstGeom prst="rect">
            <a:avLst/>
          </a:prstGeom>
        </p:spPr>
      </p:pic>
      <p:pic>
        <p:nvPicPr>
          <p:cNvPr id="9" name="Grafik 8">
            <a:extLst>
              <a:ext uri="{FF2B5EF4-FFF2-40B4-BE49-F238E27FC236}">
                <a16:creationId xmlns:a16="http://schemas.microsoft.com/office/drawing/2014/main" id="{0E1AED45-A6C7-6381-F286-CD81E3F2E370}"/>
              </a:ext>
            </a:extLst>
          </p:cNvPr>
          <p:cNvPicPr>
            <a:picLocks noChangeAspect="1"/>
          </p:cNvPicPr>
          <p:nvPr/>
        </p:nvPicPr>
        <p:blipFill rotWithShape="1">
          <a:blip r:embed="rId5"/>
          <a:srcRect t="28072" b="21928"/>
          <a:stretch/>
        </p:blipFill>
        <p:spPr>
          <a:xfrm>
            <a:off x="4267271" y="6025006"/>
            <a:ext cx="4802952" cy="347422"/>
          </a:xfrm>
          <a:prstGeom prst="rect">
            <a:avLst/>
          </a:prstGeom>
        </p:spPr>
      </p:pic>
    </p:spTree>
    <p:extLst>
      <p:ext uri="{BB962C8B-B14F-4D97-AF65-F5344CB8AC3E}">
        <p14:creationId xmlns:p14="http://schemas.microsoft.com/office/powerpoint/2010/main" val="39169428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96</a:t>
            </a:fld>
            <a:endParaRPr spc="-5" dirty="0"/>
          </a:p>
        </p:txBody>
      </p:sp>
      <p:sp>
        <p:nvSpPr>
          <p:cNvPr id="11" name="Titel 4"/>
          <p:cNvSpPr>
            <a:spLocks noGrp="1"/>
          </p:cNvSpPr>
          <p:nvPr>
            <p:ph type="title"/>
          </p:nvPr>
        </p:nvSpPr>
        <p:spPr>
          <a:xfrm>
            <a:off x="381641" y="2009280"/>
            <a:ext cx="3809447" cy="492329"/>
          </a:xfrm>
        </p:spPr>
        <p:txBody>
          <a:bodyPr/>
          <a:lstStyle/>
          <a:p>
            <a:pPr algn="l">
              <a:buClr>
                <a:schemeClr val="bg1">
                  <a:lumMod val="50000"/>
                </a:schemeClr>
              </a:buClr>
            </a:pPr>
            <a:r>
              <a:rPr lang="de-DE" sz="2000" dirty="0" smtClean="0">
                <a:latin typeface="Arial" pitchFamily="34" charset="0"/>
                <a:cs typeface="Arial" pitchFamily="34" charset="0"/>
              </a:rPr>
              <a:t>Ein </a:t>
            </a:r>
            <a:r>
              <a:rPr lang="de-DE" sz="2000" dirty="0">
                <a:latin typeface="Arial" pitchFamily="34" charset="0"/>
                <a:cs typeface="Arial" pitchFamily="34" charset="0"/>
              </a:rPr>
              <a:t>Stimmzettel ist ungültig, wenn: </a:t>
            </a:r>
            <a:r>
              <a:rPr lang="de-DE" sz="2000" dirty="0">
                <a:solidFill>
                  <a:schemeClr val="bg1">
                    <a:lumMod val="50000"/>
                  </a:schemeClr>
                </a:solidFill>
                <a:latin typeface="Arial" pitchFamily="34" charset="0"/>
                <a:cs typeface="Arial" pitchFamily="34" charset="0"/>
              </a:rPr>
              <a:t/>
            </a:r>
            <a:br>
              <a:rPr lang="de-DE" sz="2000" dirty="0">
                <a:solidFill>
                  <a:schemeClr val="bg1">
                    <a:lumMod val="50000"/>
                  </a:schemeClr>
                </a:solidFill>
                <a:latin typeface="Arial" pitchFamily="34" charset="0"/>
                <a:cs typeface="Arial" pitchFamily="34" charset="0"/>
              </a:rPr>
            </a:br>
            <a:endParaRPr lang="de-DE" sz="2000" dirty="0">
              <a:solidFill>
                <a:schemeClr val="bg1">
                  <a:lumMod val="50000"/>
                </a:schemeClr>
              </a:solidFill>
              <a:latin typeface="Arial" pitchFamily="34" charset="0"/>
              <a:cs typeface="Arial" pitchFamily="34" charset="0"/>
            </a:endParaRPr>
          </a:p>
        </p:txBody>
      </p:sp>
      <p:sp>
        <p:nvSpPr>
          <p:cNvPr id="12" name="Rechteck 11"/>
          <p:cNvSpPr/>
          <p:nvPr/>
        </p:nvSpPr>
        <p:spPr>
          <a:xfrm rot="10800000" flipV="1">
            <a:off x="256277" y="2584820"/>
            <a:ext cx="3854375" cy="1323439"/>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er nicht amtlich hergestellt ist</a:t>
            </a:r>
          </a:p>
          <a:p>
            <a:pPr marL="342831" indent="-342831" algn="l">
              <a:buClr>
                <a:schemeClr val="bg1">
                  <a:lumMod val="50000"/>
                </a:schemeClr>
              </a:buClr>
              <a:buFont typeface="Wingdings" pitchFamily="2" charset="2"/>
              <a:buChar char="Ø"/>
            </a:pPr>
            <a:r>
              <a:rPr lang="de-DE" sz="2000" dirty="0" smtClean="0">
                <a:latin typeface="Arial" pitchFamily="34" charset="0"/>
                <a:cs typeface="Arial" pitchFamily="34" charset="0"/>
              </a:rPr>
              <a:t>er </a:t>
            </a:r>
            <a:r>
              <a:rPr lang="de-DE" sz="2000" dirty="0">
                <a:latin typeface="Arial" pitchFamily="34" charset="0"/>
                <a:cs typeface="Arial" pitchFamily="34" charset="0"/>
              </a:rPr>
              <a:t>den Willen des Wählers nicht zweifelsfrei erkennen lässt</a:t>
            </a:r>
          </a:p>
        </p:txBody>
      </p:sp>
      <p:pic>
        <p:nvPicPr>
          <p:cNvPr id="4" name="Grafik 3">
            <a:extLst>
              <a:ext uri="{FF2B5EF4-FFF2-40B4-BE49-F238E27FC236}">
                <a16:creationId xmlns:a16="http://schemas.microsoft.com/office/drawing/2014/main" id="{3055ED33-470F-10D5-E9DE-07874A9FCF3F}"/>
              </a:ext>
            </a:extLst>
          </p:cNvPr>
          <p:cNvPicPr>
            <a:picLocks noChangeAspect="1"/>
          </p:cNvPicPr>
          <p:nvPr/>
        </p:nvPicPr>
        <p:blipFill rotWithShape="1">
          <a:blip r:embed="rId3"/>
          <a:srcRect b="15412"/>
          <a:stretch/>
        </p:blipFill>
        <p:spPr>
          <a:xfrm>
            <a:off x="4114906" y="1143530"/>
            <a:ext cx="4979095" cy="4494760"/>
          </a:xfrm>
          <a:prstGeom prst="rect">
            <a:avLst/>
          </a:prstGeom>
        </p:spPr>
      </p:pic>
      <p:sp>
        <p:nvSpPr>
          <p:cNvPr id="3" name="Titel 3">
            <a:extLst>
              <a:ext uri="{FF2B5EF4-FFF2-40B4-BE49-F238E27FC236}">
                <a16:creationId xmlns:a16="http://schemas.microsoft.com/office/drawing/2014/main" id="{52F16B75-5C71-F46F-3D0C-6B382E7B4CBB}"/>
              </a:ext>
            </a:extLst>
          </p:cNvPr>
          <p:cNvSpPr txBox="1">
            <a:spLocks/>
          </p:cNvSpPr>
          <p:nvPr/>
        </p:nvSpPr>
        <p:spPr>
          <a:xfrm>
            <a:off x="457824" y="110301"/>
            <a:ext cx="8506664" cy="492329"/>
          </a:xfrm>
          <a:prstGeom prst="rect">
            <a:avLst/>
          </a:prstGeom>
        </p:spPr>
        <p:txBody>
          <a:bodyPr lIns="0" tIns="0" rIns="0" bIns="0"/>
          <a:lstStyle>
            <a:lvl1pPr>
              <a:defRPr kumimoji="0" sz="3200" b="1" i="0" u="none" strike="noStrike" kern="0" cap="none" spc="0" normalizeH="0" baseline="0" dirty="0">
                <a:ln>
                  <a:noFill/>
                </a:ln>
                <a:solidFill>
                  <a:srgbClr val="C00000"/>
                </a:solidFill>
                <a:effectLst/>
                <a:uLnTx/>
                <a:uFillTx/>
                <a:latin typeface="Calibri"/>
                <a:ea typeface="+mj-ea"/>
                <a:cs typeface="Trebuchet MS"/>
              </a:defRPr>
            </a:lvl1pPr>
          </a:lstStyle>
          <a:p>
            <a:pPr algn="l"/>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endParaRPr lang="de-DE" sz="2999" dirty="0"/>
          </a:p>
        </p:txBody>
      </p:sp>
      <p:pic>
        <p:nvPicPr>
          <p:cNvPr id="2" name="Grafik 1">
            <a:extLst>
              <a:ext uri="{FF2B5EF4-FFF2-40B4-BE49-F238E27FC236}">
                <a16:creationId xmlns:a16="http://schemas.microsoft.com/office/drawing/2014/main" id="{A8BEEB4B-2526-7B66-91F2-EB3F5612E542}"/>
              </a:ext>
            </a:extLst>
          </p:cNvPr>
          <p:cNvPicPr>
            <a:picLocks noChangeAspect="1"/>
          </p:cNvPicPr>
          <p:nvPr/>
        </p:nvPicPr>
        <p:blipFill rotWithShape="1">
          <a:blip r:embed="rId4"/>
          <a:srcRect t="96395"/>
          <a:stretch/>
        </p:blipFill>
        <p:spPr>
          <a:xfrm>
            <a:off x="4191882" y="6305184"/>
            <a:ext cx="4979711" cy="191586"/>
          </a:xfrm>
          <a:prstGeom prst="rect">
            <a:avLst/>
          </a:prstGeom>
        </p:spPr>
      </p:pic>
      <p:pic>
        <p:nvPicPr>
          <p:cNvPr id="5" name="Grafik 4">
            <a:extLst>
              <a:ext uri="{FF2B5EF4-FFF2-40B4-BE49-F238E27FC236}">
                <a16:creationId xmlns:a16="http://schemas.microsoft.com/office/drawing/2014/main" id="{DC6E125C-3FE3-62A6-F03A-BBCE5E037431}"/>
              </a:ext>
            </a:extLst>
          </p:cNvPr>
          <p:cNvPicPr>
            <a:picLocks noChangeAspect="1"/>
          </p:cNvPicPr>
          <p:nvPr/>
        </p:nvPicPr>
        <p:blipFill rotWithShape="1">
          <a:blip r:embed="rId5"/>
          <a:srcRect t="31619" b="32430"/>
          <a:stretch/>
        </p:blipFill>
        <p:spPr>
          <a:xfrm>
            <a:off x="4191088" y="5942235"/>
            <a:ext cx="4979711" cy="298007"/>
          </a:xfrm>
          <a:prstGeom prst="rect">
            <a:avLst/>
          </a:prstGeom>
        </p:spPr>
      </p:pic>
      <p:pic>
        <p:nvPicPr>
          <p:cNvPr id="6" name="Grafik 5">
            <a:extLst>
              <a:ext uri="{FF2B5EF4-FFF2-40B4-BE49-F238E27FC236}">
                <a16:creationId xmlns:a16="http://schemas.microsoft.com/office/drawing/2014/main" id="{A514EA87-CE0E-9EAC-62C8-CA450E92FD7A}"/>
              </a:ext>
            </a:extLst>
          </p:cNvPr>
          <p:cNvPicPr>
            <a:picLocks noChangeAspect="1"/>
          </p:cNvPicPr>
          <p:nvPr/>
        </p:nvPicPr>
        <p:blipFill rotWithShape="1">
          <a:blip r:embed="rId5"/>
          <a:srcRect b="66591"/>
          <a:stretch/>
        </p:blipFill>
        <p:spPr>
          <a:xfrm>
            <a:off x="4173762" y="5638290"/>
            <a:ext cx="4979711" cy="276935"/>
          </a:xfrm>
          <a:prstGeom prst="rect">
            <a:avLst/>
          </a:prstGeom>
        </p:spPr>
      </p:pic>
      <p:sp>
        <p:nvSpPr>
          <p:cNvPr id="10" name="Rechteck 9"/>
          <p:cNvSpPr/>
          <p:nvPr/>
        </p:nvSpPr>
        <p:spPr>
          <a:xfrm rot="10800000" flipV="1">
            <a:off x="-108520" y="3789040"/>
            <a:ext cx="3603119" cy="707722"/>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er einen Zusatz oder Vorbehalt enthält </a:t>
            </a:r>
          </a:p>
        </p:txBody>
      </p:sp>
    </p:spTree>
    <p:extLst>
      <p:ext uri="{BB962C8B-B14F-4D97-AF65-F5344CB8AC3E}">
        <p14:creationId xmlns:p14="http://schemas.microsoft.com/office/powerpoint/2010/main" val="30536941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97</a:t>
            </a:fld>
            <a:endParaRPr spc="-5" dirty="0"/>
          </a:p>
        </p:txBody>
      </p:sp>
      <p:sp>
        <p:nvSpPr>
          <p:cNvPr id="3" name="Titel 2">
            <a:extLst>
              <a:ext uri="{FF2B5EF4-FFF2-40B4-BE49-F238E27FC236}">
                <a16:creationId xmlns:a16="http://schemas.microsoft.com/office/drawing/2014/main" id="{16765831-E795-EFF7-62F6-5196B9958A6A}"/>
              </a:ext>
            </a:extLst>
          </p:cNvPr>
          <p:cNvSpPr>
            <a:spLocks noGrp="1"/>
          </p:cNvSpPr>
          <p:nvPr>
            <p:ph type="title"/>
          </p:nvPr>
        </p:nvSpPr>
        <p:spPr>
          <a:xfrm>
            <a:off x="220267" y="318625"/>
            <a:ext cx="8866705"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sp>
        <p:nvSpPr>
          <p:cNvPr id="11" name="Rechteck 10"/>
          <p:cNvSpPr/>
          <p:nvPr/>
        </p:nvSpPr>
        <p:spPr>
          <a:xfrm rot="10800000" flipV="1">
            <a:off x="323528" y="2204864"/>
            <a:ext cx="3603119" cy="1938543"/>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er auf der Rückseite beschrieben oder sonst irgendwie gekennzeichnet ist</a:t>
            </a:r>
          </a:p>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oder er völlig durchgestrichen ist.  </a:t>
            </a:r>
          </a:p>
        </p:txBody>
      </p:sp>
      <p:pic>
        <p:nvPicPr>
          <p:cNvPr id="4" name="Grafik 3">
            <a:extLst>
              <a:ext uri="{FF2B5EF4-FFF2-40B4-BE49-F238E27FC236}">
                <a16:creationId xmlns:a16="http://schemas.microsoft.com/office/drawing/2014/main" id="{6CC535B4-AD5A-BA31-8054-8F2DBF370078}"/>
              </a:ext>
            </a:extLst>
          </p:cNvPr>
          <p:cNvPicPr>
            <a:picLocks noChangeAspect="1"/>
          </p:cNvPicPr>
          <p:nvPr/>
        </p:nvPicPr>
        <p:blipFill rotWithShape="1">
          <a:blip r:embed="rId2"/>
          <a:srcRect b="16498"/>
          <a:stretch/>
        </p:blipFill>
        <p:spPr>
          <a:xfrm>
            <a:off x="4099579" y="1448259"/>
            <a:ext cx="4962915" cy="4190030"/>
          </a:xfrm>
          <a:prstGeom prst="rect">
            <a:avLst/>
          </a:prstGeom>
        </p:spPr>
      </p:pic>
      <p:pic>
        <p:nvPicPr>
          <p:cNvPr id="2" name="Grafik 1">
            <a:extLst>
              <a:ext uri="{FF2B5EF4-FFF2-40B4-BE49-F238E27FC236}">
                <a16:creationId xmlns:a16="http://schemas.microsoft.com/office/drawing/2014/main" id="{5C0C32D3-D76A-C0CF-33E8-FCCAE531A36E}"/>
              </a:ext>
            </a:extLst>
          </p:cNvPr>
          <p:cNvPicPr>
            <a:picLocks noChangeAspect="1"/>
          </p:cNvPicPr>
          <p:nvPr/>
        </p:nvPicPr>
        <p:blipFill rotWithShape="1">
          <a:blip r:embed="rId3"/>
          <a:srcRect t="83926" b="7890"/>
          <a:stretch/>
        </p:blipFill>
        <p:spPr>
          <a:xfrm>
            <a:off x="4189815" y="5609359"/>
            <a:ext cx="4947468" cy="409842"/>
          </a:xfrm>
          <a:prstGeom prst="rect">
            <a:avLst/>
          </a:prstGeom>
        </p:spPr>
      </p:pic>
      <p:pic>
        <p:nvPicPr>
          <p:cNvPr id="5" name="Grafik 4">
            <a:extLst>
              <a:ext uri="{FF2B5EF4-FFF2-40B4-BE49-F238E27FC236}">
                <a16:creationId xmlns:a16="http://schemas.microsoft.com/office/drawing/2014/main" id="{7995EF2A-D571-4BAB-87C3-E79F50506074}"/>
              </a:ext>
            </a:extLst>
          </p:cNvPr>
          <p:cNvPicPr>
            <a:picLocks noChangeAspect="1"/>
          </p:cNvPicPr>
          <p:nvPr/>
        </p:nvPicPr>
        <p:blipFill rotWithShape="1">
          <a:blip r:embed="rId4"/>
          <a:srcRect t="49060"/>
          <a:stretch/>
        </p:blipFill>
        <p:spPr>
          <a:xfrm>
            <a:off x="4194501" y="6060976"/>
            <a:ext cx="4949235" cy="409842"/>
          </a:xfrm>
          <a:prstGeom prst="rect">
            <a:avLst/>
          </a:prstGeom>
        </p:spPr>
      </p:pic>
    </p:spTree>
    <p:extLst>
      <p:ext uri="{BB962C8B-B14F-4D97-AF65-F5344CB8AC3E}">
        <p14:creationId xmlns:p14="http://schemas.microsoft.com/office/powerpoint/2010/main" val="28854191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9FBFAFB-F0A0-D9D3-EFDA-D95110CF1734}"/>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98</a:t>
            </a:fld>
            <a:endParaRPr lang="de-DE" spc="-5" dirty="0"/>
          </a:p>
        </p:txBody>
      </p:sp>
      <p:sp>
        <p:nvSpPr>
          <p:cNvPr id="3" name="Titel 2">
            <a:extLst>
              <a:ext uri="{FF2B5EF4-FFF2-40B4-BE49-F238E27FC236}">
                <a16:creationId xmlns:a16="http://schemas.microsoft.com/office/drawing/2014/main" id="{AEB3F72F-0756-00C9-277A-336E36BA5991}"/>
              </a:ext>
            </a:extLst>
          </p:cNvPr>
          <p:cNvSpPr>
            <a:spLocks noGrp="1"/>
          </p:cNvSpPr>
          <p:nvPr>
            <p:ph type="title"/>
          </p:nvPr>
        </p:nvSpPr>
        <p:spPr>
          <a:xfrm>
            <a:off x="395536" y="332656"/>
            <a:ext cx="8613983" cy="492329"/>
          </a:xfrm>
        </p:spPr>
        <p:txBody>
          <a:bodyPr/>
          <a:lstStyle/>
          <a:p>
            <a:pPr defTabSz="914217" fontAlgn="auto">
              <a:spcBef>
                <a:spcPts val="0"/>
              </a:spcBef>
              <a:spcAft>
                <a:spcPts val="0"/>
              </a:spcAft>
              <a:buClr>
                <a:prstClr val="white">
                  <a:lumMod val="50000"/>
                </a:prstClr>
              </a:buClr>
              <a:defRPr/>
            </a:pPr>
            <a:r>
              <a:rPr lang="de-DE" sz="2300" dirty="0" smtClean="0">
                <a:solidFill>
                  <a:schemeClr val="tx1"/>
                </a:solidFill>
                <a:latin typeface="+mn-lt"/>
              </a:rPr>
              <a:t>Prüfung </a:t>
            </a:r>
            <a:r>
              <a:rPr lang="de-DE" sz="2300" dirty="0">
                <a:solidFill>
                  <a:schemeClr val="tx1"/>
                </a:solidFill>
                <a:latin typeface="+mn-lt"/>
              </a:rPr>
              <a:t>der Stimmzettelumschläge, die mehrere Stimmzettel enthalten </a:t>
            </a:r>
            <a:r>
              <a:rPr lang="de-DE" sz="2300" dirty="0">
                <a:latin typeface="+mn-lt"/>
              </a:rPr>
              <a:t>(Stapel c) </a:t>
            </a:r>
            <a:r>
              <a:rPr lang="de-DE" sz="2300" dirty="0">
                <a:solidFill>
                  <a:schemeClr val="tx1"/>
                </a:solidFill>
                <a:latin typeface="+mn-lt"/>
              </a:rPr>
              <a:t>und der Stimmzettel mit Anlass zu Bedenken aus </a:t>
            </a:r>
            <a:r>
              <a:rPr lang="de-DE" sz="2300" dirty="0">
                <a:latin typeface="+mn-lt"/>
              </a:rPr>
              <a:t>Stapel d </a:t>
            </a:r>
            <a:r>
              <a:rPr lang="de-DE" sz="2300" dirty="0">
                <a:solidFill>
                  <a:schemeClr val="tx1"/>
                </a:solidFill>
                <a:latin typeface="+mn-lt"/>
              </a:rPr>
              <a:t>mit 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2FBFC0DE-9F66-196A-A093-C4311B7C956F}"/>
              </a:ext>
            </a:extLst>
          </p:cNvPr>
          <p:cNvPicPr>
            <a:picLocks noChangeAspect="1"/>
          </p:cNvPicPr>
          <p:nvPr/>
        </p:nvPicPr>
        <p:blipFill>
          <a:blip r:embed="rId2"/>
          <a:stretch>
            <a:fillRect/>
          </a:stretch>
        </p:blipFill>
        <p:spPr>
          <a:xfrm>
            <a:off x="3645713" y="2655836"/>
            <a:ext cx="5291797" cy="3751227"/>
          </a:xfrm>
          <a:prstGeom prst="rect">
            <a:avLst/>
          </a:prstGeom>
        </p:spPr>
      </p:pic>
      <p:sp>
        <p:nvSpPr>
          <p:cNvPr id="6" name="Rechteck 5">
            <a:extLst>
              <a:ext uri="{FF2B5EF4-FFF2-40B4-BE49-F238E27FC236}">
                <a16:creationId xmlns:a16="http://schemas.microsoft.com/office/drawing/2014/main" id="{61BE6D7B-BF69-EA60-FC84-7E8C32C28A46}"/>
              </a:ext>
            </a:extLst>
          </p:cNvPr>
          <p:cNvSpPr/>
          <p:nvPr/>
        </p:nvSpPr>
        <p:spPr>
          <a:xfrm rot="10800000" flipV="1">
            <a:off x="0" y="1749388"/>
            <a:ext cx="8613745" cy="1015428"/>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solidFill>
                  <a:prstClr val="black"/>
                </a:solidFill>
                <a:latin typeface="Arial" pitchFamily="34" charset="0"/>
                <a:cs typeface="Arial" pitchFamily="34" charset="0"/>
              </a:rPr>
              <a:t>Der Grund für die Gültigkeit oder Ungültigkeit bzw. das Abstimmungsergebnis sollte zur besseren Nachvollziehbarkeit der Entscheidung vermerkt werden. </a:t>
            </a:r>
            <a:endParaRPr lang="de-DE" sz="2000" dirty="0">
              <a:latin typeface="Arial" pitchFamily="34" charset="0"/>
              <a:cs typeface="Arial" pitchFamily="34" charset="0"/>
            </a:endParaRPr>
          </a:p>
        </p:txBody>
      </p:sp>
      <p:sp>
        <p:nvSpPr>
          <p:cNvPr id="8" name="Rechteck 7">
            <a:extLst>
              <a:ext uri="{FF2B5EF4-FFF2-40B4-BE49-F238E27FC236}">
                <a16:creationId xmlns:a16="http://schemas.microsoft.com/office/drawing/2014/main" id="{95D0444A-8CD3-1A2B-1DE7-8A4A77743FC8}"/>
              </a:ext>
            </a:extLst>
          </p:cNvPr>
          <p:cNvSpPr/>
          <p:nvPr/>
        </p:nvSpPr>
        <p:spPr>
          <a:xfrm rot="10800000" flipV="1">
            <a:off x="0" y="2764816"/>
            <a:ext cx="3657546" cy="2861660"/>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Sonstige Bemerkungen und Hinweise für die Auswertung dürfen auf den Stimmzetteln nicht angebracht werden, lediglich </a:t>
            </a:r>
            <a:r>
              <a:rPr lang="de-DE" sz="2000" b="1" dirty="0">
                <a:latin typeface="Arial" pitchFamily="34" charset="0"/>
                <a:cs typeface="Arial" pitchFamily="34" charset="0"/>
              </a:rPr>
              <a:t>Beschlussaufkleber auf der Rückseite </a:t>
            </a:r>
            <a:r>
              <a:rPr lang="de-DE" sz="2000" dirty="0">
                <a:latin typeface="Arial" pitchFamily="34" charset="0"/>
                <a:cs typeface="Arial" pitchFamily="34" charset="0"/>
              </a:rPr>
              <a:t>der </a:t>
            </a:r>
            <a:br>
              <a:rPr lang="de-DE" sz="2000" dirty="0">
                <a:latin typeface="Arial" pitchFamily="34" charset="0"/>
                <a:cs typeface="Arial" pitchFamily="34" charset="0"/>
              </a:rPr>
            </a:br>
            <a:r>
              <a:rPr lang="de-DE" sz="2000" dirty="0">
                <a:latin typeface="Arial" pitchFamily="34" charset="0"/>
                <a:cs typeface="Arial" pitchFamily="34" charset="0"/>
              </a:rPr>
              <a:t>Stimmzettel sind gestattet.</a:t>
            </a:r>
          </a:p>
        </p:txBody>
      </p:sp>
    </p:spTree>
    <p:extLst>
      <p:ext uri="{BB962C8B-B14F-4D97-AF65-F5344CB8AC3E}">
        <p14:creationId xmlns:p14="http://schemas.microsoft.com/office/powerpoint/2010/main" val="24560970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E29E451-F39C-C415-460C-48FDDB2D6B79}"/>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99</a:t>
            </a:fld>
            <a:endParaRPr lang="de-DE" spc="-5" dirty="0"/>
          </a:p>
        </p:txBody>
      </p:sp>
      <p:sp>
        <p:nvSpPr>
          <p:cNvPr id="3" name="Titel 2">
            <a:extLst>
              <a:ext uri="{FF2B5EF4-FFF2-40B4-BE49-F238E27FC236}">
                <a16:creationId xmlns:a16="http://schemas.microsoft.com/office/drawing/2014/main" id="{71A21F2A-E1F9-26D5-B734-6259DB7460F4}"/>
              </a:ext>
            </a:extLst>
          </p:cNvPr>
          <p:cNvSpPr>
            <a:spLocks noGrp="1"/>
          </p:cNvSpPr>
          <p:nvPr>
            <p:ph type="title"/>
          </p:nvPr>
        </p:nvSpPr>
        <p:spPr>
          <a:xfrm>
            <a:off x="456757" y="476672"/>
            <a:ext cx="8146626" cy="492329"/>
          </a:xfrm>
        </p:spPr>
        <p:txBody>
          <a:bodyPr/>
          <a:lstStyle/>
          <a:p>
            <a:pPr marL="628524" indent="-628524" algn="ctr"/>
            <a:r>
              <a:rPr lang="de-DE" sz="2300" dirty="0" smtClean="0">
                <a:solidFill>
                  <a:schemeClr val="tx1"/>
                </a:solidFill>
                <a:latin typeface="+mn-lt"/>
              </a:rPr>
              <a:t>Eintragung </a:t>
            </a:r>
            <a:r>
              <a:rPr lang="de-DE" sz="2300" dirty="0">
                <a:solidFill>
                  <a:schemeClr val="tx1"/>
                </a:solidFill>
                <a:latin typeface="+mn-lt"/>
              </a:rPr>
              <a:t>der ermittelten Stimmen aus </a:t>
            </a:r>
            <a:r>
              <a:rPr lang="de-DE" sz="2300" dirty="0">
                <a:latin typeface="+mn-lt"/>
              </a:rPr>
              <a:t>Stapel c und d </a:t>
            </a:r>
            <a:r>
              <a:rPr lang="de-DE" sz="2300" dirty="0">
                <a:solidFill>
                  <a:schemeClr val="tx1"/>
                </a:solidFill>
                <a:latin typeface="+mn-lt"/>
              </a:rPr>
              <a:t>als Zwischensumme II in die Wahlniederschrift</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7" name="Rechteck 6">
            <a:extLst>
              <a:ext uri="{FF2B5EF4-FFF2-40B4-BE49-F238E27FC236}">
                <a16:creationId xmlns:a16="http://schemas.microsoft.com/office/drawing/2014/main" id="{0E51DAE1-727B-576B-20F2-558F3394C14C}"/>
              </a:ext>
            </a:extLst>
          </p:cNvPr>
          <p:cNvSpPr/>
          <p:nvPr/>
        </p:nvSpPr>
        <p:spPr>
          <a:xfrm rot="10800000" flipV="1">
            <a:off x="456757" y="1651748"/>
            <a:ext cx="8533820" cy="1015428"/>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gültigen und ungültigen Stimmen werden vom Schriftführer als </a:t>
            </a:r>
            <a:r>
              <a:rPr lang="de-DE" sz="2000" dirty="0">
                <a:solidFill>
                  <a:srgbClr val="C00000"/>
                </a:solidFill>
                <a:latin typeface="Arial" pitchFamily="34" charset="0"/>
                <a:cs typeface="Arial" pitchFamily="34" charset="0"/>
              </a:rPr>
              <a:t>Zwischensumme II (ZS II)</a:t>
            </a:r>
            <a:r>
              <a:rPr lang="de-DE" sz="2000" dirty="0">
                <a:latin typeface="Arial" pitchFamily="34" charset="0"/>
                <a:cs typeface="Arial" pitchFamily="34" charset="0"/>
              </a:rPr>
              <a:t> in Nr. 4 der Wahlniederschrift bei dem jeweiligen Kennbuchstaben eingetragen.</a:t>
            </a:r>
          </a:p>
        </p:txBody>
      </p:sp>
      <p:pic>
        <p:nvPicPr>
          <p:cNvPr id="8" name="Grafik 7"/>
          <p:cNvPicPr>
            <a:picLocks noChangeAspect="1"/>
          </p:cNvPicPr>
          <p:nvPr/>
        </p:nvPicPr>
        <p:blipFill rotWithShape="1">
          <a:blip r:embed="rId2"/>
          <a:srcRect t="1104" b="62461"/>
          <a:stretch/>
        </p:blipFill>
        <p:spPr>
          <a:xfrm>
            <a:off x="1113007" y="2667177"/>
            <a:ext cx="7513428" cy="3841329"/>
          </a:xfrm>
          <a:prstGeom prst="rect">
            <a:avLst/>
          </a:prstGeom>
        </p:spPr>
      </p:pic>
    </p:spTree>
    <p:extLst>
      <p:ext uri="{BB962C8B-B14F-4D97-AF65-F5344CB8AC3E}">
        <p14:creationId xmlns:p14="http://schemas.microsoft.com/office/powerpoint/2010/main" val="2098719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Folie_Erscheinungsbild NEU">
  <a:themeElements>
    <a:clrScheme name="Ppt-Folie_Erscheinungsbild NEU 7">
      <a:dk1>
        <a:srgbClr val="000000"/>
      </a:dk1>
      <a:lt1>
        <a:srgbClr val="FFFFFF"/>
      </a:lt1>
      <a:dk2>
        <a:srgbClr val="333399"/>
      </a:dk2>
      <a:lt2>
        <a:srgbClr val="1C1C1C"/>
      </a:lt2>
      <a:accent1>
        <a:srgbClr val="00E4A8"/>
      </a:accent1>
      <a:accent2>
        <a:srgbClr val="161200"/>
      </a:accent2>
      <a:accent3>
        <a:srgbClr val="FFFFFF"/>
      </a:accent3>
      <a:accent4>
        <a:srgbClr val="000000"/>
      </a:accent4>
      <a:accent5>
        <a:srgbClr val="AAEFD1"/>
      </a:accent5>
      <a:accent6>
        <a:srgbClr val="130F00"/>
      </a:accent6>
      <a:hlink>
        <a:srgbClr val="FFFF00"/>
      </a:hlink>
      <a:folHlink>
        <a:srgbClr val="00CC00"/>
      </a:folHlink>
    </a:clrScheme>
    <a:fontScheme name="Ppt-Folie_Erscheinungsbild NEU">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5CD3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35CD3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Ppt-Folie_Erscheinungsbild NE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Ppt-Folie_Erscheinungsbild NE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Ppt-Folie_Erscheinungsbild NE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Ppt-Folie_Erscheinungsbild NE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Ppt-Folie_Erscheinungsbild NE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Ppt-Folie_Erscheinungsbild NE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Ppt-Folie_Erscheinungsbild NEU 7">
        <a:dk1>
          <a:srgbClr val="000000"/>
        </a:dk1>
        <a:lt1>
          <a:srgbClr val="FFFFFF"/>
        </a:lt1>
        <a:dk2>
          <a:srgbClr val="333399"/>
        </a:dk2>
        <a:lt2>
          <a:srgbClr val="1C1C1C"/>
        </a:lt2>
        <a:accent1>
          <a:srgbClr val="00E4A8"/>
        </a:accent1>
        <a:accent2>
          <a:srgbClr val="161200"/>
        </a:accent2>
        <a:accent3>
          <a:srgbClr val="FFFFFF"/>
        </a:accent3>
        <a:accent4>
          <a:srgbClr val="000000"/>
        </a:accent4>
        <a:accent5>
          <a:srgbClr val="AAEFD1"/>
        </a:accent5>
        <a:accent6>
          <a:srgbClr val="130F00"/>
        </a:accent6>
        <a:hlink>
          <a:srgbClr val="FFFF00"/>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Ppt-Folie_Erscheinungsbild NEU</Template>
  <TotalTime>0</TotalTime>
  <Words>4420</Words>
  <Application>Microsoft Office PowerPoint</Application>
  <PresentationFormat>Bildschirmpräsentation (4:3)</PresentationFormat>
  <Paragraphs>521</Paragraphs>
  <Slides>113</Slides>
  <Notes>4</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113</vt:i4>
      </vt:variant>
    </vt:vector>
  </HeadingPairs>
  <TitlesOfParts>
    <vt:vector size="121" baseType="lpstr">
      <vt:lpstr>Arial</vt:lpstr>
      <vt:lpstr>Calibri</vt:lpstr>
      <vt:lpstr>Courier New</vt:lpstr>
      <vt:lpstr>Tahoma</vt:lpstr>
      <vt:lpstr>Trebuchet MS</vt:lpstr>
      <vt:lpstr>Wingdings</vt:lpstr>
      <vt:lpstr>Ppt-Folie_Erscheinungsbild NEU</vt:lpstr>
      <vt:lpstr>Custom Design</vt:lpstr>
      <vt:lpstr>PowerPoint-Präsentation</vt:lpstr>
      <vt:lpstr>PowerPoint-Präsentation</vt:lpstr>
      <vt:lpstr>Wahlbezirke der Stadt Traunstein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Wählerverzeichnis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Ergebnisteil Niederschrift</vt:lpstr>
      <vt:lpstr>PowerPoint-Präsentation</vt:lpstr>
      <vt:lpstr>Prüfung der Stimmzettel mit Anlass zu Bedenken aus Stapel c mit Stimmzettelbeispielen </vt:lpstr>
      <vt:lpstr>PowerPoint-Präsentation</vt:lpstr>
      <vt:lpstr>Prüfung der Stimmzettel mit Anlass zu Bedenken aus Stapel c mit Stimmzettelbeispielen </vt:lpstr>
      <vt:lpstr>Prüfung der Stimmzettel mit Anlass zu Bedenken aus Stapel c mit Stimmzettelbeispielen </vt:lpstr>
      <vt:lpstr>die Kennzeichnung zweifelsfrei getilgt und eine neue Kennzeichnung vorgenommen wurde </vt:lpstr>
      <vt:lpstr>Ein Stimmzettel ist ungültig, wenn:  </vt:lpstr>
      <vt:lpstr>Prüfung der Stimmzettel mit Anlass zu Bedenken aus Stapel c mit Stimmzettelbeispielen </vt:lpstr>
      <vt:lpstr>Prüfung der Stimmzettel mit Anlass zu Bedenken aus Stapel c mit Stimmzettelbeispielen </vt:lpstr>
      <vt:lpstr>Prüfung der Stimmzettel mit Anlass zu Bedenken aus Stapel c mit Stimmzettelbeispielen </vt:lpstr>
      <vt:lpstr>Prüfung der Stimmzettel mit Anlass zu Bedenken aus Stapel c mit Stimmzettelbeispielen </vt:lpstr>
      <vt:lpstr>Eintragung der ermittelten Stimmen aus Stapel c als Zwischensumme II in die Wahlniederschrift </vt:lpstr>
      <vt:lpstr>Summenbildung der einzelnen Zwischen- und  Gesamtsummen durch den Schriftführer </vt:lpstr>
      <vt:lpstr>Summenbildung der einzelnen Zwischen- und Gesamtsummen durch den Schriftführer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Behandlung der Wahlbriefe, über die Beschluss gefasst werden muss</vt:lpstr>
      <vt:lpstr>PowerPoint-Präsentation</vt:lpstr>
      <vt:lpstr>PowerPoint-Präsentation</vt:lpstr>
      <vt:lpstr>PowerPoint-Präsentation</vt:lpstr>
      <vt:lpstr>PowerPoint-Präsentation</vt:lpstr>
      <vt:lpstr>PowerPoint-Präsentation</vt:lpstr>
      <vt:lpstr>Zählen der weißen Stimmzettel-umschläge und der Wahlscheine</vt:lpstr>
      <vt:lpstr>PowerPoint-Präsentation</vt:lpstr>
      <vt:lpstr>PowerPoint-Präsentation</vt:lpstr>
      <vt:lpstr>Öffnen der Stimmzettelumschläge und Zählen der Stimmen </vt:lpstr>
      <vt:lpstr>Öffnen der Stimmzettelumschläge und Zählen der Stimmen </vt:lpstr>
      <vt:lpstr>Öffnen der Stimmzettelumschläge und Zählen der Stimmen </vt:lpstr>
      <vt:lpstr>Öffnen der Stimmzettelumschläge und Zählen der Stimmen </vt:lpstr>
      <vt:lpstr>Öffnen der Stimmzettelumschläge und Zählen der Stimmen </vt:lpstr>
      <vt:lpstr>Eintragung der ermittelten Zahlen aus den Stapeln a und b in die Briefwahl-niederschrift als Zwischensumme I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Ein Stimmzettel ist ungültig, wenn: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Eintragung der ermittelten Stimmen aus Stapel c und d als Zwischensumme II in die Wahlniederschrift </vt:lpstr>
      <vt:lpstr>PowerPoint-Präsentation</vt:lpstr>
      <vt:lpstr>PowerPoint-Präsentation</vt:lpstr>
      <vt:lpstr>Summenbildung der einzelnen Zwischen- und  Gesamtsummen durch den Schriftführer </vt:lpstr>
      <vt:lpstr>Summenbildung der einzelnen Zwischen- und Gesamtsummen durch den Schriftführer </vt:lpstr>
      <vt:lpstr>PowerPoint-Präsentation</vt:lpstr>
      <vt:lpstr>PowerPoint-Präsentation</vt:lpstr>
      <vt:lpstr>PowerPoint-Präsentation</vt:lpstr>
      <vt:lpstr>Schnellmeldung und Abschluss der Arbeiten  </vt:lpstr>
      <vt:lpstr>PowerPoint-Präsentation</vt:lpstr>
      <vt:lpstr>PowerPoint-Präsentation</vt:lpstr>
      <vt:lpstr>PowerPoint-Präsentation</vt:lpstr>
      <vt:lpstr>PowerPoint-Präsentation</vt:lpstr>
      <vt:lpstr>PowerPoint-Präsentation</vt:lpstr>
      <vt:lpstr>PowerPoint-Präsentation</vt:lpstr>
    </vt:vector>
  </TitlesOfParts>
  <Company>Stadtverwaltung Traunstein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Frau Steinberger,Eva</dc:creator>
  <cp:lastModifiedBy>Frank Felicitas</cp:lastModifiedBy>
  <cp:revision>304</cp:revision>
  <dcterms:created xsi:type="dcterms:W3CDTF">2015-01-15T14:37:46Z</dcterms:created>
  <dcterms:modified xsi:type="dcterms:W3CDTF">2024-06-05T09:56:33Z</dcterms:modified>
</cp:coreProperties>
</file>