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4" r:id="rId2"/>
  </p:sldMasterIdLst>
  <p:notesMasterIdLst>
    <p:notesMasterId r:id="rId66"/>
  </p:notesMasterIdLst>
  <p:sldIdLst>
    <p:sldId id="293" r:id="rId3"/>
    <p:sldId id="485" r:id="rId4"/>
    <p:sldId id="390" r:id="rId5"/>
    <p:sldId id="389" r:id="rId6"/>
    <p:sldId id="394" r:id="rId7"/>
    <p:sldId id="392" r:id="rId8"/>
    <p:sldId id="486" r:id="rId9"/>
    <p:sldId id="397" r:id="rId10"/>
    <p:sldId id="396" r:id="rId11"/>
    <p:sldId id="487" r:id="rId12"/>
    <p:sldId id="449" r:id="rId13"/>
    <p:sldId id="453" r:id="rId14"/>
    <p:sldId id="488" r:id="rId15"/>
    <p:sldId id="490" r:id="rId16"/>
    <p:sldId id="491" r:id="rId17"/>
    <p:sldId id="492" r:id="rId18"/>
    <p:sldId id="451" r:id="rId19"/>
    <p:sldId id="480" r:id="rId20"/>
    <p:sldId id="494" r:id="rId21"/>
    <p:sldId id="469" r:id="rId22"/>
    <p:sldId id="495" r:id="rId23"/>
    <p:sldId id="497" r:id="rId24"/>
    <p:sldId id="499" r:id="rId25"/>
    <p:sldId id="500" r:id="rId26"/>
    <p:sldId id="501" r:id="rId27"/>
    <p:sldId id="502" r:id="rId28"/>
    <p:sldId id="503" r:id="rId29"/>
    <p:sldId id="504" r:id="rId30"/>
    <p:sldId id="522" r:id="rId31"/>
    <p:sldId id="505" r:id="rId32"/>
    <p:sldId id="506" r:id="rId33"/>
    <p:sldId id="508" r:id="rId34"/>
    <p:sldId id="509" r:id="rId35"/>
    <p:sldId id="510" r:id="rId36"/>
    <p:sldId id="511" r:id="rId37"/>
    <p:sldId id="512" r:id="rId38"/>
    <p:sldId id="514" r:id="rId39"/>
    <p:sldId id="515" r:id="rId40"/>
    <p:sldId id="516" r:id="rId41"/>
    <p:sldId id="518" r:id="rId42"/>
    <p:sldId id="521" r:id="rId43"/>
    <p:sldId id="523" r:id="rId44"/>
    <p:sldId id="524" r:id="rId45"/>
    <p:sldId id="525" r:id="rId46"/>
    <p:sldId id="526" r:id="rId47"/>
    <p:sldId id="527" r:id="rId48"/>
    <p:sldId id="528" r:id="rId49"/>
    <p:sldId id="455" r:id="rId50"/>
    <p:sldId id="456" r:id="rId51"/>
    <p:sldId id="471" r:id="rId52"/>
    <p:sldId id="457" r:id="rId53"/>
    <p:sldId id="458" r:id="rId54"/>
    <p:sldId id="472" r:id="rId55"/>
    <p:sldId id="473" r:id="rId56"/>
    <p:sldId id="481" r:id="rId57"/>
    <p:sldId id="474" r:id="rId58"/>
    <p:sldId id="482" r:id="rId59"/>
    <p:sldId id="477" r:id="rId60"/>
    <p:sldId id="475" r:id="rId61"/>
    <p:sldId id="476" r:id="rId62"/>
    <p:sldId id="483" r:id="rId63"/>
    <p:sldId id="484" r:id="rId64"/>
    <p:sldId id="450" r:id="rId65"/>
  </p:sldIdLst>
  <p:sldSz cx="9144000" cy="6858000" type="screen4x3"/>
  <p:notesSz cx="6858000" cy="9144000"/>
  <p:defaultTextStyle>
    <a:defPPr>
      <a:defRPr lang="de-DE"/>
    </a:defPPr>
    <a:lvl1pPr algn="ctr" rtl="0" fontAlgn="base">
      <a:spcBef>
        <a:spcPct val="0"/>
      </a:spcBef>
      <a:spcAft>
        <a:spcPct val="0"/>
      </a:spcAft>
      <a:defRPr kern="1200">
        <a:solidFill>
          <a:schemeClr val="tx1"/>
        </a:solidFill>
        <a:latin typeface="Tahoma" pitchFamily="34" charset="0"/>
        <a:ea typeface="+mn-ea"/>
        <a:cs typeface="+mn-cs"/>
      </a:defRPr>
    </a:lvl1pPr>
    <a:lvl2pPr marL="455549" algn="ctr" rtl="0" fontAlgn="base">
      <a:spcBef>
        <a:spcPct val="0"/>
      </a:spcBef>
      <a:spcAft>
        <a:spcPct val="0"/>
      </a:spcAft>
      <a:defRPr kern="1200">
        <a:solidFill>
          <a:schemeClr val="tx1"/>
        </a:solidFill>
        <a:latin typeface="Tahoma" pitchFamily="34" charset="0"/>
        <a:ea typeface="+mn-ea"/>
        <a:cs typeface="+mn-cs"/>
      </a:defRPr>
    </a:lvl2pPr>
    <a:lvl3pPr marL="911076" algn="ctr" rtl="0" fontAlgn="base">
      <a:spcBef>
        <a:spcPct val="0"/>
      </a:spcBef>
      <a:spcAft>
        <a:spcPct val="0"/>
      </a:spcAft>
      <a:defRPr kern="1200">
        <a:solidFill>
          <a:schemeClr val="tx1"/>
        </a:solidFill>
        <a:latin typeface="Tahoma" pitchFamily="34" charset="0"/>
        <a:ea typeface="+mn-ea"/>
        <a:cs typeface="+mn-cs"/>
      </a:defRPr>
    </a:lvl3pPr>
    <a:lvl4pPr marL="1366618" algn="ctr" rtl="0" fontAlgn="base">
      <a:spcBef>
        <a:spcPct val="0"/>
      </a:spcBef>
      <a:spcAft>
        <a:spcPct val="0"/>
      </a:spcAft>
      <a:defRPr kern="1200">
        <a:solidFill>
          <a:schemeClr val="tx1"/>
        </a:solidFill>
        <a:latin typeface="Tahoma" pitchFamily="34" charset="0"/>
        <a:ea typeface="+mn-ea"/>
        <a:cs typeface="+mn-cs"/>
      </a:defRPr>
    </a:lvl4pPr>
    <a:lvl5pPr marL="1822141" algn="ctr" rtl="0" fontAlgn="base">
      <a:spcBef>
        <a:spcPct val="0"/>
      </a:spcBef>
      <a:spcAft>
        <a:spcPct val="0"/>
      </a:spcAft>
      <a:defRPr kern="1200">
        <a:solidFill>
          <a:schemeClr val="tx1"/>
        </a:solidFill>
        <a:latin typeface="Tahoma" pitchFamily="34" charset="0"/>
        <a:ea typeface="+mn-ea"/>
        <a:cs typeface="+mn-cs"/>
      </a:defRPr>
    </a:lvl5pPr>
    <a:lvl6pPr marL="2277693" algn="l" defTabSz="911076" rtl="0" eaLnBrk="1" latinLnBrk="0" hangingPunct="1">
      <a:defRPr kern="1200">
        <a:solidFill>
          <a:schemeClr val="tx1"/>
        </a:solidFill>
        <a:latin typeface="Tahoma" pitchFamily="34" charset="0"/>
        <a:ea typeface="+mn-ea"/>
        <a:cs typeface="+mn-cs"/>
      </a:defRPr>
    </a:lvl6pPr>
    <a:lvl7pPr marL="2733230" algn="l" defTabSz="911076" rtl="0" eaLnBrk="1" latinLnBrk="0" hangingPunct="1">
      <a:defRPr kern="1200">
        <a:solidFill>
          <a:schemeClr val="tx1"/>
        </a:solidFill>
        <a:latin typeface="Tahoma" pitchFamily="34" charset="0"/>
        <a:ea typeface="+mn-ea"/>
        <a:cs typeface="+mn-cs"/>
      </a:defRPr>
    </a:lvl7pPr>
    <a:lvl8pPr marL="3188768" algn="l" defTabSz="911076" rtl="0" eaLnBrk="1" latinLnBrk="0" hangingPunct="1">
      <a:defRPr kern="1200">
        <a:solidFill>
          <a:schemeClr val="tx1"/>
        </a:solidFill>
        <a:latin typeface="Tahoma" pitchFamily="34" charset="0"/>
        <a:ea typeface="+mn-ea"/>
        <a:cs typeface="+mn-cs"/>
      </a:defRPr>
    </a:lvl8pPr>
    <a:lvl9pPr marL="3644302" algn="l" defTabSz="911076"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CD35"/>
    <a:srgbClr val="57E56B"/>
    <a:srgbClr val="FF0000"/>
    <a:srgbClr val="FFFFE9"/>
    <a:srgbClr val="000099"/>
    <a:srgbClr val="94E494"/>
    <a:srgbClr val="FFFFCC"/>
    <a:srgbClr val="5AD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4705" autoAdjust="0"/>
  </p:normalViewPr>
  <p:slideViewPr>
    <p:cSldViewPr>
      <p:cViewPr varScale="1">
        <p:scale>
          <a:sx n="109" d="100"/>
          <a:sy n="109" d="100"/>
        </p:scale>
        <p:origin x="190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1" d="100"/>
          <a:sy n="81" d="100"/>
        </p:scale>
        <p:origin x="-315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endParaRPr lang="de-DE" altLang="de-DE"/>
          </a:p>
        </p:txBody>
      </p:sp>
      <p:sp>
        <p:nvSpPr>
          <p:cNvPr id="327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de-DE" altLang="de-DE"/>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endParaRPr lang="de-DE" altLang="de-DE"/>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CDBEFB57-FEC4-4F6A-BC12-5FF9CB3B94CC}" type="slidenum">
              <a:rPr lang="de-DE" altLang="de-DE"/>
              <a:pPr/>
              <a:t>‹Nr.›</a:t>
            </a:fld>
            <a:endParaRPr lang="de-DE" altLang="de-DE"/>
          </a:p>
        </p:txBody>
      </p:sp>
    </p:spTree>
    <p:extLst>
      <p:ext uri="{BB962C8B-B14F-4D97-AF65-F5344CB8AC3E}">
        <p14:creationId xmlns:p14="http://schemas.microsoft.com/office/powerpoint/2010/main" val="8495079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5549" algn="l" rtl="0" fontAlgn="base">
      <a:spcBef>
        <a:spcPct val="30000"/>
      </a:spcBef>
      <a:spcAft>
        <a:spcPct val="0"/>
      </a:spcAft>
      <a:defRPr sz="1200" kern="1200">
        <a:solidFill>
          <a:schemeClr val="tx1"/>
        </a:solidFill>
        <a:latin typeface="Arial" charset="0"/>
        <a:ea typeface="+mn-ea"/>
        <a:cs typeface="+mn-cs"/>
      </a:defRPr>
    </a:lvl2pPr>
    <a:lvl3pPr marL="911076" algn="l" rtl="0" fontAlgn="base">
      <a:spcBef>
        <a:spcPct val="30000"/>
      </a:spcBef>
      <a:spcAft>
        <a:spcPct val="0"/>
      </a:spcAft>
      <a:defRPr sz="1200" kern="1200">
        <a:solidFill>
          <a:schemeClr val="tx1"/>
        </a:solidFill>
        <a:latin typeface="Arial" charset="0"/>
        <a:ea typeface="+mn-ea"/>
        <a:cs typeface="+mn-cs"/>
      </a:defRPr>
    </a:lvl3pPr>
    <a:lvl4pPr marL="1366618" algn="l" rtl="0" fontAlgn="base">
      <a:spcBef>
        <a:spcPct val="30000"/>
      </a:spcBef>
      <a:spcAft>
        <a:spcPct val="0"/>
      </a:spcAft>
      <a:defRPr sz="1200" kern="1200">
        <a:solidFill>
          <a:schemeClr val="tx1"/>
        </a:solidFill>
        <a:latin typeface="Arial" charset="0"/>
        <a:ea typeface="+mn-ea"/>
        <a:cs typeface="+mn-cs"/>
      </a:defRPr>
    </a:lvl4pPr>
    <a:lvl5pPr marL="1822141" algn="l" rtl="0" fontAlgn="base">
      <a:spcBef>
        <a:spcPct val="30000"/>
      </a:spcBef>
      <a:spcAft>
        <a:spcPct val="0"/>
      </a:spcAft>
      <a:defRPr sz="1200" kern="1200">
        <a:solidFill>
          <a:schemeClr val="tx1"/>
        </a:solidFill>
        <a:latin typeface="Arial" charset="0"/>
        <a:ea typeface="+mn-ea"/>
        <a:cs typeface="+mn-cs"/>
      </a:defRPr>
    </a:lvl5pPr>
    <a:lvl6pPr marL="2277693" algn="l" defTabSz="911076" rtl="0" eaLnBrk="1" latinLnBrk="0" hangingPunct="1">
      <a:defRPr sz="1200" kern="1200">
        <a:solidFill>
          <a:schemeClr val="tx1"/>
        </a:solidFill>
        <a:latin typeface="+mn-lt"/>
        <a:ea typeface="+mn-ea"/>
        <a:cs typeface="+mn-cs"/>
      </a:defRPr>
    </a:lvl6pPr>
    <a:lvl7pPr marL="2733230" algn="l" defTabSz="911076" rtl="0" eaLnBrk="1" latinLnBrk="0" hangingPunct="1">
      <a:defRPr sz="1200" kern="1200">
        <a:solidFill>
          <a:schemeClr val="tx1"/>
        </a:solidFill>
        <a:latin typeface="+mn-lt"/>
        <a:ea typeface="+mn-ea"/>
        <a:cs typeface="+mn-cs"/>
      </a:defRPr>
    </a:lvl7pPr>
    <a:lvl8pPr marL="3188768" algn="l" defTabSz="911076" rtl="0" eaLnBrk="1" latinLnBrk="0" hangingPunct="1">
      <a:defRPr sz="1200" kern="1200">
        <a:solidFill>
          <a:schemeClr val="tx1"/>
        </a:solidFill>
        <a:latin typeface="+mn-lt"/>
        <a:ea typeface="+mn-ea"/>
        <a:cs typeface="+mn-cs"/>
      </a:defRPr>
    </a:lvl8pPr>
    <a:lvl9pPr marL="3644302" algn="l" defTabSz="91107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82058018-1F47-44E6-8A92-F465333CF9F8}" type="slidenum">
              <a:rPr lang="de-DE" smtClean="0"/>
              <a:t>30</a:t>
            </a:fld>
            <a:endParaRPr lang="de-DE" dirty="0"/>
          </a:p>
        </p:txBody>
      </p:sp>
    </p:spTree>
    <p:extLst>
      <p:ext uri="{BB962C8B-B14F-4D97-AF65-F5344CB8AC3E}">
        <p14:creationId xmlns:p14="http://schemas.microsoft.com/office/powerpoint/2010/main" val="197370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2058018-1F47-44E6-8A92-F465333CF9F8}" type="slidenum">
              <a:rPr lang="de-DE" smtClean="0"/>
              <a:t>34</a:t>
            </a:fld>
            <a:endParaRPr lang="de-DE" dirty="0"/>
          </a:p>
        </p:txBody>
      </p:sp>
    </p:spTree>
    <p:extLst>
      <p:ext uri="{BB962C8B-B14F-4D97-AF65-F5344CB8AC3E}">
        <p14:creationId xmlns:p14="http://schemas.microsoft.com/office/powerpoint/2010/main" val="4005059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3" y="980748"/>
            <a:ext cx="7772400" cy="1613103"/>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723129"/>
            <a:ext cx="6400800" cy="1923181"/>
          </a:xfrm>
          <a:prstGeom prst="rect">
            <a:avLst/>
          </a:prstGeom>
        </p:spPr>
        <p:txBody>
          <a:bodyPr lIns="91108" tIns="45558" rIns="91108" bIns="45558"/>
          <a:lstStyle>
            <a:lvl1pPr marL="0" indent="0" algn="ctr">
              <a:buNone/>
              <a:defRPr/>
            </a:lvl1pPr>
            <a:lvl2pPr marL="455549" indent="0" algn="ctr">
              <a:buNone/>
              <a:defRPr/>
            </a:lvl2pPr>
            <a:lvl3pPr marL="911076" indent="0" algn="ctr">
              <a:buNone/>
              <a:defRPr/>
            </a:lvl3pPr>
            <a:lvl4pPr marL="1366618" indent="0" algn="ctr">
              <a:buNone/>
              <a:defRPr/>
            </a:lvl4pPr>
            <a:lvl5pPr marL="1822141" indent="0" algn="ctr">
              <a:buNone/>
              <a:defRPr/>
            </a:lvl5pPr>
            <a:lvl6pPr marL="2277693" indent="0" algn="ctr">
              <a:buNone/>
              <a:defRPr/>
            </a:lvl6pPr>
            <a:lvl7pPr marL="2733230" indent="0" algn="ctr">
              <a:buNone/>
              <a:defRPr/>
            </a:lvl7pPr>
            <a:lvl8pPr marL="3188768" indent="0" algn="ctr">
              <a:buNone/>
              <a:defRPr/>
            </a:lvl8pPr>
            <a:lvl9pPr marL="3644302"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t>23.05.2019, Manfred Bulka</a:t>
            </a:r>
            <a:endParaRPr lang="de-DE" altLang="de-DE" dirty="0"/>
          </a:p>
        </p:txBody>
      </p:sp>
    </p:spTree>
    <p:extLst>
      <p:ext uri="{BB962C8B-B14F-4D97-AF65-F5344CB8AC3E}">
        <p14:creationId xmlns:p14="http://schemas.microsoft.com/office/powerpoint/2010/main" val="294068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15" y="1600202"/>
            <a:ext cx="8229600" cy="3845024"/>
          </a:xfrm>
          <a:prstGeom prst="rect">
            <a:avLst/>
          </a:prstGeom>
        </p:spPr>
        <p:txBody>
          <a:bodyPr vert="eaVert" lIns="91108" tIns="45558" rIns="91108" bIns="45558"/>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3999434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88950"/>
            <a:ext cx="2057400" cy="5112295"/>
          </a:xfrm>
        </p:spPr>
        <p:txBody>
          <a:bodyPr vert="eaVert"/>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a:xfrm>
            <a:off x="457215" y="188950"/>
            <a:ext cx="6019800" cy="5112295"/>
          </a:xfrm>
          <a:prstGeom prst="rect">
            <a:avLst/>
          </a:prstGeom>
        </p:spPr>
        <p:txBody>
          <a:bodyPr vert="eaVert" lIns="91108" tIns="45558" rIns="91108" bIns="45558"/>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1278406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Holder 5"/>
          <p:cNvSpPr>
            <a:spLocks noGrp="1"/>
          </p:cNvSpPr>
          <p:nvPr>
            <p:ph type="sldNum" sz="quarter" idx="7"/>
          </p:nvPr>
        </p:nvSpPr>
        <p:spPr/>
        <p:txBody>
          <a:bodyPr lIns="0" tIns="0" rIns="0" bIns="0"/>
          <a:lstStyle>
            <a:lvl1pPr>
              <a:defRPr sz="900" b="0" i="0">
                <a:solidFill>
                  <a:srgbClr val="231F20"/>
                </a:solidFill>
                <a:latin typeface="Arial"/>
                <a:cs typeface="Arial"/>
              </a:defRPr>
            </a:lvl1pPr>
          </a:lstStyle>
          <a:p>
            <a:pPr marL="124435">
              <a:spcBef>
                <a:spcPts val="195"/>
              </a:spcBef>
            </a:pPr>
            <a:fld id="{81D60167-4931-47E6-BA6A-407CBD079E47}" type="slidenum">
              <a:rPr lang="de-DE" spc="-5" smtClean="0"/>
              <a:pPr marL="124435">
                <a:spcBef>
                  <a:spcPts val="195"/>
                </a:spcBef>
              </a:pPr>
              <a:t>‹Nr.›</a:t>
            </a:fld>
            <a:endParaRPr lang="de-DE" spc="-5" dirty="0"/>
          </a:p>
        </p:txBody>
      </p:sp>
      <p:cxnSp>
        <p:nvCxnSpPr>
          <p:cNvPr id="6" name="Gerade Verbindung 8">
            <a:extLst>
              <a:ext uri="{FF2B5EF4-FFF2-40B4-BE49-F238E27FC236}">
                <a16:creationId xmlns:a16="http://schemas.microsoft.com/office/drawing/2014/main" id="{FEE48948-A4A8-CCEA-BF31-E4B4DF260958}"/>
              </a:ext>
            </a:extLst>
          </p:cNvPr>
          <p:cNvCxnSpPr/>
          <p:nvPr userDrawn="1"/>
        </p:nvCxnSpPr>
        <p:spPr>
          <a:xfrm>
            <a:off x="392225" y="6552477"/>
            <a:ext cx="8563384" cy="0"/>
          </a:xfrm>
          <a:prstGeom prst="line">
            <a:avLst/>
          </a:prstGeom>
        </p:spPr>
        <p:style>
          <a:lnRef idx="2">
            <a:schemeClr val="dk1"/>
          </a:lnRef>
          <a:fillRef idx="0">
            <a:schemeClr val="dk1"/>
          </a:fillRef>
          <a:effectRef idx="1">
            <a:schemeClr val="dk1"/>
          </a:effectRef>
          <a:fontRef idx="minor">
            <a:schemeClr val="tx1"/>
          </a:fontRef>
        </p:style>
      </p:cxnSp>
      <p:sp>
        <p:nvSpPr>
          <p:cNvPr id="2" name="Holder 2">
            <a:extLst>
              <a:ext uri="{FF2B5EF4-FFF2-40B4-BE49-F238E27FC236}">
                <a16:creationId xmlns:a16="http://schemas.microsoft.com/office/drawing/2014/main" id="{3329A934-78F6-2DE4-D10F-2F8634FB7DCA}"/>
              </a:ext>
            </a:extLst>
          </p:cNvPr>
          <p:cNvSpPr>
            <a:spLocks noGrp="1"/>
          </p:cNvSpPr>
          <p:nvPr>
            <p:ph type="title"/>
          </p:nvPr>
        </p:nvSpPr>
        <p:spPr>
          <a:xfrm>
            <a:off x="457585" y="110301"/>
            <a:ext cx="6903336" cy="492329"/>
          </a:xfrm>
          <a:prstGeom prst="rect">
            <a:avLst/>
          </a:prstGeom>
        </p:spPr>
        <p:txBody>
          <a:bodyPr lIns="0" tIns="0" rIns="0" bIns="0"/>
          <a:lstStyle>
            <a:lvl1pPr>
              <a:defRPr kumimoji="0" sz="3199" b="1" i="0" u="none" strike="noStrike" kern="0" cap="none" spc="0" normalizeH="0" baseline="0" dirty="0">
                <a:ln>
                  <a:noFill/>
                </a:ln>
                <a:solidFill>
                  <a:srgbClr val="C00000"/>
                </a:solidFill>
                <a:effectLst/>
                <a:uLnTx/>
                <a:uFillTx/>
                <a:latin typeface="Calibri"/>
                <a:ea typeface="+mj-ea"/>
                <a:cs typeface="Trebuchet MS"/>
              </a:defRPr>
            </a:lvl1pPr>
          </a:lstStyle>
          <a:p>
            <a:endParaRPr dirty="0"/>
          </a:p>
        </p:txBody>
      </p:sp>
      <p:pic>
        <p:nvPicPr>
          <p:cNvPr id="3" name="Picture 2">
            <a:extLst>
              <a:ext uri="{FF2B5EF4-FFF2-40B4-BE49-F238E27FC236}">
                <a16:creationId xmlns:a16="http://schemas.microsoft.com/office/drawing/2014/main" id="{12E6521C-735D-0D14-B8B1-3F3A6CFBB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728" y="991165"/>
            <a:ext cx="8674181" cy="18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292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Holder 5"/>
          <p:cNvSpPr>
            <a:spLocks noGrp="1"/>
          </p:cNvSpPr>
          <p:nvPr>
            <p:ph type="sldNum" sz="quarter" idx="7"/>
          </p:nvPr>
        </p:nvSpPr>
        <p:spPr/>
        <p:txBody>
          <a:bodyPr lIns="0" tIns="0" rIns="0" bIns="0"/>
          <a:lstStyle>
            <a:lvl1pPr>
              <a:defRPr sz="900" b="0" i="0">
                <a:solidFill>
                  <a:srgbClr val="231F20"/>
                </a:solidFill>
                <a:latin typeface="Arial"/>
                <a:cs typeface="Arial"/>
              </a:defRPr>
            </a:lvl1pPr>
          </a:lstStyle>
          <a:p>
            <a:pPr marL="124435">
              <a:spcBef>
                <a:spcPts val="195"/>
              </a:spcBef>
            </a:pPr>
            <a:fld id="{81D60167-4931-47E6-BA6A-407CBD079E47}" type="slidenum">
              <a:rPr lang="de-DE" spc="-5" smtClean="0"/>
              <a:pPr marL="124435">
                <a:spcBef>
                  <a:spcPts val="195"/>
                </a:spcBef>
              </a:pPr>
              <a:t>‹Nr.›</a:t>
            </a:fld>
            <a:endParaRPr lang="de-DE" spc="-5" dirty="0"/>
          </a:p>
        </p:txBody>
      </p:sp>
      <p:cxnSp>
        <p:nvCxnSpPr>
          <p:cNvPr id="6" name="Gerade Verbindung 8">
            <a:extLst>
              <a:ext uri="{FF2B5EF4-FFF2-40B4-BE49-F238E27FC236}">
                <a16:creationId xmlns:a16="http://schemas.microsoft.com/office/drawing/2014/main" id="{FEE48948-A4A8-CCEA-BF31-E4B4DF260958}"/>
              </a:ext>
            </a:extLst>
          </p:cNvPr>
          <p:cNvCxnSpPr/>
          <p:nvPr userDrawn="1"/>
        </p:nvCxnSpPr>
        <p:spPr>
          <a:xfrm>
            <a:off x="392225" y="6552477"/>
            <a:ext cx="8563384" cy="0"/>
          </a:xfrm>
          <a:prstGeom prst="line">
            <a:avLst/>
          </a:prstGeom>
        </p:spPr>
        <p:style>
          <a:lnRef idx="2">
            <a:schemeClr val="dk1"/>
          </a:lnRef>
          <a:fillRef idx="0">
            <a:schemeClr val="dk1"/>
          </a:fillRef>
          <a:effectRef idx="1">
            <a:schemeClr val="dk1"/>
          </a:effectRef>
          <a:fontRef idx="minor">
            <a:schemeClr val="tx1"/>
          </a:fontRef>
        </p:style>
      </p:cxnSp>
      <p:sp>
        <p:nvSpPr>
          <p:cNvPr id="2" name="Holder 2">
            <a:extLst>
              <a:ext uri="{FF2B5EF4-FFF2-40B4-BE49-F238E27FC236}">
                <a16:creationId xmlns:a16="http://schemas.microsoft.com/office/drawing/2014/main" id="{3329A934-78F6-2DE4-D10F-2F8634FB7DCA}"/>
              </a:ext>
            </a:extLst>
          </p:cNvPr>
          <p:cNvSpPr>
            <a:spLocks noGrp="1"/>
          </p:cNvSpPr>
          <p:nvPr>
            <p:ph type="title"/>
          </p:nvPr>
        </p:nvSpPr>
        <p:spPr>
          <a:xfrm>
            <a:off x="457585" y="110301"/>
            <a:ext cx="6903336" cy="492329"/>
          </a:xfrm>
          <a:prstGeom prst="rect">
            <a:avLst/>
          </a:prstGeom>
        </p:spPr>
        <p:txBody>
          <a:bodyPr lIns="0" tIns="0" rIns="0" bIns="0"/>
          <a:lstStyle>
            <a:lvl1pPr>
              <a:defRPr kumimoji="0" sz="3199" b="1" i="0" u="none" strike="noStrike" kern="0" cap="none" spc="0" normalizeH="0" baseline="0" dirty="0">
                <a:ln>
                  <a:noFill/>
                </a:ln>
                <a:solidFill>
                  <a:srgbClr val="C00000"/>
                </a:solidFill>
                <a:effectLst/>
                <a:uLnTx/>
                <a:uFillTx/>
                <a:latin typeface="Calibri"/>
                <a:ea typeface="+mj-ea"/>
                <a:cs typeface="Trebuchet MS"/>
              </a:defRPr>
            </a:lvl1pPr>
          </a:lstStyle>
          <a:p>
            <a:endParaRPr dirty="0"/>
          </a:p>
        </p:txBody>
      </p:sp>
      <p:pic>
        <p:nvPicPr>
          <p:cNvPr id="3" name="Picture 2">
            <a:extLst>
              <a:ext uri="{FF2B5EF4-FFF2-40B4-BE49-F238E27FC236}">
                <a16:creationId xmlns:a16="http://schemas.microsoft.com/office/drawing/2014/main" id="{12E6521C-735D-0D14-B8B1-3F3A6CFBB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728" y="1494285"/>
            <a:ext cx="8674181" cy="18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504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Holder 5"/>
          <p:cNvSpPr>
            <a:spLocks noGrp="1"/>
          </p:cNvSpPr>
          <p:nvPr>
            <p:ph type="sldNum" sz="quarter" idx="7"/>
          </p:nvPr>
        </p:nvSpPr>
        <p:spPr/>
        <p:txBody>
          <a:bodyPr lIns="0" tIns="0" rIns="0" bIns="0"/>
          <a:lstStyle>
            <a:lvl1pPr>
              <a:defRPr sz="900" b="0" i="0">
                <a:solidFill>
                  <a:srgbClr val="231F20"/>
                </a:solidFill>
                <a:latin typeface="Arial"/>
                <a:cs typeface="Arial"/>
              </a:defRPr>
            </a:lvl1pPr>
          </a:lstStyle>
          <a:p>
            <a:pPr marL="124435">
              <a:spcBef>
                <a:spcPts val="195"/>
              </a:spcBef>
            </a:pPr>
            <a:fld id="{81D60167-4931-47E6-BA6A-407CBD079E47}" type="slidenum">
              <a:rPr lang="de-DE" spc="-5" smtClean="0"/>
              <a:pPr marL="124435">
                <a:spcBef>
                  <a:spcPts val="195"/>
                </a:spcBef>
              </a:pPr>
              <a:t>‹Nr.›</a:t>
            </a:fld>
            <a:endParaRPr lang="de-DE" spc="-5" dirty="0"/>
          </a:p>
        </p:txBody>
      </p:sp>
      <p:cxnSp>
        <p:nvCxnSpPr>
          <p:cNvPr id="6" name="Gerade Verbindung 8">
            <a:extLst>
              <a:ext uri="{FF2B5EF4-FFF2-40B4-BE49-F238E27FC236}">
                <a16:creationId xmlns:a16="http://schemas.microsoft.com/office/drawing/2014/main" id="{FEE48948-A4A8-CCEA-BF31-E4B4DF260958}"/>
              </a:ext>
            </a:extLst>
          </p:cNvPr>
          <p:cNvCxnSpPr/>
          <p:nvPr userDrawn="1"/>
        </p:nvCxnSpPr>
        <p:spPr>
          <a:xfrm>
            <a:off x="392225" y="6552477"/>
            <a:ext cx="8563384" cy="0"/>
          </a:xfrm>
          <a:prstGeom prst="line">
            <a:avLst/>
          </a:prstGeom>
        </p:spPr>
        <p:style>
          <a:lnRef idx="2">
            <a:schemeClr val="dk1"/>
          </a:lnRef>
          <a:fillRef idx="0">
            <a:schemeClr val="dk1"/>
          </a:fillRef>
          <a:effectRef idx="1">
            <a:schemeClr val="dk1"/>
          </a:effectRef>
          <a:fontRef idx="minor">
            <a:schemeClr val="tx1"/>
          </a:fontRef>
        </p:style>
      </p:cxnSp>
      <p:sp>
        <p:nvSpPr>
          <p:cNvPr id="2" name="Holder 2">
            <a:extLst>
              <a:ext uri="{FF2B5EF4-FFF2-40B4-BE49-F238E27FC236}">
                <a16:creationId xmlns:a16="http://schemas.microsoft.com/office/drawing/2014/main" id="{3329A934-78F6-2DE4-D10F-2F8634FB7DCA}"/>
              </a:ext>
            </a:extLst>
          </p:cNvPr>
          <p:cNvSpPr>
            <a:spLocks noGrp="1"/>
          </p:cNvSpPr>
          <p:nvPr>
            <p:ph type="title"/>
          </p:nvPr>
        </p:nvSpPr>
        <p:spPr>
          <a:xfrm>
            <a:off x="457585" y="110301"/>
            <a:ext cx="6903336" cy="492329"/>
          </a:xfrm>
          <a:prstGeom prst="rect">
            <a:avLst/>
          </a:prstGeom>
        </p:spPr>
        <p:txBody>
          <a:bodyPr lIns="0" tIns="0" rIns="0" bIns="0"/>
          <a:lstStyle>
            <a:lvl1pPr>
              <a:defRPr kumimoji="0" sz="3199" b="1" i="0" u="none" strike="noStrike" kern="0" cap="none" spc="0" normalizeH="0" baseline="0" dirty="0">
                <a:ln>
                  <a:noFill/>
                </a:ln>
                <a:solidFill>
                  <a:srgbClr val="C00000"/>
                </a:solidFill>
                <a:effectLst/>
                <a:uLnTx/>
                <a:uFillTx/>
                <a:latin typeface="Calibri"/>
                <a:ea typeface="+mj-ea"/>
                <a:cs typeface="Trebuchet MS"/>
              </a:defRPr>
            </a:lvl1pPr>
          </a:lstStyle>
          <a:p>
            <a:endParaRPr dirty="0"/>
          </a:p>
        </p:txBody>
      </p:sp>
    </p:spTree>
    <p:extLst>
      <p:ext uri="{BB962C8B-B14F-4D97-AF65-F5344CB8AC3E}">
        <p14:creationId xmlns:p14="http://schemas.microsoft.com/office/powerpoint/2010/main" val="1573451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3" name="Holder 2">
            <a:extLst>
              <a:ext uri="{FF2B5EF4-FFF2-40B4-BE49-F238E27FC236}">
                <a16:creationId xmlns:a16="http://schemas.microsoft.com/office/drawing/2014/main" id="{BAA80754-251A-ED97-60BF-6D78ED6AFA20}"/>
              </a:ext>
            </a:extLst>
          </p:cNvPr>
          <p:cNvSpPr>
            <a:spLocks noGrp="1"/>
          </p:cNvSpPr>
          <p:nvPr>
            <p:ph type="title"/>
          </p:nvPr>
        </p:nvSpPr>
        <p:spPr>
          <a:xfrm>
            <a:off x="457585" y="110301"/>
            <a:ext cx="6903336" cy="492329"/>
          </a:xfrm>
          <a:prstGeom prst="rect">
            <a:avLst/>
          </a:prstGeom>
        </p:spPr>
        <p:txBody>
          <a:bodyPr lIns="0" tIns="0" rIns="0" bIns="0"/>
          <a:lstStyle>
            <a:lvl1pPr>
              <a:defRPr kumimoji="0" sz="3199" b="1" i="0" u="none" strike="noStrike" kern="0" cap="none" spc="0" normalizeH="0" baseline="0" dirty="0">
                <a:ln>
                  <a:noFill/>
                </a:ln>
                <a:solidFill>
                  <a:srgbClr val="C00000"/>
                </a:solidFill>
                <a:effectLst/>
                <a:uLnTx/>
                <a:uFillTx/>
                <a:latin typeface="Calibri"/>
                <a:ea typeface="+mj-ea"/>
                <a:cs typeface="Trebuchet MS"/>
              </a:defRPr>
            </a:lvl1pPr>
          </a:lstStyle>
          <a:p>
            <a:endParaRPr dirty="0"/>
          </a:p>
        </p:txBody>
      </p:sp>
    </p:spTree>
    <p:extLst>
      <p:ext uri="{BB962C8B-B14F-4D97-AF65-F5344CB8AC3E}">
        <p14:creationId xmlns:p14="http://schemas.microsoft.com/office/powerpoint/2010/main" val="87593108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3769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457215" y="1600201"/>
            <a:ext cx="8229600" cy="3773016"/>
          </a:xfrm>
          <a:prstGeom prst="rect">
            <a:avLst/>
          </a:prstGeom>
        </p:spPr>
        <p:txBody>
          <a:bodyPr lIns="91108" tIns="45558" rIns="91108" bIns="45558"/>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t>23.05.2019, Manfred Bulka</a:t>
            </a:r>
            <a:endParaRPr lang="de-DE" altLang="de-DE" dirty="0"/>
          </a:p>
        </p:txBody>
      </p:sp>
    </p:spTree>
    <p:extLst>
      <p:ext uri="{BB962C8B-B14F-4D97-AF65-F5344CB8AC3E}">
        <p14:creationId xmlns:p14="http://schemas.microsoft.com/office/powerpoint/2010/main" val="39462301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457215" y="1600201"/>
            <a:ext cx="8229600" cy="3773016"/>
          </a:xfrm>
          <a:prstGeom prst="rect">
            <a:avLst/>
          </a:prstGeom>
        </p:spPr>
        <p:txBody>
          <a:bodyPr lIns="91108" tIns="45558" rIns="91108" bIns="45558"/>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t>23.05.2019, Manfred Bulka</a:t>
            </a:r>
            <a:endParaRPr lang="de-DE" altLang="de-DE" dirty="0"/>
          </a:p>
        </p:txBody>
      </p:sp>
    </p:spTree>
    <p:extLst>
      <p:ext uri="{BB962C8B-B14F-4D97-AF65-F5344CB8AC3E}">
        <p14:creationId xmlns:p14="http://schemas.microsoft.com/office/powerpoint/2010/main" val="3954124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5" y="2480937"/>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5" y="980747"/>
            <a:ext cx="7772400" cy="1500187"/>
          </a:xfrm>
          <a:prstGeom prst="rect">
            <a:avLst/>
          </a:prstGeom>
        </p:spPr>
        <p:txBody>
          <a:bodyPr lIns="91108" tIns="45558" rIns="91108" bIns="45558" anchor="b"/>
          <a:lstStyle>
            <a:lvl1pPr marL="0" indent="0">
              <a:buNone/>
              <a:defRPr sz="2000"/>
            </a:lvl1pPr>
            <a:lvl2pPr marL="455549" indent="0">
              <a:buNone/>
              <a:defRPr sz="1800"/>
            </a:lvl2pPr>
            <a:lvl3pPr marL="911076" indent="0">
              <a:buNone/>
              <a:defRPr sz="1600"/>
            </a:lvl3pPr>
            <a:lvl4pPr marL="1366618" indent="0">
              <a:buNone/>
              <a:defRPr sz="1400"/>
            </a:lvl4pPr>
            <a:lvl5pPr marL="1822141" indent="0">
              <a:buNone/>
              <a:defRPr sz="1400"/>
            </a:lvl5pPr>
            <a:lvl6pPr marL="2277693" indent="0">
              <a:buNone/>
              <a:defRPr sz="1400"/>
            </a:lvl6pPr>
            <a:lvl7pPr marL="2733230" indent="0">
              <a:buNone/>
              <a:defRPr sz="1400"/>
            </a:lvl7pPr>
            <a:lvl8pPr marL="3188768" indent="0">
              <a:buNone/>
              <a:defRPr sz="1400"/>
            </a:lvl8pPr>
            <a:lvl9pPr marL="3644302"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339557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15" y="1600216"/>
            <a:ext cx="4038600" cy="3701008"/>
          </a:xfrm>
          <a:prstGeom prst="rect">
            <a:avLst/>
          </a:prstGeom>
        </p:spPr>
        <p:txBody>
          <a:bodyPr lIns="91108" tIns="45558" rIns="91108" bIns="4555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16"/>
            <a:ext cx="4038600" cy="3701008"/>
          </a:xfrm>
          <a:prstGeom prst="rect">
            <a:avLst/>
          </a:prstGeom>
        </p:spPr>
        <p:txBody>
          <a:bodyPr lIns="91108" tIns="45558" rIns="91108" bIns="4555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1737744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15"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lIns="91108" tIns="45558" rIns="91108" bIns="45558" anchor="b"/>
          <a:lstStyle>
            <a:lvl1pPr marL="0" indent="0">
              <a:buNone/>
              <a:defRPr sz="2400" b="1"/>
            </a:lvl1pPr>
            <a:lvl2pPr marL="455549" indent="0">
              <a:buNone/>
              <a:defRPr sz="2000" b="1"/>
            </a:lvl2pPr>
            <a:lvl3pPr marL="911076" indent="0">
              <a:buNone/>
              <a:defRPr sz="1800" b="1"/>
            </a:lvl3pPr>
            <a:lvl4pPr marL="1366618" indent="0">
              <a:buNone/>
              <a:defRPr sz="1600" b="1"/>
            </a:lvl4pPr>
            <a:lvl5pPr marL="1822141" indent="0">
              <a:buNone/>
              <a:defRPr sz="1600" b="1"/>
            </a:lvl5pPr>
            <a:lvl6pPr marL="2277693" indent="0">
              <a:buNone/>
              <a:defRPr sz="1600" b="1"/>
            </a:lvl6pPr>
            <a:lvl7pPr marL="2733230" indent="0">
              <a:buNone/>
              <a:defRPr sz="1600" b="1"/>
            </a:lvl7pPr>
            <a:lvl8pPr marL="3188768" indent="0">
              <a:buNone/>
              <a:defRPr sz="1600" b="1"/>
            </a:lvl8pPr>
            <a:lvl9pPr marL="3644302"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054325"/>
          </a:xfrm>
          <a:prstGeom prst="rect">
            <a:avLst/>
          </a:prstGeom>
        </p:spPr>
        <p:txBody>
          <a:bodyPr lIns="91108" tIns="45558" rIns="91108" bIns="4555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42" y="1535113"/>
            <a:ext cx="4041775" cy="639762"/>
          </a:xfrm>
          <a:prstGeom prst="rect">
            <a:avLst/>
          </a:prstGeom>
        </p:spPr>
        <p:txBody>
          <a:bodyPr lIns="91108" tIns="45558" rIns="91108" bIns="45558" anchor="b"/>
          <a:lstStyle>
            <a:lvl1pPr marL="0" indent="0">
              <a:buNone/>
              <a:defRPr sz="2400" b="1"/>
            </a:lvl1pPr>
            <a:lvl2pPr marL="455549" indent="0">
              <a:buNone/>
              <a:defRPr sz="2000" b="1"/>
            </a:lvl2pPr>
            <a:lvl3pPr marL="911076" indent="0">
              <a:buNone/>
              <a:defRPr sz="1800" b="1"/>
            </a:lvl3pPr>
            <a:lvl4pPr marL="1366618" indent="0">
              <a:buNone/>
              <a:defRPr sz="1600" b="1"/>
            </a:lvl4pPr>
            <a:lvl5pPr marL="1822141" indent="0">
              <a:buNone/>
              <a:defRPr sz="1600" b="1"/>
            </a:lvl5pPr>
            <a:lvl6pPr marL="2277693" indent="0">
              <a:buNone/>
              <a:defRPr sz="1600" b="1"/>
            </a:lvl6pPr>
            <a:lvl7pPr marL="2733230" indent="0">
              <a:buNone/>
              <a:defRPr sz="1600" b="1"/>
            </a:lvl7pPr>
            <a:lvl8pPr marL="3188768" indent="0">
              <a:buNone/>
              <a:defRPr sz="1600" b="1"/>
            </a:lvl8pPr>
            <a:lvl9pPr marL="3644302"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42" y="2174875"/>
            <a:ext cx="4041775" cy="3054325"/>
          </a:xfrm>
          <a:prstGeom prst="rect">
            <a:avLst/>
          </a:prstGeom>
        </p:spPr>
        <p:txBody>
          <a:bodyPr lIns="91108" tIns="45558" rIns="91108" bIns="4555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617532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2437860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378697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37"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1"/>
            <a:ext cx="5111750" cy="5100166"/>
          </a:xfrm>
          <a:prstGeom prst="rect">
            <a:avLst/>
          </a:prstGeom>
        </p:spPr>
        <p:txBody>
          <a:bodyPr lIns="91108" tIns="45558" rIns="91108" bIns="4555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37" y="1435101"/>
            <a:ext cx="3008313" cy="3938116"/>
          </a:xfrm>
          <a:prstGeom prst="rect">
            <a:avLst/>
          </a:prstGeom>
        </p:spPr>
        <p:txBody>
          <a:bodyPr lIns="91108" tIns="45558" rIns="91108" bIns="45558"/>
          <a:lstStyle>
            <a:lvl1pPr marL="0" indent="0">
              <a:buNone/>
              <a:defRPr sz="1400"/>
            </a:lvl1pPr>
            <a:lvl2pPr marL="455549" indent="0">
              <a:buNone/>
              <a:defRPr sz="1200"/>
            </a:lvl2pPr>
            <a:lvl3pPr marL="911076" indent="0">
              <a:buNone/>
              <a:defRPr sz="1000"/>
            </a:lvl3pPr>
            <a:lvl4pPr marL="1366618" indent="0">
              <a:buNone/>
              <a:defRPr sz="900"/>
            </a:lvl4pPr>
            <a:lvl5pPr marL="1822141" indent="0">
              <a:buNone/>
              <a:defRPr sz="900"/>
            </a:lvl5pPr>
            <a:lvl6pPr marL="2277693" indent="0">
              <a:buNone/>
              <a:defRPr sz="900"/>
            </a:lvl6pPr>
            <a:lvl7pPr marL="2733230" indent="0">
              <a:buNone/>
              <a:defRPr sz="900"/>
            </a:lvl7pPr>
            <a:lvl8pPr marL="3188768" indent="0">
              <a:buNone/>
              <a:defRPr sz="900"/>
            </a:lvl8pPr>
            <a:lvl9pPr marL="3644302"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407192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16"/>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90"/>
            <a:ext cx="5486400" cy="4114800"/>
          </a:xfrm>
          <a:prstGeom prst="rect">
            <a:avLst/>
          </a:prstGeom>
        </p:spPr>
        <p:txBody>
          <a:bodyPr lIns="91108" tIns="45558" rIns="91108" bIns="45558"/>
          <a:lstStyle>
            <a:lvl1pPr marL="0" indent="0">
              <a:buNone/>
              <a:defRPr sz="3200"/>
            </a:lvl1pPr>
            <a:lvl2pPr marL="455549" indent="0">
              <a:buNone/>
              <a:defRPr sz="2800"/>
            </a:lvl2pPr>
            <a:lvl3pPr marL="911076" indent="0">
              <a:buNone/>
              <a:defRPr sz="2400"/>
            </a:lvl3pPr>
            <a:lvl4pPr marL="1366618" indent="0">
              <a:buNone/>
              <a:defRPr sz="2000"/>
            </a:lvl4pPr>
            <a:lvl5pPr marL="1822141" indent="0">
              <a:buNone/>
              <a:defRPr sz="2000"/>
            </a:lvl5pPr>
            <a:lvl6pPr marL="2277693" indent="0">
              <a:buNone/>
              <a:defRPr sz="2000"/>
            </a:lvl6pPr>
            <a:lvl7pPr marL="2733230" indent="0">
              <a:buNone/>
              <a:defRPr sz="2000"/>
            </a:lvl7pPr>
            <a:lvl8pPr marL="3188768" indent="0">
              <a:buNone/>
              <a:defRPr sz="2000"/>
            </a:lvl8pPr>
            <a:lvl9pPr marL="3644302"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1792288" y="5367339"/>
            <a:ext cx="5486400" cy="804862"/>
          </a:xfrm>
          <a:prstGeom prst="rect">
            <a:avLst/>
          </a:prstGeom>
        </p:spPr>
        <p:txBody>
          <a:bodyPr lIns="91108" tIns="45558" rIns="91108" bIns="45558"/>
          <a:lstStyle>
            <a:lvl1pPr marL="0" indent="0">
              <a:buNone/>
              <a:defRPr sz="1400"/>
            </a:lvl1pPr>
            <a:lvl2pPr marL="455549" indent="0">
              <a:buNone/>
              <a:defRPr sz="1200"/>
            </a:lvl2pPr>
            <a:lvl3pPr marL="911076" indent="0">
              <a:buNone/>
              <a:defRPr sz="1000"/>
            </a:lvl3pPr>
            <a:lvl4pPr marL="1366618" indent="0">
              <a:buNone/>
              <a:defRPr sz="900"/>
            </a:lvl4pPr>
            <a:lvl5pPr marL="1822141" indent="0">
              <a:buNone/>
              <a:defRPr sz="900"/>
            </a:lvl5pPr>
            <a:lvl6pPr marL="2277693" indent="0">
              <a:buNone/>
              <a:defRPr sz="900"/>
            </a:lvl6pPr>
            <a:lvl7pPr marL="2733230" indent="0">
              <a:buNone/>
              <a:defRPr sz="900"/>
            </a:lvl7pPr>
            <a:lvl8pPr marL="3188768" indent="0">
              <a:buNone/>
              <a:defRPr sz="900"/>
            </a:lvl8pPr>
            <a:lvl9pPr marL="3644302"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 Bearbeiter</a:t>
            </a:r>
          </a:p>
        </p:txBody>
      </p:sp>
    </p:spTree>
    <p:extLst>
      <p:ext uri="{BB962C8B-B14F-4D97-AF65-F5344CB8AC3E}">
        <p14:creationId xmlns:p14="http://schemas.microsoft.com/office/powerpoint/2010/main" val="419507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5583605"/>
            <a:ext cx="9144000" cy="857576"/>
          </a:xfrm>
          <a:prstGeom prst="rect">
            <a:avLst/>
          </a:prstGeom>
        </p:spPr>
      </p:pic>
      <p:sp>
        <p:nvSpPr>
          <p:cNvPr id="7189" name="Rectangle 21"/>
          <p:cNvSpPr>
            <a:spLocks noChangeArrowheads="1"/>
          </p:cNvSpPr>
          <p:nvPr/>
        </p:nvSpPr>
        <p:spPr bwMode="auto">
          <a:xfrm>
            <a:off x="6948279" y="6093301"/>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8" tIns="45558" rIns="91108" bIns="45558" anchor="b"/>
          <a:lstStyle/>
          <a:p>
            <a:pPr algn="r"/>
            <a:fld id="{744FFDCB-D07C-4381-8D86-1B1315E691AF}" type="slidenum">
              <a:rPr lang="de-DE" altLang="de-DE" sz="1400">
                <a:solidFill>
                  <a:schemeClr val="bg2"/>
                </a:solidFill>
                <a:latin typeface="Arial" charset="0"/>
              </a:rPr>
              <a:pPr algn="r"/>
              <a:t>‹Nr.›</a:t>
            </a:fld>
            <a:endParaRPr lang="de-DE" altLang="de-DE" sz="1400" dirty="0">
              <a:solidFill>
                <a:schemeClr val="bg2"/>
              </a:solidFill>
              <a:latin typeface="Arial" charset="0"/>
            </a:endParaRPr>
          </a:p>
        </p:txBody>
      </p:sp>
      <p:sp>
        <p:nvSpPr>
          <p:cNvPr id="7195" name="Rectangle 27"/>
          <p:cNvSpPr>
            <a:spLocks noGrp="1" noChangeArrowheads="1"/>
          </p:cNvSpPr>
          <p:nvPr>
            <p:ph type="title"/>
          </p:nvPr>
        </p:nvSpPr>
        <p:spPr bwMode="auto">
          <a:xfrm>
            <a:off x="4859375" y="188914"/>
            <a:ext cx="36734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8" tIns="45558" rIns="91108" bIns="45558" numCol="1" anchor="ctr" anchorCtr="0" compatLnSpc="1">
            <a:prstTxWarp prst="textNoShape">
              <a:avLst/>
            </a:prstTxWarp>
          </a:bodyPr>
          <a:lstStyle/>
          <a:p>
            <a:pPr lvl="0"/>
            <a:r>
              <a:rPr lang="de-DE" altLang="de-DE" dirty="0" smtClean="0"/>
              <a:t>Überschrift</a:t>
            </a:r>
          </a:p>
        </p:txBody>
      </p:sp>
      <p:sp>
        <p:nvSpPr>
          <p:cNvPr id="7196" name="Rectangle 28"/>
          <p:cNvSpPr>
            <a:spLocks noGrp="1" noChangeArrowheads="1"/>
          </p:cNvSpPr>
          <p:nvPr>
            <p:ph type="dt" sz="half" idx="2"/>
          </p:nvPr>
        </p:nvSpPr>
        <p:spPr bwMode="auto">
          <a:xfrm>
            <a:off x="4860032" y="6309320"/>
            <a:ext cx="27368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8" tIns="45558" rIns="91108" bIns="45558" numCol="1" anchor="t" anchorCtr="0" compatLnSpc="1">
            <a:prstTxWarp prst="textNoShape">
              <a:avLst/>
            </a:prstTxWarp>
          </a:bodyPr>
          <a:lstStyle>
            <a:lvl1pPr algn="l">
              <a:defRPr sz="1200">
                <a:latin typeface="Arial" charset="0"/>
              </a:defRPr>
            </a:lvl1pPr>
          </a:lstStyle>
          <a:p>
            <a:r>
              <a:rPr lang="de-DE" altLang="de-DE" dirty="0" smtClean="0"/>
              <a:t>23.05.2019, Manfred Bulka</a:t>
            </a:r>
            <a:endParaRPr lang="de-DE" altLang="de-DE" dirty="0"/>
          </a:p>
        </p:txBody>
      </p:sp>
      <p:pic>
        <p:nvPicPr>
          <p:cNvPr id="14" name="Picture 13" descr="STS_L_Stadt_4c_RGB_1113.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51520" y="5877292"/>
            <a:ext cx="2808312" cy="722089"/>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77" r:id="rId12"/>
    <p:sldLayoutId id="2147483678" r:id="rId13"/>
    <p:sldLayoutId id="2147483679" r:id="rId14"/>
    <p:sldLayoutId id="2147483680" r:id="rId15"/>
  </p:sldLayoutIdLst>
  <p:timing>
    <p:tnLst>
      <p:par>
        <p:cTn id="1" dur="indefinite" restart="never" nodeType="tmRoot"/>
      </p:par>
    </p:tnLst>
  </p:timing>
  <p:hf sldNum="0" hdr="0" ftr="0"/>
  <p:txStyles>
    <p:titleStyle>
      <a:lvl1pPr algn="l" rtl="0" eaLnBrk="1" fontAlgn="base" hangingPunct="1">
        <a:spcBef>
          <a:spcPct val="0"/>
        </a:spcBef>
        <a:spcAft>
          <a:spcPct val="0"/>
        </a:spcAft>
        <a:defRPr sz="2800">
          <a:solidFill>
            <a:schemeClr val="tx1"/>
          </a:solidFill>
          <a:latin typeface="Arial"/>
          <a:ea typeface="+mj-ea"/>
          <a:cs typeface="Arial"/>
        </a:defRPr>
      </a:lvl1pPr>
      <a:lvl2pPr algn="l" rtl="0" eaLnBrk="1" fontAlgn="base" hangingPunct="1">
        <a:spcBef>
          <a:spcPct val="0"/>
        </a:spcBef>
        <a:spcAft>
          <a:spcPct val="0"/>
        </a:spcAft>
        <a:defRPr sz="3200">
          <a:solidFill>
            <a:schemeClr val="tx1"/>
          </a:solidFill>
          <a:latin typeface="Tahoma" pitchFamily="34" charset="0"/>
        </a:defRPr>
      </a:lvl2pPr>
      <a:lvl3pPr algn="l" rtl="0" eaLnBrk="1" fontAlgn="base" hangingPunct="1">
        <a:spcBef>
          <a:spcPct val="0"/>
        </a:spcBef>
        <a:spcAft>
          <a:spcPct val="0"/>
        </a:spcAft>
        <a:defRPr sz="3200">
          <a:solidFill>
            <a:schemeClr val="tx1"/>
          </a:solidFill>
          <a:latin typeface="Tahoma" pitchFamily="34" charset="0"/>
        </a:defRPr>
      </a:lvl3pPr>
      <a:lvl4pPr algn="l" rtl="0" eaLnBrk="1" fontAlgn="base" hangingPunct="1">
        <a:spcBef>
          <a:spcPct val="0"/>
        </a:spcBef>
        <a:spcAft>
          <a:spcPct val="0"/>
        </a:spcAft>
        <a:defRPr sz="3200">
          <a:solidFill>
            <a:schemeClr val="tx1"/>
          </a:solidFill>
          <a:latin typeface="Tahoma" pitchFamily="34" charset="0"/>
        </a:defRPr>
      </a:lvl4pPr>
      <a:lvl5pPr algn="l" rtl="0" eaLnBrk="1" fontAlgn="base" hangingPunct="1">
        <a:spcBef>
          <a:spcPct val="0"/>
        </a:spcBef>
        <a:spcAft>
          <a:spcPct val="0"/>
        </a:spcAft>
        <a:defRPr sz="3200">
          <a:solidFill>
            <a:schemeClr val="tx1"/>
          </a:solidFill>
          <a:latin typeface="Tahoma" pitchFamily="34" charset="0"/>
        </a:defRPr>
      </a:lvl5pPr>
      <a:lvl6pPr marL="455549" algn="l" rtl="0" eaLnBrk="1" fontAlgn="base" hangingPunct="1">
        <a:spcBef>
          <a:spcPct val="0"/>
        </a:spcBef>
        <a:spcAft>
          <a:spcPct val="0"/>
        </a:spcAft>
        <a:defRPr sz="3200">
          <a:solidFill>
            <a:schemeClr val="tx1"/>
          </a:solidFill>
          <a:latin typeface="Tahoma" pitchFamily="34" charset="0"/>
        </a:defRPr>
      </a:lvl6pPr>
      <a:lvl7pPr marL="911076" algn="l" rtl="0" eaLnBrk="1" fontAlgn="base" hangingPunct="1">
        <a:spcBef>
          <a:spcPct val="0"/>
        </a:spcBef>
        <a:spcAft>
          <a:spcPct val="0"/>
        </a:spcAft>
        <a:defRPr sz="3200">
          <a:solidFill>
            <a:schemeClr val="tx1"/>
          </a:solidFill>
          <a:latin typeface="Tahoma" pitchFamily="34" charset="0"/>
        </a:defRPr>
      </a:lvl7pPr>
      <a:lvl8pPr marL="1366618" algn="l" rtl="0" eaLnBrk="1" fontAlgn="base" hangingPunct="1">
        <a:spcBef>
          <a:spcPct val="0"/>
        </a:spcBef>
        <a:spcAft>
          <a:spcPct val="0"/>
        </a:spcAft>
        <a:defRPr sz="3200">
          <a:solidFill>
            <a:schemeClr val="tx1"/>
          </a:solidFill>
          <a:latin typeface="Tahoma" pitchFamily="34" charset="0"/>
        </a:defRPr>
      </a:lvl8pPr>
      <a:lvl9pPr marL="1822141" algn="l" rtl="0" eaLnBrk="1" fontAlgn="base" hangingPunct="1">
        <a:spcBef>
          <a:spcPct val="0"/>
        </a:spcBef>
        <a:spcAft>
          <a:spcPct val="0"/>
        </a:spcAft>
        <a:defRPr sz="3200">
          <a:solidFill>
            <a:schemeClr val="tx1"/>
          </a:solidFill>
          <a:latin typeface="Tahoma" pitchFamily="34" charset="0"/>
        </a:defRPr>
      </a:lvl9pPr>
    </p:titleStyle>
    <p:bodyStyle>
      <a:lvl1pPr marL="341657" indent="-341657"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0254" indent="-284706"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38847" indent="-227768"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594388" indent="-227768"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49925"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05469"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60998"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16538"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72079" indent="-227768"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de-DE"/>
      </a:defPPr>
      <a:lvl1pPr marL="0" algn="l" defTabSz="911076" rtl="0" eaLnBrk="1" latinLnBrk="0" hangingPunct="1">
        <a:defRPr sz="1800" kern="1200">
          <a:solidFill>
            <a:schemeClr val="tx1"/>
          </a:solidFill>
          <a:latin typeface="+mn-lt"/>
          <a:ea typeface="+mn-ea"/>
          <a:cs typeface="+mn-cs"/>
        </a:defRPr>
      </a:lvl1pPr>
      <a:lvl2pPr marL="455549" algn="l" defTabSz="911076" rtl="0" eaLnBrk="1" latinLnBrk="0" hangingPunct="1">
        <a:defRPr sz="1800" kern="1200">
          <a:solidFill>
            <a:schemeClr val="tx1"/>
          </a:solidFill>
          <a:latin typeface="+mn-lt"/>
          <a:ea typeface="+mn-ea"/>
          <a:cs typeface="+mn-cs"/>
        </a:defRPr>
      </a:lvl2pPr>
      <a:lvl3pPr marL="911076" algn="l" defTabSz="911076" rtl="0" eaLnBrk="1" latinLnBrk="0" hangingPunct="1">
        <a:defRPr sz="1800" kern="1200">
          <a:solidFill>
            <a:schemeClr val="tx1"/>
          </a:solidFill>
          <a:latin typeface="+mn-lt"/>
          <a:ea typeface="+mn-ea"/>
          <a:cs typeface="+mn-cs"/>
        </a:defRPr>
      </a:lvl3pPr>
      <a:lvl4pPr marL="1366618" algn="l" defTabSz="911076" rtl="0" eaLnBrk="1" latinLnBrk="0" hangingPunct="1">
        <a:defRPr sz="1800" kern="1200">
          <a:solidFill>
            <a:schemeClr val="tx1"/>
          </a:solidFill>
          <a:latin typeface="+mn-lt"/>
          <a:ea typeface="+mn-ea"/>
          <a:cs typeface="+mn-cs"/>
        </a:defRPr>
      </a:lvl4pPr>
      <a:lvl5pPr marL="1822141" algn="l" defTabSz="911076" rtl="0" eaLnBrk="1" latinLnBrk="0" hangingPunct="1">
        <a:defRPr sz="1800" kern="1200">
          <a:solidFill>
            <a:schemeClr val="tx1"/>
          </a:solidFill>
          <a:latin typeface="+mn-lt"/>
          <a:ea typeface="+mn-ea"/>
          <a:cs typeface="+mn-cs"/>
        </a:defRPr>
      </a:lvl5pPr>
      <a:lvl6pPr marL="2277693" algn="l" defTabSz="911076" rtl="0" eaLnBrk="1" latinLnBrk="0" hangingPunct="1">
        <a:defRPr sz="1800" kern="1200">
          <a:solidFill>
            <a:schemeClr val="tx1"/>
          </a:solidFill>
          <a:latin typeface="+mn-lt"/>
          <a:ea typeface="+mn-ea"/>
          <a:cs typeface="+mn-cs"/>
        </a:defRPr>
      </a:lvl6pPr>
      <a:lvl7pPr marL="2733230" algn="l" defTabSz="911076" rtl="0" eaLnBrk="1" latinLnBrk="0" hangingPunct="1">
        <a:defRPr sz="1800" kern="1200">
          <a:solidFill>
            <a:schemeClr val="tx1"/>
          </a:solidFill>
          <a:latin typeface="+mn-lt"/>
          <a:ea typeface="+mn-ea"/>
          <a:cs typeface="+mn-cs"/>
        </a:defRPr>
      </a:lvl7pPr>
      <a:lvl8pPr marL="3188768" algn="l" defTabSz="911076" rtl="0" eaLnBrk="1" latinLnBrk="0" hangingPunct="1">
        <a:defRPr sz="1800" kern="1200">
          <a:solidFill>
            <a:schemeClr val="tx1"/>
          </a:solidFill>
          <a:latin typeface="+mn-lt"/>
          <a:ea typeface="+mn-ea"/>
          <a:cs typeface="+mn-cs"/>
        </a:defRPr>
      </a:lvl8pPr>
      <a:lvl9pPr marL="3644302" algn="l" defTabSz="9110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310959"/>
      </p:ext>
    </p:extLst>
  </p:cSld>
  <p:clrMap bg1="lt1" tx1="dk1" bg2="lt2" tx2="dk2" accent1="accent1" accent2="accent2" accent3="accent3" accent4="accent4" accent5="accent5" accent6="accent6" hlink="hlink" folHlink="folHlink"/>
  <p:sldLayoutIdLst>
    <p:sldLayoutId id="2147483675" r:id="rId1"/>
    <p:sldLayoutId id="2147483676" r:id="rId2"/>
  </p:sldLayoutIdLst>
  <p:timing>
    <p:tnLst>
      <p:par>
        <p:cTn id="1" dur="indefinite" restart="never" nodeType="tmRoot"/>
      </p:par>
    </p:tnLst>
  </p:timing>
  <p:txStyles>
    <p:titleStyle>
      <a:lvl1pPr algn="l" defTabSz="455549" rtl="0" eaLnBrk="1" latinLnBrk="0" hangingPunct="1">
        <a:spcBef>
          <a:spcPct val="0"/>
        </a:spcBef>
        <a:buNone/>
        <a:defRPr sz="3200" kern="1200">
          <a:solidFill>
            <a:schemeClr val="tx1"/>
          </a:solidFill>
          <a:latin typeface="Arial"/>
          <a:ea typeface="+mj-ea"/>
          <a:cs typeface="Arial"/>
        </a:defRPr>
      </a:lvl1pPr>
    </p:titleStyle>
    <p:bodyStyle>
      <a:lvl1pPr marL="341657" indent="-341657" algn="l" defTabSz="455549" rtl="0" eaLnBrk="1" latinLnBrk="0" hangingPunct="1">
        <a:spcBef>
          <a:spcPct val="20000"/>
        </a:spcBef>
        <a:buFont typeface="Arial"/>
        <a:buChar char="•"/>
        <a:defRPr sz="3200" kern="1200">
          <a:solidFill>
            <a:schemeClr val="tx1"/>
          </a:solidFill>
          <a:latin typeface="+mn-lt"/>
          <a:ea typeface="+mn-ea"/>
          <a:cs typeface="+mn-cs"/>
        </a:defRPr>
      </a:lvl1pPr>
      <a:lvl2pPr marL="740254" indent="-284706" algn="l" defTabSz="455549" rtl="0" eaLnBrk="1" latinLnBrk="0" hangingPunct="1">
        <a:spcBef>
          <a:spcPct val="20000"/>
        </a:spcBef>
        <a:buFont typeface="Arial"/>
        <a:buChar char="–"/>
        <a:defRPr sz="2800" kern="1200">
          <a:solidFill>
            <a:schemeClr val="tx1"/>
          </a:solidFill>
          <a:latin typeface="+mn-lt"/>
          <a:ea typeface="+mn-ea"/>
          <a:cs typeface="+mn-cs"/>
        </a:defRPr>
      </a:lvl2pPr>
      <a:lvl3pPr marL="1138847" indent="-227768" algn="l" defTabSz="455549" rtl="0" eaLnBrk="1" latinLnBrk="0" hangingPunct="1">
        <a:spcBef>
          <a:spcPct val="20000"/>
        </a:spcBef>
        <a:buFont typeface="Arial"/>
        <a:buChar char="•"/>
        <a:defRPr sz="2400" kern="1200">
          <a:solidFill>
            <a:schemeClr val="tx1"/>
          </a:solidFill>
          <a:latin typeface="+mn-lt"/>
          <a:ea typeface="+mn-ea"/>
          <a:cs typeface="+mn-cs"/>
        </a:defRPr>
      </a:lvl3pPr>
      <a:lvl4pPr marL="1594388" indent="-227768" algn="l" defTabSz="455549" rtl="0" eaLnBrk="1" latinLnBrk="0" hangingPunct="1">
        <a:spcBef>
          <a:spcPct val="20000"/>
        </a:spcBef>
        <a:buFont typeface="Arial"/>
        <a:buChar char="–"/>
        <a:defRPr sz="2000" kern="1200">
          <a:solidFill>
            <a:schemeClr val="tx1"/>
          </a:solidFill>
          <a:latin typeface="+mn-lt"/>
          <a:ea typeface="+mn-ea"/>
          <a:cs typeface="+mn-cs"/>
        </a:defRPr>
      </a:lvl4pPr>
      <a:lvl5pPr marL="2049925" indent="-227768" algn="l" defTabSz="455549" rtl="0" eaLnBrk="1" latinLnBrk="0" hangingPunct="1">
        <a:spcBef>
          <a:spcPct val="20000"/>
        </a:spcBef>
        <a:buFont typeface="Arial"/>
        <a:buChar char="»"/>
        <a:defRPr sz="2000" kern="1200">
          <a:solidFill>
            <a:schemeClr val="tx1"/>
          </a:solidFill>
          <a:latin typeface="+mn-lt"/>
          <a:ea typeface="+mn-ea"/>
          <a:cs typeface="+mn-cs"/>
        </a:defRPr>
      </a:lvl5pPr>
      <a:lvl6pPr marL="2505469" indent="-227768" algn="l" defTabSz="455549" rtl="0" eaLnBrk="1" latinLnBrk="0" hangingPunct="1">
        <a:spcBef>
          <a:spcPct val="20000"/>
        </a:spcBef>
        <a:buFont typeface="Arial"/>
        <a:buChar char="•"/>
        <a:defRPr sz="2000" kern="1200">
          <a:solidFill>
            <a:schemeClr val="tx1"/>
          </a:solidFill>
          <a:latin typeface="+mn-lt"/>
          <a:ea typeface="+mn-ea"/>
          <a:cs typeface="+mn-cs"/>
        </a:defRPr>
      </a:lvl6pPr>
      <a:lvl7pPr marL="2960998" indent="-227768" algn="l" defTabSz="455549" rtl="0" eaLnBrk="1" latinLnBrk="0" hangingPunct="1">
        <a:spcBef>
          <a:spcPct val="20000"/>
        </a:spcBef>
        <a:buFont typeface="Arial"/>
        <a:buChar char="•"/>
        <a:defRPr sz="2000" kern="1200">
          <a:solidFill>
            <a:schemeClr val="tx1"/>
          </a:solidFill>
          <a:latin typeface="+mn-lt"/>
          <a:ea typeface="+mn-ea"/>
          <a:cs typeface="+mn-cs"/>
        </a:defRPr>
      </a:lvl7pPr>
      <a:lvl8pPr marL="3416538" indent="-227768" algn="l" defTabSz="455549" rtl="0" eaLnBrk="1" latinLnBrk="0" hangingPunct="1">
        <a:spcBef>
          <a:spcPct val="20000"/>
        </a:spcBef>
        <a:buFont typeface="Arial"/>
        <a:buChar char="•"/>
        <a:defRPr sz="2000" kern="1200">
          <a:solidFill>
            <a:schemeClr val="tx1"/>
          </a:solidFill>
          <a:latin typeface="+mn-lt"/>
          <a:ea typeface="+mn-ea"/>
          <a:cs typeface="+mn-cs"/>
        </a:defRPr>
      </a:lvl8pPr>
      <a:lvl9pPr marL="3872079" indent="-227768" algn="l" defTabSz="45554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549" rtl="0" eaLnBrk="1" latinLnBrk="0" hangingPunct="1">
        <a:defRPr sz="1800" kern="1200">
          <a:solidFill>
            <a:schemeClr val="tx1"/>
          </a:solidFill>
          <a:latin typeface="+mn-lt"/>
          <a:ea typeface="+mn-ea"/>
          <a:cs typeface="+mn-cs"/>
        </a:defRPr>
      </a:lvl1pPr>
      <a:lvl2pPr marL="455549" algn="l" defTabSz="455549" rtl="0" eaLnBrk="1" latinLnBrk="0" hangingPunct="1">
        <a:defRPr sz="1800" kern="1200">
          <a:solidFill>
            <a:schemeClr val="tx1"/>
          </a:solidFill>
          <a:latin typeface="+mn-lt"/>
          <a:ea typeface="+mn-ea"/>
          <a:cs typeface="+mn-cs"/>
        </a:defRPr>
      </a:lvl2pPr>
      <a:lvl3pPr marL="911076" algn="l" defTabSz="455549" rtl="0" eaLnBrk="1" latinLnBrk="0" hangingPunct="1">
        <a:defRPr sz="1800" kern="1200">
          <a:solidFill>
            <a:schemeClr val="tx1"/>
          </a:solidFill>
          <a:latin typeface="+mn-lt"/>
          <a:ea typeface="+mn-ea"/>
          <a:cs typeface="+mn-cs"/>
        </a:defRPr>
      </a:lvl3pPr>
      <a:lvl4pPr marL="1366618" algn="l" defTabSz="455549" rtl="0" eaLnBrk="1" latinLnBrk="0" hangingPunct="1">
        <a:defRPr sz="1800" kern="1200">
          <a:solidFill>
            <a:schemeClr val="tx1"/>
          </a:solidFill>
          <a:latin typeface="+mn-lt"/>
          <a:ea typeface="+mn-ea"/>
          <a:cs typeface="+mn-cs"/>
        </a:defRPr>
      </a:lvl4pPr>
      <a:lvl5pPr marL="1822141" algn="l" defTabSz="455549" rtl="0" eaLnBrk="1" latinLnBrk="0" hangingPunct="1">
        <a:defRPr sz="1800" kern="1200">
          <a:solidFill>
            <a:schemeClr val="tx1"/>
          </a:solidFill>
          <a:latin typeface="+mn-lt"/>
          <a:ea typeface="+mn-ea"/>
          <a:cs typeface="+mn-cs"/>
        </a:defRPr>
      </a:lvl5pPr>
      <a:lvl6pPr marL="2277693" algn="l" defTabSz="455549" rtl="0" eaLnBrk="1" latinLnBrk="0" hangingPunct="1">
        <a:defRPr sz="1800" kern="1200">
          <a:solidFill>
            <a:schemeClr val="tx1"/>
          </a:solidFill>
          <a:latin typeface="+mn-lt"/>
          <a:ea typeface="+mn-ea"/>
          <a:cs typeface="+mn-cs"/>
        </a:defRPr>
      </a:lvl6pPr>
      <a:lvl7pPr marL="2733230" algn="l" defTabSz="455549" rtl="0" eaLnBrk="1" latinLnBrk="0" hangingPunct="1">
        <a:defRPr sz="1800" kern="1200">
          <a:solidFill>
            <a:schemeClr val="tx1"/>
          </a:solidFill>
          <a:latin typeface="+mn-lt"/>
          <a:ea typeface="+mn-ea"/>
          <a:cs typeface="+mn-cs"/>
        </a:defRPr>
      </a:lvl7pPr>
      <a:lvl8pPr marL="3188768" algn="l" defTabSz="455549" rtl="0" eaLnBrk="1" latinLnBrk="0" hangingPunct="1">
        <a:defRPr sz="1800" kern="1200">
          <a:solidFill>
            <a:schemeClr val="tx1"/>
          </a:solidFill>
          <a:latin typeface="+mn-lt"/>
          <a:ea typeface="+mn-ea"/>
          <a:cs typeface="+mn-cs"/>
        </a:defRPr>
      </a:lvl8pPr>
      <a:lvl9pPr marL="3644302" algn="l" defTabSz="45554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6" descr="Ansicht Ts Neu_ohne Kran.JPG"/>
          <p:cNvPicPr>
            <a:picLocks noChangeAspect="1"/>
          </p:cNvPicPr>
          <p:nvPr/>
        </p:nvPicPr>
        <p:blipFill rotWithShape="1">
          <a:blip r:embed="rId2" cstate="print">
            <a:extLst>
              <a:ext uri="{28A0092B-C50C-407E-A947-70E740481C1C}">
                <a14:useLocalDpi xmlns:a14="http://schemas.microsoft.com/office/drawing/2010/main" val="0"/>
              </a:ext>
            </a:extLst>
          </a:blip>
          <a:srcRect t="62227" b="15350"/>
          <a:stretch/>
        </p:blipFill>
        <p:spPr>
          <a:xfrm>
            <a:off x="-3868" y="5301208"/>
            <a:ext cx="9200315" cy="1556792"/>
          </a:xfrm>
          <a:prstGeom prst="rect">
            <a:avLst/>
          </a:prstGeom>
        </p:spPr>
      </p:pic>
      <p:pic>
        <p:nvPicPr>
          <p:cNvPr id="6" name="Bild 6" descr="Ansicht Ts Neu_ohne Kran.JPG"/>
          <p:cNvPicPr>
            <a:picLocks noChangeAspect="1"/>
          </p:cNvPicPr>
          <p:nvPr/>
        </p:nvPicPr>
        <p:blipFill rotWithShape="1">
          <a:blip r:embed="rId2" cstate="print">
            <a:extLst>
              <a:ext uri="{28A0092B-C50C-407E-A947-70E740481C1C}">
                <a14:useLocalDpi xmlns:a14="http://schemas.microsoft.com/office/drawing/2010/main" val="0"/>
              </a:ext>
            </a:extLst>
          </a:blip>
          <a:srcRect t="15163" b="15350"/>
          <a:stretch/>
        </p:blipFill>
        <p:spPr>
          <a:xfrm>
            <a:off x="-3869" y="1394"/>
            <a:ext cx="9200315" cy="4824536"/>
          </a:xfrm>
          <a:prstGeom prst="rect">
            <a:avLst/>
          </a:prstGeom>
        </p:spPr>
      </p:pic>
      <p:sp>
        <p:nvSpPr>
          <p:cNvPr id="7" name="Rectangle 7"/>
          <p:cNvSpPr/>
          <p:nvPr/>
        </p:nvSpPr>
        <p:spPr bwMode="auto">
          <a:xfrm>
            <a:off x="-43438" y="4208613"/>
            <a:ext cx="9239870" cy="1268760"/>
          </a:xfrm>
          <a:prstGeom prst="rect">
            <a:avLst/>
          </a:prstGeom>
          <a:solidFill>
            <a:srgbClr val="FFFFFF"/>
          </a:solidFill>
          <a:ln w="9525" cap="flat" cmpd="sng" algn="ctr">
            <a:solidFill>
              <a:schemeClr val="tx1"/>
            </a:solidFill>
            <a:prstDash val="solid"/>
            <a:round/>
            <a:headEnd type="none" w="med" len="med"/>
            <a:tailEnd type="none" w="med" len="med"/>
          </a:ln>
          <a:effectLst>
            <a:outerShdw blurRad="234950" dist="114300" dir="2700000" algn="tl" rotWithShape="0">
              <a:srgbClr val="000000">
                <a:alpha val="43000"/>
              </a:srgbClr>
            </a:outerShdw>
          </a:effectLst>
          <a:extLst/>
        </p:spPr>
        <p:txBody>
          <a:bodyPr vert="horz" wrap="none" lIns="91108" tIns="45558" rIns="91108" bIns="45558" numCol="1" rtlCol="0" anchor="ctr" anchorCtr="0" compatLnSpc="1">
            <a:prstTxWarp prst="textNoShape">
              <a:avLst/>
            </a:prstTxWarp>
          </a:bodyPr>
          <a:lstStyle/>
          <a:p>
            <a:pPr defTabSz="911076"/>
            <a:endParaRPr lang="en-US" dirty="0"/>
          </a:p>
        </p:txBody>
      </p:sp>
      <p:pic>
        <p:nvPicPr>
          <p:cNvPr id="8" name="Picture 10" descr="STS_L_Stadt_4c_RGB_111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 y="4467946"/>
            <a:ext cx="2376264" cy="610999"/>
          </a:xfrm>
          <a:prstGeom prst="rect">
            <a:avLst/>
          </a:prstGeom>
        </p:spPr>
      </p:pic>
      <p:sp>
        <p:nvSpPr>
          <p:cNvPr id="10" name="Rectangle 27"/>
          <p:cNvSpPr txBox="1">
            <a:spLocks noChangeArrowheads="1"/>
          </p:cNvSpPr>
          <p:nvPr/>
        </p:nvSpPr>
        <p:spPr bwMode="auto">
          <a:xfrm>
            <a:off x="1907704" y="4208612"/>
            <a:ext cx="7992888" cy="13332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8" tIns="45558" rIns="91108" bIns="45558" numCol="1" anchor="ctr" anchorCtr="0" compatLnSpc="1">
            <a:prstTxWarp prst="textNoShape">
              <a:avLst/>
            </a:prstTxWarp>
          </a:bodyPr>
          <a:lstStyle>
            <a:lvl1pPr algn="l" defTabSz="457200" rtl="0" eaLnBrk="1" latinLnBrk="0" hangingPunct="1">
              <a:spcBef>
                <a:spcPct val="0"/>
              </a:spcBef>
              <a:buNone/>
              <a:defRPr sz="3200" kern="1200">
                <a:solidFill>
                  <a:schemeClr val="tx1"/>
                </a:solidFill>
                <a:latin typeface="Arial"/>
                <a:ea typeface="+mj-ea"/>
                <a:cs typeface="Arial"/>
              </a:defRPr>
            </a:lvl1pPr>
          </a:lstStyle>
          <a:p>
            <a:pPr fontAlgn="auto">
              <a:spcAft>
                <a:spcPts val="0"/>
              </a:spcAft>
            </a:pPr>
            <a:r>
              <a:rPr lang="de-DE" altLang="de-DE" sz="2300" dirty="0"/>
              <a:t>	</a:t>
            </a:r>
            <a:r>
              <a:rPr lang="de-DE" altLang="de-DE" sz="2100" dirty="0"/>
              <a:t>Wahl zum 10. Europäischen Parlament am 09.06.2024</a:t>
            </a:r>
          </a:p>
          <a:p>
            <a:pPr fontAlgn="auto">
              <a:spcAft>
                <a:spcPts val="0"/>
              </a:spcAft>
            </a:pPr>
            <a:r>
              <a:rPr lang="de-DE" altLang="de-DE" sz="2100" dirty="0"/>
              <a:t> 	Informationsveranstaltung der Stadt </a:t>
            </a:r>
            <a:r>
              <a:rPr lang="de-DE" altLang="de-DE" sz="2100" dirty="0" smtClean="0"/>
              <a:t>Traunstein</a:t>
            </a:r>
          </a:p>
          <a:p>
            <a:pPr fontAlgn="auto">
              <a:spcAft>
                <a:spcPts val="0"/>
              </a:spcAft>
            </a:pPr>
            <a:r>
              <a:rPr lang="de-DE" altLang="de-DE" sz="2100" dirty="0"/>
              <a:t> </a:t>
            </a:r>
            <a:r>
              <a:rPr lang="de-DE" altLang="de-DE" sz="2100" dirty="0" smtClean="0"/>
              <a:t>     </a:t>
            </a:r>
            <a:r>
              <a:rPr lang="de-DE" altLang="de-DE" sz="2100" b="1" dirty="0" smtClean="0"/>
              <a:t>Briefwahlvorsteher</a:t>
            </a:r>
            <a:endParaRPr lang="de-DE" altLang="de-DE" sz="2100" b="1" dirty="0"/>
          </a:p>
        </p:txBody>
      </p:sp>
    </p:spTree>
    <p:extLst>
      <p:ext uri="{BB962C8B-B14F-4D97-AF65-F5344CB8AC3E}">
        <p14:creationId xmlns:p14="http://schemas.microsoft.com/office/powerpoint/2010/main" val="4080314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15" y="1196752"/>
            <a:ext cx="8229600" cy="3888432"/>
          </a:xfrm>
        </p:spPr>
        <p:txBody>
          <a:bodyPr/>
          <a:lstStyle/>
          <a:p>
            <a:r>
              <a:rPr lang="de-DE" sz="2000" dirty="0">
                <a:latin typeface="Arial" pitchFamily="34" charset="0"/>
                <a:cs typeface="Arial" pitchFamily="34" charset="0"/>
              </a:rPr>
              <a:t>Jedermann hat Zutritt zum </a:t>
            </a:r>
            <a:r>
              <a:rPr lang="de-DE" sz="2000" dirty="0" smtClean="0">
                <a:latin typeface="Arial" pitchFamily="34" charset="0"/>
                <a:cs typeface="Arial" pitchFamily="34" charset="0"/>
              </a:rPr>
              <a:t>Wahlraum, soweit </a:t>
            </a:r>
            <a:r>
              <a:rPr lang="de-DE" sz="2000" b="1" dirty="0" smtClean="0">
                <a:latin typeface="Arial" pitchFamily="34" charset="0"/>
                <a:cs typeface="Arial" pitchFamily="34" charset="0"/>
              </a:rPr>
              <a:t>ohne</a:t>
            </a:r>
            <a:r>
              <a:rPr lang="de-DE" sz="2000" dirty="0" smtClean="0">
                <a:latin typeface="Arial" pitchFamily="34" charset="0"/>
                <a:cs typeface="Arial" pitchFamily="34" charset="0"/>
              </a:rPr>
              <a:t> Störung des Wahlgeschäftes (siehe WA 2/Nr. 1.3).</a:t>
            </a:r>
          </a:p>
          <a:p>
            <a:r>
              <a:rPr lang="de-DE" sz="2000" dirty="0">
                <a:latin typeface="Arial" pitchFamily="34" charset="0"/>
                <a:cs typeface="Arial" pitchFamily="34" charset="0"/>
              </a:rPr>
              <a:t>Auch nichtwahlberechtigte Personen haben Zutritt.</a:t>
            </a:r>
          </a:p>
          <a:p>
            <a:r>
              <a:rPr lang="de-DE" sz="2000" dirty="0" smtClean="0">
                <a:latin typeface="Arial" pitchFamily="34" charset="0"/>
                <a:cs typeface="Arial" pitchFamily="34" charset="0"/>
              </a:rPr>
              <a:t>Keinerlei Wahlwerbung durch Wort, Ton, Schrift oder Bild </a:t>
            </a:r>
          </a:p>
          <a:p>
            <a:r>
              <a:rPr lang="de-DE" sz="2000" dirty="0" smtClean="0">
                <a:latin typeface="Arial" pitchFamily="34" charset="0"/>
                <a:cs typeface="Arial" pitchFamily="34" charset="0"/>
              </a:rPr>
              <a:t>Sofortiges Eingreifen bei verbotener Wahlwerbung.</a:t>
            </a:r>
          </a:p>
          <a:p>
            <a:r>
              <a:rPr lang="de-DE" sz="2000" dirty="0" smtClean="0">
                <a:latin typeface="Arial" pitchFamily="34" charset="0"/>
                <a:cs typeface="Arial" pitchFamily="34" charset="0"/>
              </a:rPr>
              <a:t>Störende </a:t>
            </a:r>
            <a:r>
              <a:rPr lang="de-DE" sz="2000" dirty="0">
                <a:latin typeface="Arial" pitchFamily="34" charset="0"/>
                <a:cs typeface="Arial" pitchFamily="34" charset="0"/>
              </a:rPr>
              <a:t>Personen sind zu ermahnen und notfalls des Wahlraums zu verweisen.</a:t>
            </a:r>
            <a:r>
              <a:rPr lang="de-DE" sz="2000" dirty="0">
                <a:solidFill>
                  <a:srgbClr val="FF0000"/>
                </a:solidFill>
                <a:latin typeface="Arial" pitchFamily="34" charset="0"/>
                <a:cs typeface="Arial" pitchFamily="34" charset="0"/>
              </a:rPr>
              <a:t> </a:t>
            </a:r>
          </a:p>
          <a:p>
            <a:r>
              <a:rPr lang="de-DE" sz="2000" dirty="0" smtClean="0">
                <a:latin typeface="Arial" pitchFamily="34" charset="0"/>
                <a:cs typeface="Arial" pitchFamily="34" charset="0"/>
              </a:rPr>
              <a:t>Private Film- und Fotoaufnahmen sind sofort </a:t>
            </a:r>
            <a:r>
              <a:rPr lang="de-DE" sz="2000" dirty="0">
                <a:latin typeface="Arial" pitchFamily="34" charset="0"/>
                <a:cs typeface="Arial" pitchFamily="34" charset="0"/>
              </a:rPr>
              <a:t>zu </a:t>
            </a:r>
            <a:r>
              <a:rPr lang="de-DE" sz="2000" dirty="0" smtClean="0">
                <a:latin typeface="Arial" pitchFamily="34" charset="0"/>
                <a:cs typeface="Arial" pitchFamily="34" charset="0"/>
              </a:rPr>
              <a:t>unterbinden. (Ausnahme allgemeine kurze Film-, Fernseh- und Hörfunkübertragungen von Medienvertretern aus den Auszählungsräumen)</a:t>
            </a:r>
            <a:endParaRPr lang="de-DE" sz="2000" dirty="0">
              <a:latin typeface="Arial" pitchFamily="34" charset="0"/>
              <a:cs typeface="Arial" pitchFamily="34" charset="0"/>
            </a:endParaRPr>
          </a:p>
          <a:p>
            <a:endParaRPr lang="de-DE" sz="2000" dirty="0">
              <a:latin typeface="Arial" pitchFamily="34" charset="0"/>
              <a:cs typeface="Arial" pitchFamily="34" charset="0"/>
            </a:endParaRPr>
          </a:p>
          <a:p>
            <a:endParaRPr lang="de-DE" sz="2000" dirty="0">
              <a:latin typeface="Arial" pitchFamily="34" charset="0"/>
              <a:cs typeface="Arial" pitchFamily="34" charset="0"/>
            </a:endParaRPr>
          </a:p>
          <a:p>
            <a:endParaRPr lang="de-DE" dirty="0"/>
          </a:p>
        </p:txBody>
      </p:sp>
      <p:sp>
        <p:nvSpPr>
          <p:cNvPr id="5" name="Textfeld 4"/>
          <p:cNvSpPr txBox="1"/>
          <p:nvPr/>
        </p:nvSpPr>
        <p:spPr>
          <a:xfrm>
            <a:off x="15" y="332656"/>
            <a:ext cx="9144000" cy="523220"/>
          </a:xfrm>
          <a:prstGeom prst="rect">
            <a:avLst/>
          </a:prstGeom>
          <a:noFill/>
        </p:spPr>
        <p:txBody>
          <a:bodyPr wrap="square" lIns="91305" tIns="45660" rIns="91305" bIns="45660" rtlCol="0">
            <a:spAutoFit/>
          </a:bodyPr>
          <a:lstStyle/>
          <a:p>
            <a:r>
              <a:rPr lang="de-DE" sz="2800" dirty="0">
                <a:latin typeface="+mj-lt"/>
              </a:rPr>
              <a:t>Öffentlichkeit und Störung der Abstimmung</a:t>
            </a:r>
            <a:endParaRPr lang="de-DE" sz="2800" dirty="0"/>
          </a:p>
        </p:txBody>
      </p:sp>
    </p:spTree>
    <p:extLst>
      <p:ext uri="{BB962C8B-B14F-4D97-AF65-F5344CB8AC3E}">
        <p14:creationId xmlns:p14="http://schemas.microsoft.com/office/powerpoint/2010/main" val="1459395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07504" y="272638"/>
            <a:ext cx="3597525" cy="523099"/>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Wegweiser Briefwahl</a:t>
            </a:r>
            <a:endParaRPr lang="de-DE" altLang="de-DE" sz="2800" dirty="0">
              <a:latin typeface="+mn-lt"/>
              <a:sym typeface="Calibri" pitchFamily="34" charset="0"/>
            </a:endParaRPr>
          </a:p>
        </p:txBody>
      </p:sp>
      <p:pic>
        <p:nvPicPr>
          <p:cNvPr id="2" name="Grafik 1"/>
          <p:cNvPicPr>
            <a:picLocks noChangeAspect="1"/>
          </p:cNvPicPr>
          <p:nvPr/>
        </p:nvPicPr>
        <p:blipFill>
          <a:blip r:embed="rId2"/>
          <a:stretch>
            <a:fillRect/>
          </a:stretch>
        </p:blipFill>
        <p:spPr>
          <a:xfrm>
            <a:off x="3923928" y="188640"/>
            <a:ext cx="4179339" cy="6422085"/>
          </a:xfrm>
          <a:prstGeom prst="rect">
            <a:avLst/>
          </a:prstGeom>
        </p:spPr>
      </p:pic>
    </p:spTree>
    <p:extLst>
      <p:ext uri="{BB962C8B-B14F-4D97-AF65-F5344CB8AC3E}">
        <p14:creationId xmlns:p14="http://schemas.microsoft.com/office/powerpoint/2010/main" val="3110535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3637" y="272639"/>
            <a:ext cx="9144000" cy="953986"/>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Übersicht </a:t>
            </a:r>
            <a:r>
              <a:rPr lang="de-DE" altLang="de-DE" sz="2800" dirty="0" smtClean="0">
                <a:latin typeface="+mn-lt"/>
                <a:sym typeface="Calibri" pitchFamily="34" charset="0"/>
              </a:rPr>
              <a:t>Ergebnisermittlung</a:t>
            </a:r>
          </a:p>
          <a:p>
            <a:pPr eaLnBrk="1"/>
            <a:r>
              <a:rPr lang="de-DE" altLang="de-DE" sz="2800" dirty="0" smtClean="0">
                <a:latin typeface="+mn-lt"/>
                <a:sym typeface="Calibri" pitchFamily="34" charset="0"/>
              </a:rPr>
              <a:t>(in Wahlmappe enthalten)</a:t>
            </a:r>
            <a:endParaRPr lang="de-DE" altLang="de-DE" sz="2800" dirty="0">
              <a:latin typeface="+mn-lt"/>
              <a:sym typeface="Calibri" pitchFamily="34" charset="0"/>
            </a:endParaRPr>
          </a:p>
        </p:txBody>
      </p:sp>
      <p:pic>
        <p:nvPicPr>
          <p:cNvPr id="2" name="Grafik 1"/>
          <p:cNvPicPr>
            <a:picLocks noChangeAspect="1"/>
          </p:cNvPicPr>
          <p:nvPr/>
        </p:nvPicPr>
        <p:blipFill>
          <a:blip r:embed="rId2"/>
          <a:stretch>
            <a:fillRect/>
          </a:stretch>
        </p:blipFill>
        <p:spPr>
          <a:xfrm>
            <a:off x="103502" y="1556792"/>
            <a:ext cx="8869721" cy="2880320"/>
          </a:xfrm>
          <a:prstGeom prst="rect">
            <a:avLst/>
          </a:prstGeom>
        </p:spPr>
      </p:pic>
    </p:spTree>
    <p:extLst>
      <p:ext uri="{BB962C8B-B14F-4D97-AF65-F5344CB8AC3E}">
        <p14:creationId xmlns:p14="http://schemas.microsoft.com/office/powerpoint/2010/main" val="3291855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1070618"/>
            <a:ext cx="8229600" cy="4719790"/>
          </a:xfrm>
        </p:spPr>
        <p:txBody>
          <a:bodyPr/>
          <a:lstStyle/>
          <a:p>
            <a:pPr>
              <a:buClr>
                <a:srgbClr val="35CD35"/>
              </a:buClr>
              <a:buSzPct val="150000"/>
              <a:buFont typeface="Wingdings" panose="05000000000000000000" pitchFamily="2" charset="2"/>
              <a:buChar char="§"/>
            </a:pPr>
            <a:r>
              <a:rPr lang="de-DE" sz="1800" dirty="0" smtClean="0">
                <a:latin typeface="Arial" pitchFamily="34" charset="0"/>
                <a:cs typeface="Arial" pitchFamily="34" charset="0"/>
              </a:rPr>
              <a:t>Aussonderung/Prüfung der Wahlbriefe bei einem Verzeichnis für ungültig erklärte Wahlscheine. </a:t>
            </a:r>
          </a:p>
          <a:p>
            <a:pPr>
              <a:buClr>
                <a:srgbClr val="35CD35"/>
              </a:buClr>
              <a:buSzPct val="150000"/>
              <a:buFont typeface="Wingdings" panose="05000000000000000000" pitchFamily="2" charset="2"/>
              <a:buChar char="§"/>
            </a:pPr>
            <a:r>
              <a:rPr lang="de-DE" sz="1800" dirty="0" smtClean="0">
                <a:latin typeface="Arial" pitchFamily="34" charset="0"/>
                <a:cs typeface="Arial" pitchFamily="34" charset="0"/>
              </a:rPr>
              <a:t>Wahlbriefe </a:t>
            </a:r>
            <a:r>
              <a:rPr lang="de-DE" sz="1800" dirty="0">
                <a:latin typeface="Arial" pitchFamily="34" charset="0"/>
                <a:cs typeface="Arial" pitchFamily="34" charset="0"/>
              </a:rPr>
              <a:t>werden einzeln und nacheinander </a:t>
            </a:r>
            <a:r>
              <a:rPr lang="de-DE" sz="1800" dirty="0" smtClean="0">
                <a:latin typeface="Arial" pitchFamily="34" charset="0"/>
                <a:cs typeface="Arial" pitchFamily="34" charset="0"/>
              </a:rPr>
              <a:t>geöffnet</a:t>
            </a:r>
            <a:r>
              <a:rPr lang="de-DE" sz="1800" dirty="0" smtClean="0">
                <a:latin typeface="Arial" pitchFamily="34" charset="0"/>
                <a:cs typeface="Arial" pitchFamily="34" charset="0"/>
              </a:rPr>
              <a:t>. </a:t>
            </a:r>
          </a:p>
          <a:p>
            <a:pPr>
              <a:buClr>
                <a:srgbClr val="35CD35"/>
              </a:buClr>
              <a:buSzPct val="150000"/>
              <a:buFont typeface="Wingdings" panose="05000000000000000000" pitchFamily="2" charset="2"/>
              <a:buChar char="§"/>
            </a:pPr>
            <a:r>
              <a:rPr lang="de-DE" sz="1800" dirty="0" smtClean="0">
                <a:solidFill>
                  <a:srgbClr val="C00000"/>
                </a:solidFill>
                <a:latin typeface="Arial" pitchFamily="34" charset="0"/>
                <a:cs typeface="Arial" pitchFamily="34" charset="0"/>
              </a:rPr>
              <a:t>Wichtig</a:t>
            </a:r>
            <a:r>
              <a:rPr lang="de-DE" sz="1800" dirty="0">
                <a:solidFill>
                  <a:srgbClr val="C00000"/>
                </a:solidFill>
                <a:latin typeface="Arial" pitchFamily="34" charset="0"/>
                <a:cs typeface="Arial" pitchFamily="34" charset="0"/>
              </a:rPr>
              <a:t>: </a:t>
            </a:r>
            <a:r>
              <a:rPr lang="de-DE" sz="1800" dirty="0">
                <a:latin typeface="Arial" pitchFamily="34" charset="0"/>
                <a:cs typeface="Arial" pitchFamily="34" charset="0"/>
              </a:rPr>
              <a:t>Erst nach erfolgter Zulassung oder Zurückweisung darf der nächste Wahlbrief geöffnet und geprüft werden.</a:t>
            </a:r>
          </a:p>
          <a:p>
            <a:pPr>
              <a:buClr>
                <a:srgbClr val="35CD35"/>
              </a:buClr>
              <a:buSzPct val="150000"/>
              <a:buFont typeface="Wingdings" panose="05000000000000000000" pitchFamily="2" charset="2"/>
              <a:buChar char="§"/>
            </a:pPr>
            <a:r>
              <a:rPr lang="de-DE" sz="1800" dirty="0">
                <a:latin typeface="Arial" pitchFamily="34" charset="0"/>
                <a:cs typeface="Arial" pitchFamily="34" charset="0"/>
              </a:rPr>
              <a:t>Wahlschein und weißer Stimmzettelumschlag werden entnommen und vom Briefwahlvorsteher geprüft.</a:t>
            </a:r>
          </a:p>
          <a:p>
            <a:pPr>
              <a:buClr>
                <a:srgbClr val="35CD35"/>
              </a:buClr>
              <a:buSzPct val="150000"/>
              <a:buFont typeface="Wingdings" panose="05000000000000000000" pitchFamily="2" charset="2"/>
              <a:buChar char="§"/>
            </a:pPr>
            <a:r>
              <a:rPr lang="de-DE" sz="1800" dirty="0">
                <a:latin typeface="Arial" pitchFamily="34" charset="0"/>
                <a:cs typeface="Arial" pitchFamily="34" charset="0"/>
              </a:rPr>
              <a:t>Geben weder der Wahlschein noch der Stimmzettelumschlag Anlass zu Bedenken, wird der </a:t>
            </a:r>
            <a:r>
              <a:rPr lang="de-DE" sz="1800" b="1" u="sng" dirty="0">
                <a:latin typeface="Arial" pitchFamily="34" charset="0"/>
                <a:cs typeface="Arial" pitchFamily="34" charset="0"/>
              </a:rPr>
              <a:t>weiße Stimmzettelumschlag ungeöffnet </a:t>
            </a:r>
            <a:r>
              <a:rPr lang="de-DE" sz="1800" dirty="0">
                <a:latin typeface="Arial" pitchFamily="34" charset="0"/>
                <a:cs typeface="Arial" pitchFamily="34" charset="0"/>
              </a:rPr>
              <a:t>in die Briefwahlurne eingeworfen und der </a:t>
            </a:r>
            <a:r>
              <a:rPr lang="de-DE" sz="1800" b="1" u="sng" dirty="0">
                <a:latin typeface="Arial" pitchFamily="34" charset="0"/>
                <a:cs typeface="Arial" pitchFamily="34" charset="0"/>
              </a:rPr>
              <a:t>Wahlschein gesammelt</a:t>
            </a:r>
            <a:r>
              <a:rPr lang="de-DE" sz="1800" dirty="0">
                <a:latin typeface="Arial" pitchFamily="34" charset="0"/>
                <a:cs typeface="Arial" pitchFamily="34" charset="0"/>
              </a:rPr>
              <a:t>.</a:t>
            </a:r>
          </a:p>
          <a:p>
            <a:pPr lvl="0">
              <a:buClr>
                <a:srgbClr val="35CD35"/>
              </a:buClr>
              <a:buSzPct val="150000"/>
              <a:buFont typeface="Wingdings" panose="05000000000000000000" pitchFamily="2" charset="2"/>
              <a:buChar char="§"/>
            </a:pPr>
            <a:r>
              <a:rPr lang="de-DE" sz="1800" dirty="0">
                <a:latin typeface="Arial" pitchFamily="34" charset="0"/>
                <a:cs typeface="Arial" pitchFamily="34" charset="0"/>
              </a:rPr>
              <a:t>Bei Anlass zu Bedenken: Wahlbriefumschlag samt Inhalt aussondern und zu den bereits ausgesonderten Wahlbriefen legen, die in einem Verzeichnis über für ungültig erklärte Wahlscheine aufgeführt sind.</a:t>
            </a:r>
          </a:p>
          <a:p>
            <a:pPr lvl="0">
              <a:buClr>
                <a:srgbClr val="35CD35"/>
              </a:buClr>
              <a:buSzPct val="150000"/>
              <a:buFont typeface="Wingdings" panose="05000000000000000000" pitchFamily="2" charset="2"/>
              <a:buChar char="§"/>
            </a:pPr>
            <a:r>
              <a:rPr lang="de-DE" sz="1800" dirty="0">
                <a:latin typeface="Arial" pitchFamily="34" charset="0"/>
                <a:cs typeface="Arial" pitchFamily="34" charset="0"/>
              </a:rPr>
              <a:t>Als letztes werden die ausgesonderten Wahlbriefe geöffnet und geprüft.</a:t>
            </a:r>
          </a:p>
          <a:p>
            <a:pPr>
              <a:buClr>
                <a:srgbClr val="35CD35"/>
              </a:buClr>
              <a:buSzPct val="150000"/>
              <a:buFont typeface="Wingdings" panose="05000000000000000000" pitchFamily="2" charset="2"/>
              <a:buChar char="§"/>
            </a:pPr>
            <a:r>
              <a:rPr lang="de-DE" sz="1800" dirty="0">
                <a:latin typeface="Arial" pitchFamily="34" charset="0"/>
                <a:cs typeface="Arial" pitchFamily="34" charset="0"/>
              </a:rPr>
              <a:t>Öffnen des Stimmzettelumschlags erst nach 18.00 Uhr.</a:t>
            </a:r>
          </a:p>
          <a:p>
            <a:pPr>
              <a:buClr>
                <a:srgbClr val="35CD35"/>
              </a:buClr>
              <a:buSzPct val="200000"/>
              <a:buFont typeface="Wingdings" panose="05000000000000000000" pitchFamily="2" charset="2"/>
              <a:buChar char="§"/>
            </a:pPr>
            <a:endParaRPr lang="de-DE" sz="2000" dirty="0">
              <a:latin typeface="Arial" pitchFamily="34" charset="0"/>
              <a:cs typeface="Arial" pitchFamily="34" charset="0"/>
            </a:endParaRPr>
          </a:p>
          <a:p>
            <a:pPr>
              <a:buClr>
                <a:srgbClr val="35CD35"/>
              </a:buClr>
              <a:buSzPct val="200000"/>
              <a:buFont typeface="Wingdings" panose="05000000000000000000" pitchFamily="2" charset="2"/>
              <a:buChar char="§"/>
            </a:pPr>
            <a:endParaRPr lang="de-DE" sz="2000" dirty="0">
              <a:latin typeface="Arial" pitchFamily="34" charset="0"/>
              <a:cs typeface="Arial" pitchFamily="34" charset="0"/>
            </a:endParaRPr>
          </a:p>
          <a:p>
            <a:endParaRPr lang="de-DE" dirty="0"/>
          </a:p>
        </p:txBody>
      </p:sp>
      <p:sp>
        <p:nvSpPr>
          <p:cNvPr id="5" name="Textfeld 4"/>
          <p:cNvSpPr txBox="1"/>
          <p:nvPr/>
        </p:nvSpPr>
        <p:spPr>
          <a:xfrm>
            <a:off x="0" y="116632"/>
            <a:ext cx="9144000" cy="953986"/>
          </a:xfrm>
          <a:prstGeom prst="rect">
            <a:avLst/>
          </a:prstGeom>
          <a:noFill/>
        </p:spPr>
        <p:txBody>
          <a:bodyPr wrap="square" lIns="91305" tIns="45660" rIns="91305" bIns="45660" rtlCol="0">
            <a:spAutoFit/>
          </a:bodyPr>
          <a:lstStyle/>
          <a:p>
            <a:r>
              <a:rPr lang="de-DE" sz="2800" dirty="0" smtClean="0"/>
              <a:t>Öffnung, Prüfung, Zulassung oder Zurückweisung von Wahlbriefen</a:t>
            </a:r>
            <a:endParaRPr lang="de-DE" sz="2800" dirty="0"/>
          </a:p>
        </p:txBody>
      </p:sp>
    </p:spTree>
    <p:extLst>
      <p:ext uri="{BB962C8B-B14F-4D97-AF65-F5344CB8AC3E}">
        <p14:creationId xmlns:p14="http://schemas.microsoft.com/office/powerpoint/2010/main" val="3640943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5" y="332656"/>
            <a:ext cx="9144000" cy="523099"/>
          </a:xfrm>
          <a:prstGeom prst="rect">
            <a:avLst/>
          </a:prstGeom>
          <a:noFill/>
        </p:spPr>
        <p:txBody>
          <a:bodyPr wrap="square" lIns="91305" tIns="45660" rIns="91305" bIns="45660" rtlCol="0">
            <a:spAutoFit/>
          </a:bodyPr>
          <a:lstStyle/>
          <a:p>
            <a:r>
              <a:rPr lang="de-DE" sz="2800" dirty="0" smtClean="0"/>
              <a:t>Zurückweisungsgründe für </a:t>
            </a:r>
            <a:r>
              <a:rPr lang="de-DE" sz="2800" dirty="0" smtClean="0"/>
              <a:t>Wahlbriefe WA 2 Nr. 2.2.4</a:t>
            </a:r>
            <a:endParaRPr lang="de-DE" sz="2800" dirty="0"/>
          </a:p>
        </p:txBody>
      </p:sp>
      <p:sp>
        <p:nvSpPr>
          <p:cNvPr id="6" name="Inhaltsplatzhalter 5">
            <a:extLst>
              <a:ext uri="{FF2B5EF4-FFF2-40B4-BE49-F238E27FC236}">
                <a16:creationId xmlns:a16="http://schemas.microsoft.com/office/drawing/2014/main" id="{9B102805-C3BB-6DAB-388F-4DDA03314419}"/>
              </a:ext>
            </a:extLst>
          </p:cNvPr>
          <p:cNvSpPr>
            <a:spLocks noGrp="1"/>
          </p:cNvSpPr>
          <p:nvPr>
            <p:ph idx="1"/>
          </p:nvPr>
        </p:nvSpPr>
        <p:spPr>
          <a:xfrm>
            <a:off x="15" y="1196752"/>
            <a:ext cx="5400600" cy="3354437"/>
          </a:xfrm>
          <a:prstGeom prst="rect">
            <a:avLst/>
          </a:prstGeom>
        </p:spPr>
        <p:txBody>
          <a:bodyPr wrap="square">
            <a:spAutoFit/>
          </a:bodyPr>
          <a:lstStyle/>
          <a:p>
            <a:pPr>
              <a:buClr>
                <a:srgbClr val="35CD35"/>
              </a:buClr>
              <a:buSzPct val="150000"/>
              <a:buFont typeface="Wingdings" panose="05000000000000000000" pitchFamily="2" charset="2"/>
              <a:buChar char="§"/>
            </a:pPr>
            <a:r>
              <a:rPr lang="de-DE" sz="2000" dirty="0">
                <a:latin typeface="Arial" pitchFamily="34" charset="0"/>
                <a:cs typeface="Arial" pitchFamily="34" charset="0"/>
              </a:rPr>
              <a:t>Sind alle Wahlbriefe geöffnet und entweder zugelassen oder ausgesondert worden, entscheidet jetzt der </a:t>
            </a:r>
            <a:r>
              <a:rPr lang="de-DE" sz="2000" b="1" dirty="0" smtClean="0">
                <a:solidFill>
                  <a:srgbClr val="C00000"/>
                </a:solidFill>
                <a:latin typeface="Arial" pitchFamily="34" charset="0"/>
                <a:cs typeface="Arial" pitchFamily="34" charset="0"/>
              </a:rPr>
              <a:t>gesamte </a:t>
            </a:r>
            <a:r>
              <a:rPr lang="de-DE" sz="2000" b="1" dirty="0">
                <a:solidFill>
                  <a:srgbClr val="C00000"/>
                </a:solidFill>
                <a:latin typeface="Arial" pitchFamily="34" charset="0"/>
                <a:cs typeface="Arial" pitchFamily="34" charset="0"/>
              </a:rPr>
              <a:t>Briefwahlvorstand </a:t>
            </a:r>
            <a:r>
              <a:rPr lang="de-DE" sz="2000" dirty="0" smtClean="0">
                <a:latin typeface="Arial" pitchFamily="34" charset="0"/>
                <a:cs typeface="Arial" pitchFamily="34" charset="0"/>
              </a:rPr>
              <a:t>über </a:t>
            </a:r>
            <a:r>
              <a:rPr lang="de-DE" sz="2000" dirty="0">
                <a:latin typeface="Arial" pitchFamily="34" charset="0"/>
                <a:cs typeface="Arial" pitchFamily="34" charset="0"/>
              </a:rPr>
              <a:t>Zulassung oder </a:t>
            </a:r>
            <a:r>
              <a:rPr lang="de-DE" sz="2000" dirty="0" smtClean="0">
                <a:latin typeface="Arial" pitchFamily="34" charset="0"/>
                <a:cs typeface="Arial" pitchFamily="34" charset="0"/>
              </a:rPr>
              <a:t>Zurückweisung der </a:t>
            </a:r>
            <a:r>
              <a:rPr lang="de-DE" sz="2000" b="1" u="sng" dirty="0" smtClean="0">
                <a:solidFill>
                  <a:srgbClr val="C00000"/>
                </a:solidFill>
                <a:latin typeface="Arial" pitchFamily="34" charset="0"/>
                <a:cs typeface="Arial" pitchFamily="34" charset="0"/>
              </a:rPr>
              <a:t>ausgesonderten Wahlbriefe.</a:t>
            </a:r>
            <a:endParaRPr lang="de-DE" sz="2000" b="1" u="sng" dirty="0">
              <a:solidFill>
                <a:srgbClr val="C00000"/>
              </a:solidFill>
              <a:latin typeface="Arial" pitchFamily="34" charset="0"/>
              <a:cs typeface="Arial" pitchFamily="34" charset="0"/>
            </a:endParaRPr>
          </a:p>
          <a:p>
            <a:pPr>
              <a:buClr>
                <a:srgbClr val="35CD35"/>
              </a:buClr>
              <a:buSzPct val="150000"/>
              <a:buFont typeface="Wingdings" panose="05000000000000000000" pitchFamily="2" charset="2"/>
              <a:buChar char="§"/>
            </a:pPr>
            <a:endParaRPr lang="de-DE" sz="2000" dirty="0">
              <a:latin typeface="Arial" pitchFamily="34" charset="0"/>
              <a:cs typeface="Arial" pitchFamily="34" charset="0"/>
            </a:endParaRPr>
          </a:p>
          <a:p>
            <a:pPr>
              <a:buClr>
                <a:srgbClr val="35CD35"/>
              </a:buClr>
              <a:buSzPct val="150000"/>
              <a:buFont typeface="Wingdings" panose="05000000000000000000" pitchFamily="2" charset="2"/>
              <a:buChar char="§"/>
            </a:pPr>
            <a:r>
              <a:rPr lang="de-DE" sz="2000" b="1" dirty="0">
                <a:solidFill>
                  <a:srgbClr val="C00000"/>
                </a:solidFill>
                <a:latin typeface="Arial" pitchFamily="34" charset="0"/>
                <a:cs typeface="Arial" pitchFamily="34" charset="0"/>
              </a:rPr>
              <a:t>Wahlbriefe sind zurückzuweisen, wenn:</a:t>
            </a:r>
          </a:p>
          <a:p>
            <a:pPr>
              <a:buClr>
                <a:srgbClr val="35CD35"/>
              </a:buClr>
              <a:buSzPct val="150000"/>
              <a:buFont typeface="Wingdings" panose="05000000000000000000" pitchFamily="2" charset="2"/>
              <a:buChar char="§"/>
            </a:pPr>
            <a:r>
              <a:rPr lang="de-DE" sz="2000" dirty="0">
                <a:latin typeface="Arial" pitchFamily="34" charset="0"/>
                <a:cs typeface="Arial" pitchFamily="34" charset="0"/>
              </a:rPr>
              <a:t>dem Wahlbriefumschlag kein oder kein gültiger Wahlschein beiliegt</a:t>
            </a:r>
          </a:p>
        </p:txBody>
      </p:sp>
      <p:pic>
        <p:nvPicPr>
          <p:cNvPr id="7" name="Grafik 6"/>
          <p:cNvPicPr>
            <a:picLocks noChangeAspect="1"/>
          </p:cNvPicPr>
          <p:nvPr/>
        </p:nvPicPr>
        <p:blipFill>
          <a:blip r:embed="rId2"/>
          <a:stretch>
            <a:fillRect/>
          </a:stretch>
        </p:blipFill>
        <p:spPr>
          <a:xfrm>
            <a:off x="5401429" y="855755"/>
            <a:ext cx="3651057" cy="5553626"/>
          </a:xfrm>
          <a:prstGeom prst="rect">
            <a:avLst/>
          </a:prstGeom>
        </p:spPr>
      </p:pic>
    </p:spTree>
    <p:extLst>
      <p:ext uri="{BB962C8B-B14F-4D97-AF65-F5344CB8AC3E}">
        <p14:creationId xmlns:p14="http://schemas.microsoft.com/office/powerpoint/2010/main" val="37494547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80528" y="476672"/>
            <a:ext cx="9144000" cy="523099"/>
          </a:xfrm>
          <a:prstGeom prst="rect">
            <a:avLst/>
          </a:prstGeom>
          <a:noFill/>
        </p:spPr>
        <p:txBody>
          <a:bodyPr wrap="square" lIns="91305" tIns="45660" rIns="91305" bIns="45660" rtlCol="0">
            <a:spAutoFit/>
          </a:bodyPr>
          <a:lstStyle/>
          <a:p>
            <a:r>
              <a:rPr lang="de-DE" sz="2800" dirty="0" smtClean="0"/>
              <a:t>Zurückweisungsgründe für Wahlbriefe</a:t>
            </a:r>
            <a:endParaRPr lang="de-DE" sz="2800" dirty="0"/>
          </a:p>
        </p:txBody>
      </p:sp>
      <p:sp>
        <p:nvSpPr>
          <p:cNvPr id="6" name="Inhaltsplatzhalter 5">
            <a:extLst>
              <a:ext uri="{FF2B5EF4-FFF2-40B4-BE49-F238E27FC236}">
                <a16:creationId xmlns:a16="http://schemas.microsoft.com/office/drawing/2014/main" id="{9B102805-C3BB-6DAB-388F-4DDA03314419}"/>
              </a:ext>
            </a:extLst>
          </p:cNvPr>
          <p:cNvSpPr>
            <a:spLocks noGrp="1"/>
          </p:cNvSpPr>
          <p:nvPr>
            <p:ph idx="1"/>
          </p:nvPr>
        </p:nvSpPr>
        <p:spPr>
          <a:xfrm>
            <a:off x="179542" y="1340768"/>
            <a:ext cx="8964473" cy="3785325"/>
          </a:xfrm>
          <a:prstGeom prst="rect">
            <a:avLst/>
          </a:prstGeom>
        </p:spPr>
        <p:txBody>
          <a:bodyPr wrap="square">
            <a:spAutoFit/>
          </a:bodyPr>
          <a:lstStyle/>
          <a:p>
            <a:pPr>
              <a:spcBef>
                <a:spcPts val="0"/>
              </a:spcBef>
              <a:buClr>
                <a:srgbClr val="35CD35"/>
              </a:buClr>
              <a:buSzPct val="150000"/>
              <a:buFont typeface="Wingdings" panose="05000000000000000000" pitchFamily="2" charset="2"/>
              <a:buChar char="§"/>
            </a:pPr>
            <a:r>
              <a:rPr lang="de-DE" sz="2000" dirty="0">
                <a:latin typeface="Arial" pitchFamily="34" charset="0"/>
                <a:cs typeface="Arial" pitchFamily="34" charset="0"/>
              </a:rPr>
              <a:t>dem Wahlbriefumschlag kein Stimmzettelumschlag </a:t>
            </a:r>
            <a:r>
              <a:rPr lang="de-DE" sz="2000" dirty="0" smtClean="0">
                <a:latin typeface="Arial" pitchFamily="34" charset="0"/>
                <a:cs typeface="Arial" pitchFamily="34" charset="0"/>
              </a:rPr>
              <a:t>beiliegt</a:t>
            </a:r>
          </a:p>
          <a:p>
            <a:pPr>
              <a:spcBef>
                <a:spcPts val="0"/>
              </a:spcBef>
              <a:buClr>
                <a:srgbClr val="35CD35"/>
              </a:buClr>
              <a:buSzPct val="150000"/>
              <a:buFont typeface="Wingdings" panose="05000000000000000000" pitchFamily="2" charset="2"/>
              <a:buChar char="§"/>
            </a:pPr>
            <a:r>
              <a:rPr lang="de-DE" sz="2000" dirty="0" smtClean="0">
                <a:latin typeface="Arial" pitchFamily="34" charset="0"/>
                <a:cs typeface="Arial" pitchFamily="34" charset="0"/>
              </a:rPr>
              <a:t>weder </a:t>
            </a:r>
            <a:r>
              <a:rPr lang="de-DE" sz="2000" dirty="0">
                <a:latin typeface="Arial" pitchFamily="34" charset="0"/>
                <a:cs typeface="Arial" pitchFamily="34" charset="0"/>
              </a:rPr>
              <a:t>der Wahlbriefumschlag noch der Stimmzettelumschlag verschlossen </a:t>
            </a:r>
            <a:r>
              <a:rPr lang="de-DE" sz="2000" dirty="0" smtClean="0">
                <a:latin typeface="Arial" pitchFamily="34" charset="0"/>
                <a:cs typeface="Arial" pitchFamily="34" charset="0"/>
              </a:rPr>
              <a:t>sind</a:t>
            </a:r>
            <a:endParaRPr lang="de-DE" sz="2000" dirty="0">
              <a:latin typeface="Arial" pitchFamily="34" charset="0"/>
              <a:cs typeface="Arial" pitchFamily="34" charset="0"/>
            </a:endParaRPr>
          </a:p>
          <a:p>
            <a:pPr>
              <a:spcBef>
                <a:spcPts val="0"/>
              </a:spcBef>
              <a:buClr>
                <a:srgbClr val="35CD35"/>
              </a:buClr>
              <a:buSzPct val="150000"/>
              <a:buFont typeface="Wingdings" panose="05000000000000000000" pitchFamily="2" charset="2"/>
              <a:buChar char="§"/>
            </a:pPr>
            <a:r>
              <a:rPr lang="de-DE" sz="2000" dirty="0">
                <a:latin typeface="Arial" pitchFamily="34" charset="0"/>
                <a:cs typeface="Arial" pitchFamily="34" charset="0"/>
              </a:rPr>
              <a:t>der Wahlbriefumschlag mehrere Stimmzettelumschläge, aber nicht die gleiche Anzahl gültiger und mit der vorgeschriebenen Versicherung an Eides statt versehener Wahlscheine </a:t>
            </a:r>
            <a:r>
              <a:rPr lang="de-DE" sz="2000" dirty="0" smtClean="0">
                <a:latin typeface="Arial" pitchFamily="34" charset="0"/>
                <a:cs typeface="Arial" pitchFamily="34" charset="0"/>
              </a:rPr>
              <a:t>enthält</a:t>
            </a:r>
            <a:endParaRPr lang="de-DE" sz="2000" dirty="0">
              <a:latin typeface="Arial" pitchFamily="34" charset="0"/>
              <a:cs typeface="Arial" pitchFamily="34" charset="0"/>
            </a:endParaRPr>
          </a:p>
          <a:p>
            <a:pPr>
              <a:spcBef>
                <a:spcPts val="0"/>
              </a:spcBef>
              <a:buClr>
                <a:srgbClr val="35CD35"/>
              </a:buClr>
              <a:buSzPct val="150000"/>
              <a:buFont typeface="Wingdings" panose="05000000000000000000" pitchFamily="2" charset="2"/>
              <a:buChar char="§"/>
            </a:pPr>
            <a:r>
              <a:rPr lang="de-DE" sz="2000" dirty="0">
                <a:latin typeface="Arial" pitchFamily="34" charset="0"/>
                <a:cs typeface="Arial" pitchFamily="34" charset="0"/>
              </a:rPr>
              <a:t>der Wähler oder die Hilfsperson die vorgeschriebene Versicherung an Eides statt zur Briefwahl auf dem Wahlschein nicht unterschrieben </a:t>
            </a:r>
            <a:r>
              <a:rPr lang="de-DE" sz="2000" dirty="0" smtClean="0">
                <a:latin typeface="Arial" pitchFamily="34" charset="0"/>
                <a:cs typeface="Arial" pitchFamily="34" charset="0"/>
              </a:rPr>
              <a:t>hat</a:t>
            </a:r>
            <a:endParaRPr lang="de-DE" sz="2000" dirty="0">
              <a:latin typeface="Arial" pitchFamily="34" charset="0"/>
              <a:cs typeface="Arial" pitchFamily="34" charset="0"/>
            </a:endParaRPr>
          </a:p>
          <a:p>
            <a:pPr>
              <a:spcBef>
                <a:spcPts val="0"/>
              </a:spcBef>
              <a:buClr>
                <a:srgbClr val="35CD35"/>
              </a:buClr>
              <a:buSzPct val="150000"/>
              <a:buFont typeface="Wingdings" panose="05000000000000000000" pitchFamily="2" charset="2"/>
              <a:buChar char="§"/>
            </a:pPr>
            <a:r>
              <a:rPr lang="de-DE" sz="2000" dirty="0">
                <a:latin typeface="Arial" pitchFamily="34" charset="0"/>
                <a:cs typeface="Arial" pitchFamily="34" charset="0"/>
              </a:rPr>
              <a:t>kein amtlicher Stimmzettelumschlag benutzt </a:t>
            </a:r>
            <a:r>
              <a:rPr lang="de-DE" sz="2000" dirty="0" smtClean="0">
                <a:latin typeface="Arial" pitchFamily="34" charset="0"/>
                <a:cs typeface="Arial" pitchFamily="34" charset="0"/>
              </a:rPr>
              <a:t>wurde</a:t>
            </a:r>
            <a:endParaRPr lang="de-DE" sz="2000" dirty="0">
              <a:latin typeface="Arial" pitchFamily="34" charset="0"/>
              <a:cs typeface="Arial" pitchFamily="34" charset="0"/>
            </a:endParaRPr>
          </a:p>
          <a:p>
            <a:pPr>
              <a:spcBef>
                <a:spcPts val="0"/>
              </a:spcBef>
              <a:buClr>
                <a:srgbClr val="35CD35"/>
              </a:buClr>
              <a:buSzPct val="150000"/>
              <a:buFont typeface="Wingdings" panose="05000000000000000000" pitchFamily="2" charset="2"/>
              <a:buChar char="§"/>
            </a:pPr>
            <a:r>
              <a:rPr lang="de-DE" sz="2000" dirty="0">
                <a:latin typeface="Arial" pitchFamily="34" charset="0"/>
                <a:cs typeface="Arial" pitchFamily="34" charset="0"/>
              </a:rPr>
              <a:t>ein Stimmzettelumschlag benutzt wurde, der offensichtlich in einer das Wahlgeheimnis gefährdenden Weise von den übrigen abweicht oder einen deutlich fühlbaren Gegenstand enthält</a:t>
            </a:r>
          </a:p>
        </p:txBody>
      </p:sp>
    </p:spTree>
    <p:extLst>
      <p:ext uri="{BB962C8B-B14F-4D97-AF65-F5344CB8AC3E}">
        <p14:creationId xmlns:p14="http://schemas.microsoft.com/office/powerpoint/2010/main" val="1889986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E980F6B-A3D9-2CB3-9798-C94AD75C9B78}"/>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16</a:t>
            </a:fld>
            <a:endParaRPr lang="de-DE" spc="-5" dirty="0"/>
          </a:p>
        </p:txBody>
      </p:sp>
      <p:sp>
        <p:nvSpPr>
          <p:cNvPr id="6" name="Titel 5">
            <a:extLst>
              <a:ext uri="{FF2B5EF4-FFF2-40B4-BE49-F238E27FC236}">
                <a16:creationId xmlns:a16="http://schemas.microsoft.com/office/drawing/2014/main" id="{20F141DF-DE0A-A74B-5786-124D71144CC7}"/>
              </a:ext>
            </a:extLst>
          </p:cNvPr>
          <p:cNvSpPr>
            <a:spLocks noGrp="1"/>
          </p:cNvSpPr>
          <p:nvPr>
            <p:ph type="title"/>
          </p:nvPr>
        </p:nvSpPr>
        <p:spPr>
          <a:xfrm>
            <a:off x="107504" y="404664"/>
            <a:ext cx="8928992" cy="492329"/>
          </a:xfrm>
        </p:spPr>
        <p:txBody>
          <a:bodyPr/>
          <a:lstStyle/>
          <a:p>
            <a:pPr marL="626938" indent="-626938"/>
            <a:r>
              <a:rPr lang="de-DE" sz="2300" b="0" dirty="0" smtClean="0">
                <a:solidFill>
                  <a:schemeClr val="tx1"/>
                </a:solidFill>
                <a:latin typeface="+mn-lt"/>
              </a:rPr>
              <a:t>Behandlung </a:t>
            </a:r>
            <a:r>
              <a:rPr lang="de-DE" sz="2300" b="0" dirty="0">
                <a:solidFill>
                  <a:schemeClr val="tx1"/>
                </a:solidFill>
                <a:latin typeface="+mn-lt"/>
              </a:rPr>
              <a:t>der Wahlbriefe, über die Beschluss gefasst werden muss</a:t>
            </a:r>
            <a:endParaRPr lang="de-DE" sz="2300" b="0" dirty="0">
              <a:solidFill>
                <a:schemeClr val="tx1"/>
              </a:solidFill>
            </a:endParaRPr>
          </a:p>
        </p:txBody>
      </p:sp>
      <p:pic>
        <p:nvPicPr>
          <p:cNvPr id="7" name="Grafik 6">
            <a:extLst>
              <a:ext uri="{FF2B5EF4-FFF2-40B4-BE49-F238E27FC236}">
                <a16:creationId xmlns:a16="http://schemas.microsoft.com/office/drawing/2014/main" id="{DF41C786-BF82-592D-9090-C57551B2A17C}"/>
              </a:ext>
            </a:extLst>
          </p:cNvPr>
          <p:cNvPicPr>
            <a:picLocks noChangeAspect="1"/>
          </p:cNvPicPr>
          <p:nvPr/>
        </p:nvPicPr>
        <p:blipFill>
          <a:blip r:embed="rId2"/>
          <a:stretch>
            <a:fillRect/>
          </a:stretch>
        </p:blipFill>
        <p:spPr>
          <a:xfrm>
            <a:off x="3131840" y="2420888"/>
            <a:ext cx="5688632" cy="4096530"/>
          </a:xfrm>
          <a:prstGeom prst="rect">
            <a:avLst/>
          </a:prstGeom>
        </p:spPr>
      </p:pic>
      <p:sp>
        <p:nvSpPr>
          <p:cNvPr id="8" name="Rechteck 7">
            <a:extLst>
              <a:ext uri="{FF2B5EF4-FFF2-40B4-BE49-F238E27FC236}">
                <a16:creationId xmlns:a16="http://schemas.microsoft.com/office/drawing/2014/main" id="{70DD849C-2EA0-FBC8-642D-6CA431A9B8F9}"/>
              </a:ext>
            </a:extLst>
          </p:cNvPr>
          <p:cNvSpPr/>
          <p:nvPr/>
        </p:nvSpPr>
        <p:spPr>
          <a:xfrm>
            <a:off x="0" y="1126610"/>
            <a:ext cx="8528633" cy="1353904"/>
          </a:xfrm>
          <a:prstGeom prst="rect">
            <a:avLst/>
          </a:prstGeom>
        </p:spPr>
        <p:txBody>
          <a:bodyPr wrap="square">
            <a:spAutoFit/>
          </a:bodyPr>
          <a:lstStyle/>
          <a:p>
            <a:pPr marL="342900" indent="-342900">
              <a:buClr>
                <a:srgbClr val="35CD35"/>
              </a:buClr>
              <a:buSzPct val="150000"/>
              <a:buFont typeface="Wingdings" panose="05000000000000000000" pitchFamily="2" charset="2"/>
              <a:buChar char="§"/>
            </a:pPr>
            <a:r>
              <a:rPr lang="de-DE" sz="2000" dirty="0">
                <a:latin typeface="Arial" pitchFamily="34" charset="0"/>
                <a:cs typeface="Arial" pitchFamily="34" charset="0"/>
              </a:rPr>
              <a:t>Die Zahl der Wahlbriefe, die Anlass zu Bedenken geben, ist in der </a:t>
            </a:r>
            <a:r>
              <a:rPr lang="de-DE" sz="2000" b="1" dirty="0" smtClean="0">
                <a:latin typeface="Arial" pitchFamily="34" charset="0"/>
                <a:cs typeface="Arial" pitchFamily="34" charset="0"/>
              </a:rPr>
              <a:t>Briefwahlniederschrift (Nr. 2.5.2/2.5.3/Nr. 2.5.4)</a:t>
            </a:r>
            <a:r>
              <a:rPr lang="de-DE" sz="2000" dirty="0" smtClean="0">
                <a:latin typeface="Arial" pitchFamily="34" charset="0"/>
                <a:cs typeface="Arial" pitchFamily="34" charset="0"/>
              </a:rPr>
              <a:t> </a:t>
            </a:r>
            <a:r>
              <a:rPr lang="de-DE" sz="2000" dirty="0">
                <a:latin typeface="Arial" pitchFamily="34" charset="0"/>
                <a:cs typeface="Arial" pitchFamily="34" charset="0"/>
              </a:rPr>
              <a:t>festzuhalten.</a:t>
            </a:r>
          </a:p>
          <a:p>
            <a:pPr marL="342831" indent="-342831">
              <a:buClr>
                <a:schemeClr val="bg1">
                  <a:lumMod val="50000"/>
                </a:schemeClr>
              </a:buClr>
              <a:buFont typeface="Wingdings" pitchFamily="2" charset="2"/>
              <a:buChar char="Ø"/>
            </a:pPr>
            <a:endParaRPr lang="de-DE" sz="1000" dirty="0">
              <a:latin typeface="Arial" pitchFamily="34" charset="0"/>
              <a:cs typeface="Arial" pitchFamily="34" charset="0"/>
            </a:endParaRPr>
          </a:p>
          <a:p>
            <a:pPr>
              <a:buClr>
                <a:schemeClr val="bg1">
                  <a:lumMod val="50000"/>
                </a:schemeClr>
              </a:buClr>
            </a:pPr>
            <a:r>
              <a:rPr lang="de-DE" sz="1600" dirty="0">
                <a:latin typeface="Arial" pitchFamily="34" charset="0"/>
                <a:cs typeface="Arial" pitchFamily="34" charset="0"/>
              </a:rPr>
              <a:t>	Wahlbriefe, die durch Beschluss            Wahlbriefe, die durch Beschluss</a:t>
            </a:r>
          </a:p>
          <a:p>
            <a:pPr>
              <a:buClr>
                <a:schemeClr val="bg1">
                  <a:lumMod val="50000"/>
                </a:schemeClr>
              </a:buClr>
            </a:pPr>
            <a:r>
              <a:rPr lang="de-DE" sz="1600" dirty="0">
                <a:solidFill>
                  <a:srgbClr val="C00000"/>
                </a:solidFill>
                <a:latin typeface="Arial" pitchFamily="34" charset="0"/>
                <a:cs typeface="Arial" pitchFamily="34" charset="0"/>
              </a:rPr>
              <a:t>	zurückgewiesen </a:t>
            </a:r>
            <a:r>
              <a:rPr lang="de-DE" sz="1600" dirty="0">
                <a:latin typeface="Arial" pitchFamily="34" charset="0"/>
                <a:cs typeface="Arial" pitchFamily="34" charset="0"/>
              </a:rPr>
              <a:t>werden.                        </a:t>
            </a:r>
            <a:r>
              <a:rPr lang="de-DE" sz="1600" dirty="0">
                <a:solidFill>
                  <a:srgbClr val="C00000"/>
                </a:solidFill>
                <a:latin typeface="Arial" pitchFamily="34" charset="0"/>
                <a:cs typeface="Arial" pitchFamily="34" charset="0"/>
              </a:rPr>
              <a:t>zugelassen</a:t>
            </a:r>
            <a:r>
              <a:rPr lang="de-DE" sz="1600" dirty="0">
                <a:latin typeface="Arial" pitchFamily="34" charset="0"/>
                <a:cs typeface="Arial" pitchFamily="34" charset="0"/>
              </a:rPr>
              <a:t> werden.</a:t>
            </a:r>
          </a:p>
        </p:txBody>
      </p:sp>
      <p:sp>
        <p:nvSpPr>
          <p:cNvPr id="9" name="Rechteck 8">
            <a:extLst>
              <a:ext uri="{FF2B5EF4-FFF2-40B4-BE49-F238E27FC236}">
                <a16:creationId xmlns:a16="http://schemas.microsoft.com/office/drawing/2014/main" id="{70DD849C-2EA0-FBC8-642D-6CA431A9B8F9}"/>
              </a:ext>
            </a:extLst>
          </p:cNvPr>
          <p:cNvSpPr/>
          <p:nvPr/>
        </p:nvSpPr>
        <p:spPr>
          <a:xfrm>
            <a:off x="0" y="2805296"/>
            <a:ext cx="3168352" cy="1938992"/>
          </a:xfrm>
          <a:prstGeom prst="rect">
            <a:avLst/>
          </a:prstGeom>
        </p:spPr>
        <p:txBody>
          <a:bodyPr wrap="square">
            <a:spAutoFit/>
          </a:bodyPr>
          <a:lstStyle/>
          <a:p>
            <a:pPr marL="342900" indent="-342900">
              <a:buClr>
                <a:srgbClr val="35CD35"/>
              </a:buClr>
              <a:buSzPct val="150000"/>
              <a:buFont typeface="Wingdings" panose="05000000000000000000" pitchFamily="2" charset="2"/>
              <a:buChar char="§"/>
            </a:pPr>
            <a:r>
              <a:rPr lang="de-DE" sz="2000" dirty="0" smtClean="0">
                <a:latin typeface="Arial" pitchFamily="34" charset="0"/>
                <a:cs typeface="Arial" pitchFamily="34" charset="0"/>
              </a:rPr>
              <a:t>Die zurückgewiesenen Wahlbriefe werden samt Inhalt ausgesondert und der Niederschrift als Anlage beigefügt.</a:t>
            </a:r>
            <a:endParaRPr lang="de-DE" sz="1600" dirty="0">
              <a:latin typeface="Arial" pitchFamily="34" charset="0"/>
              <a:cs typeface="Arial" pitchFamily="34" charset="0"/>
            </a:endParaRPr>
          </a:p>
        </p:txBody>
      </p:sp>
    </p:spTree>
    <p:extLst>
      <p:ext uri="{BB962C8B-B14F-4D97-AF65-F5344CB8AC3E}">
        <p14:creationId xmlns:p14="http://schemas.microsoft.com/office/powerpoint/2010/main" val="2901318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95551" y="476672"/>
            <a:ext cx="3069364" cy="523220"/>
          </a:xfrm>
          <a:prstGeom prst="rect">
            <a:avLst/>
          </a:prstGeom>
          <a:noFill/>
        </p:spPr>
        <p:txBody>
          <a:bodyPr wrap="square" lIns="91305" tIns="45660" rIns="91305" bIns="45660" rtlCol="0">
            <a:spAutoFit/>
          </a:bodyPr>
          <a:lstStyle/>
          <a:p>
            <a:r>
              <a:rPr lang="de-DE" sz="2800" dirty="0">
                <a:latin typeface="+mj-lt"/>
              </a:rPr>
              <a:t>Wahlscheinmuster</a:t>
            </a:r>
            <a:endParaRPr lang="de-DE" sz="2800" dirty="0"/>
          </a:p>
        </p:txBody>
      </p:sp>
      <p:pic>
        <p:nvPicPr>
          <p:cNvPr id="6" name="Grafik 5"/>
          <p:cNvPicPr>
            <a:picLocks noChangeAspect="1"/>
          </p:cNvPicPr>
          <p:nvPr/>
        </p:nvPicPr>
        <p:blipFill>
          <a:blip r:embed="rId2"/>
          <a:stretch>
            <a:fillRect/>
          </a:stretch>
        </p:blipFill>
        <p:spPr>
          <a:xfrm>
            <a:off x="3779912" y="332656"/>
            <a:ext cx="4064592" cy="6182655"/>
          </a:xfrm>
          <a:prstGeom prst="rect">
            <a:avLst/>
          </a:prstGeom>
        </p:spPr>
      </p:pic>
    </p:spTree>
    <p:extLst>
      <p:ext uri="{BB962C8B-B14F-4D97-AF65-F5344CB8AC3E}">
        <p14:creationId xmlns:p14="http://schemas.microsoft.com/office/powerpoint/2010/main" val="476043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95551" y="476672"/>
            <a:ext cx="3069364" cy="523220"/>
          </a:xfrm>
          <a:prstGeom prst="rect">
            <a:avLst/>
          </a:prstGeom>
          <a:noFill/>
        </p:spPr>
        <p:txBody>
          <a:bodyPr wrap="square" lIns="91305" tIns="45660" rIns="91305" bIns="45660" rtlCol="0">
            <a:spAutoFit/>
          </a:bodyPr>
          <a:lstStyle/>
          <a:p>
            <a:r>
              <a:rPr lang="de-DE" sz="2800" dirty="0">
                <a:latin typeface="+mj-lt"/>
              </a:rPr>
              <a:t>Wahlscheinmuster</a:t>
            </a:r>
            <a:endParaRPr lang="de-DE" sz="2800" dirty="0"/>
          </a:p>
        </p:txBody>
      </p:sp>
      <p:pic>
        <p:nvPicPr>
          <p:cNvPr id="2" name="Grafik 1"/>
          <p:cNvPicPr>
            <a:picLocks noChangeAspect="1"/>
          </p:cNvPicPr>
          <p:nvPr/>
        </p:nvPicPr>
        <p:blipFill>
          <a:blip r:embed="rId2"/>
          <a:stretch>
            <a:fillRect/>
          </a:stretch>
        </p:blipFill>
        <p:spPr>
          <a:xfrm>
            <a:off x="3563888" y="260648"/>
            <a:ext cx="4446774" cy="6465223"/>
          </a:xfrm>
          <a:prstGeom prst="rect">
            <a:avLst/>
          </a:prstGeom>
        </p:spPr>
      </p:pic>
    </p:spTree>
    <p:extLst>
      <p:ext uri="{BB962C8B-B14F-4D97-AF65-F5344CB8AC3E}">
        <p14:creationId xmlns:p14="http://schemas.microsoft.com/office/powerpoint/2010/main" val="1256324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308" y="740582"/>
            <a:ext cx="9144000" cy="476933"/>
          </a:xfrm>
          <a:prstGeom prst="rect">
            <a:avLst/>
          </a:prstGeom>
          <a:noFill/>
        </p:spPr>
        <p:txBody>
          <a:bodyPr wrap="square" lIns="91305" tIns="45660" rIns="91305" bIns="45660" rtlCol="0">
            <a:spAutoFit/>
          </a:bodyPr>
          <a:lstStyle/>
          <a:p>
            <a:r>
              <a:rPr lang="de-DE" sz="2500" dirty="0" smtClean="0"/>
              <a:t>Ermittlung und Feststellung des Briefwahlergebnisses</a:t>
            </a:r>
            <a:endParaRPr lang="de-DE" sz="2500" dirty="0"/>
          </a:p>
        </p:txBody>
      </p:sp>
      <p:sp>
        <p:nvSpPr>
          <p:cNvPr id="6" name="Inhaltsplatzhalter 5">
            <a:extLst>
              <a:ext uri="{FF2B5EF4-FFF2-40B4-BE49-F238E27FC236}">
                <a16:creationId xmlns:a16="http://schemas.microsoft.com/office/drawing/2014/main" id="{9B102805-C3BB-6DAB-388F-4DDA03314419}"/>
              </a:ext>
            </a:extLst>
          </p:cNvPr>
          <p:cNvSpPr>
            <a:spLocks noGrp="1"/>
          </p:cNvSpPr>
          <p:nvPr>
            <p:ph idx="1"/>
          </p:nvPr>
        </p:nvSpPr>
        <p:spPr>
          <a:xfrm>
            <a:off x="179542" y="1340768"/>
            <a:ext cx="8964473" cy="3231327"/>
          </a:xfrm>
          <a:prstGeom prst="rect">
            <a:avLst/>
          </a:prstGeom>
        </p:spPr>
        <p:txBody>
          <a:bodyPr wrap="square">
            <a:spAutoFit/>
          </a:bodyPr>
          <a:lstStyle/>
          <a:p>
            <a:pPr>
              <a:buClr>
                <a:srgbClr val="57E56B"/>
              </a:buClr>
              <a:buSzPct val="150000"/>
              <a:buFont typeface="Wingdings" panose="05000000000000000000" pitchFamily="2" charset="2"/>
              <a:buChar char="§"/>
            </a:pPr>
            <a:r>
              <a:rPr lang="de-DE" sz="2000" dirty="0">
                <a:latin typeface="Arial" pitchFamily="34" charset="0"/>
                <a:cs typeface="Arial" pitchFamily="34" charset="0"/>
              </a:rPr>
              <a:t>Der Briefwahlvorstand darf mit der Ergebnisermittlung erst um 18.00 Uhr beginnen, dem Ende der allgemeinen Wahlzeit</a:t>
            </a:r>
          </a:p>
          <a:p>
            <a:pPr>
              <a:buClr>
                <a:srgbClr val="57E56B"/>
              </a:buClr>
              <a:buSzPct val="150000"/>
              <a:buFont typeface="Wingdings" panose="05000000000000000000" pitchFamily="2" charset="2"/>
              <a:buChar char="§"/>
            </a:pPr>
            <a:endParaRPr lang="de-DE" sz="2000" dirty="0">
              <a:latin typeface="Arial" pitchFamily="34" charset="0"/>
              <a:cs typeface="Arial" pitchFamily="34" charset="0"/>
            </a:endParaRPr>
          </a:p>
          <a:p>
            <a:pPr>
              <a:buClr>
                <a:srgbClr val="57E56B"/>
              </a:buClr>
              <a:buSzPct val="150000"/>
              <a:buFont typeface="Wingdings" panose="05000000000000000000" pitchFamily="2" charset="2"/>
              <a:buChar char="§"/>
            </a:pPr>
            <a:r>
              <a:rPr lang="de-DE" sz="2000" dirty="0">
                <a:latin typeface="Arial" pitchFamily="34" charset="0"/>
                <a:cs typeface="Arial" pitchFamily="34" charset="0"/>
              </a:rPr>
              <a:t>Es ist immer der Grundsatz der Öffentlichkeit der Wahl zu beachten</a:t>
            </a:r>
          </a:p>
          <a:p>
            <a:pPr>
              <a:buClr>
                <a:srgbClr val="57E56B"/>
              </a:buClr>
              <a:buSzPct val="150000"/>
              <a:buFont typeface="Wingdings" panose="05000000000000000000" pitchFamily="2" charset="2"/>
              <a:buChar char="§"/>
            </a:pPr>
            <a:endParaRPr lang="de-DE" sz="2000" dirty="0">
              <a:latin typeface="Arial" pitchFamily="34" charset="0"/>
              <a:cs typeface="Arial" pitchFamily="34" charset="0"/>
            </a:endParaRPr>
          </a:p>
          <a:p>
            <a:pPr>
              <a:buClr>
                <a:srgbClr val="57E56B"/>
              </a:buClr>
              <a:buSzPct val="150000"/>
              <a:buFont typeface="Wingdings" panose="05000000000000000000" pitchFamily="2" charset="2"/>
              <a:buChar char="§"/>
            </a:pPr>
            <a:r>
              <a:rPr lang="de-DE" sz="2000" dirty="0">
                <a:latin typeface="Arial" pitchFamily="34" charset="0"/>
                <a:cs typeface="Arial" pitchFamily="34" charset="0"/>
              </a:rPr>
              <a:t>Der Briefwahlvorsteher öffnet die Wahlurne</a:t>
            </a:r>
          </a:p>
          <a:p>
            <a:pPr>
              <a:buClr>
                <a:srgbClr val="57E56B"/>
              </a:buClr>
              <a:buSzPct val="150000"/>
              <a:buFont typeface="Wingdings" panose="05000000000000000000" pitchFamily="2" charset="2"/>
              <a:buChar char="§"/>
            </a:pPr>
            <a:endParaRPr lang="de-DE" sz="2000" dirty="0">
              <a:latin typeface="Arial" pitchFamily="34" charset="0"/>
              <a:cs typeface="Arial" pitchFamily="34" charset="0"/>
            </a:endParaRPr>
          </a:p>
          <a:p>
            <a:pPr>
              <a:buClr>
                <a:srgbClr val="57E56B"/>
              </a:buClr>
              <a:buSzPct val="150000"/>
              <a:buFont typeface="Wingdings" panose="05000000000000000000" pitchFamily="2" charset="2"/>
              <a:buChar char="§"/>
            </a:pPr>
            <a:r>
              <a:rPr lang="de-DE" sz="2000" dirty="0">
                <a:latin typeface="Arial" pitchFamily="34" charset="0"/>
                <a:cs typeface="Arial" pitchFamily="34" charset="0"/>
              </a:rPr>
              <a:t>Der Briefwahlvorsteher entnimmt die weißen Stimmzettelumschläge der Wahlurne und überzeugt sich, dass diese leer ist</a:t>
            </a:r>
          </a:p>
        </p:txBody>
      </p:sp>
      <p:sp>
        <p:nvSpPr>
          <p:cNvPr id="7" name="Textfeld 6"/>
          <p:cNvSpPr txBox="1"/>
          <p:nvPr/>
        </p:nvSpPr>
        <p:spPr>
          <a:xfrm>
            <a:off x="-3308" y="212598"/>
            <a:ext cx="9144000" cy="476933"/>
          </a:xfrm>
          <a:prstGeom prst="rect">
            <a:avLst/>
          </a:prstGeom>
          <a:noFill/>
        </p:spPr>
        <p:txBody>
          <a:bodyPr wrap="square" lIns="91305" tIns="45660" rIns="91305" bIns="45660" rtlCol="0">
            <a:spAutoFit/>
          </a:bodyPr>
          <a:lstStyle/>
          <a:p>
            <a:pPr marL="12700">
              <a:buClr>
                <a:schemeClr val="bg1">
                  <a:lumMod val="50000"/>
                </a:schemeClr>
              </a:buClr>
            </a:pPr>
            <a:r>
              <a:rPr lang="de-DE" sz="2500" kern="0" dirty="0">
                <a:solidFill>
                  <a:srgbClr val="35CD35"/>
                </a:solidFill>
              </a:rPr>
              <a:t>Tätigkeiten des </a:t>
            </a:r>
            <a:r>
              <a:rPr lang="de-DE" sz="2500" kern="0" dirty="0" smtClean="0">
                <a:solidFill>
                  <a:srgbClr val="35CD35"/>
                </a:solidFill>
              </a:rPr>
              <a:t>Briefwahlvorstandes am </a:t>
            </a:r>
            <a:r>
              <a:rPr lang="de-DE" sz="2500" kern="0" dirty="0">
                <a:solidFill>
                  <a:srgbClr val="35CD35"/>
                </a:solidFill>
              </a:rPr>
              <a:t>Wahltag </a:t>
            </a:r>
            <a:r>
              <a:rPr lang="de-DE" sz="2500" kern="0" dirty="0" smtClean="0">
                <a:solidFill>
                  <a:srgbClr val="35CD35"/>
                </a:solidFill>
              </a:rPr>
              <a:t>ab 18.00 </a:t>
            </a:r>
            <a:r>
              <a:rPr lang="de-DE" sz="2500" kern="0" dirty="0">
                <a:solidFill>
                  <a:srgbClr val="35CD35"/>
                </a:solidFill>
              </a:rPr>
              <a:t>Uhr</a:t>
            </a:r>
          </a:p>
        </p:txBody>
      </p:sp>
    </p:spTree>
    <p:extLst>
      <p:ext uri="{BB962C8B-B14F-4D97-AF65-F5344CB8AC3E}">
        <p14:creationId xmlns:p14="http://schemas.microsoft.com/office/powerpoint/2010/main" val="2577622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80528" y="332656"/>
            <a:ext cx="9144000" cy="553877"/>
          </a:xfrm>
          <a:prstGeom prst="rect">
            <a:avLst/>
          </a:prstGeom>
          <a:noFill/>
        </p:spPr>
        <p:txBody>
          <a:bodyPr wrap="square" lIns="91305" tIns="45660" rIns="91305" bIns="45660" rtlCol="0">
            <a:spAutoFit/>
          </a:bodyPr>
          <a:lstStyle/>
          <a:p>
            <a:r>
              <a:rPr lang="de-DE" sz="3000" b="1" dirty="0" smtClean="0">
                <a:solidFill>
                  <a:srgbClr val="35CD35"/>
                </a:solidFill>
                <a:latin typeface="+mj-lt"/>
              </a:rPr>
              <a:t>AGENDA</a:t>
            </a:r>
            <a:endParaRPr lang="de-DE" sz="3000" b="1" dirty="0">
              <a:solidFill>
                <a:srgbClr val="35CD35"/>
              </a:solidFill>
              <a:latin typeface="+mj-lt"/>
            </a:endParaRPr>
          </a:p>
        </p:txBody>
      </p:sp>
      <p:sp>
        <p:nvSpPr>
          <p:cNvPr id="4" name="Rectangle 3"/>
          <p:cNvSpPr txBox="1">
            <a:spLocks/>
          </p:cNvSpPr>
          <p:nvPr/>
        </p:nvSpPr>
        <p:spPr>
          <a:xfrm>
            <a:off x="467544" y="908720"/>
            <a:ext cx="8352928" cy="4536504"/>
          </a:xfrm>
          <a:prstGeom prst="rect">
            <a:avLst/>
          </a:prstGeom>
        </p:spPr>
        <p:txBody>
          <a:bodyPr lIns="91108" tIns="45558" rIns="91108" bIns="45558"/>
          <a:lstStyle>
            <a:lvl1pPr marL="342167" indent="-342167"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1364" indent="-285136"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0557" indent="-228113"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596776" indent="-228113"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300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0922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6544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166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7789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355600" indent="-342900" algn="just">
              <a:buClr>
                <a:schemeClr val="bg1">
                  <a:lumMod val="50000"/>
                </a:schemeClr>
              </a:buClr>
              <a:buFont typeface="Wingdings" panose="05000000000000000000" pitchFamily="2" charset="2"/>
              <a:buChar char="§"/>
            </a:pPr>
            <a:r>
              <a:rPr lang="de-DE" sz="2000" kern="0" dirty="0" smtClean="0"/>
              <a:t>Begrüßung</a:t>
            </a:r>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smtClean="0"/>
              <a:t>Allgemeine Informationen</a:t>
            </a:r>
            <a:endParaRPr lang="de-DE" sz="2000" kern="0" dirty="0"/>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smtClean="0"/>
              <a:t>Ausstattung Briefwahlvorstandes</a:t>
            </a:r>
          </a:p>
          <a:p>
            <a:pPr marL="355600" indent="-342900" algn="just">
              <a:buClr>
                <a:schemeClr val="bg1">
                  <a:lumMod val="50000"/>
                </a:schemeClr>
              </a:buClr>
              <a:buFont typeface="Wingdings" panose="05000000000000000000" pitchFamily="2" charset="2"/>
              <a:buChar char="§"/>
            </a:pPr>
            <a:endParaRPr lang="de-DE" sz="2000" kern="0" dirty="0"/>
          </a:p>
          <a:p>
            <a:pPr marL="355600" indent="-342900">
              <a:buClr>
                <a:schemeClr val="bg1">
                  <a:lumMod val="50000"/>
                </a:schemeClr>
              </a:buClr>
              <a:buFont typeface="Wingdings" panose="05000000000000000000" pitchFamily="2" charset="2"/>
              <a:buChar char="§"/>
            </a:pPr>
            <a:r>
              <a:rPr lang="de-DE" sz="2000" kern="0" dirty="0" smtClean="0"/>
              <a:t>Tätigkeiten </a:t>
            </a:r>
            <a:r>
              <a:rPr lang="de-DE" sz="2000" kern="0" dirty="0"/>
              <a:t>des </a:t>
            </a:r>
            <a:r>
              <a:rPr lang="de-DE" sz="2000" kern="0" dirty="0" smtClean="0"/>
              <a:t>Briefwahlvorstandes vor 18.00 </a:t>
            </a:r>
            <a:r>
              <a:rPr lang="de-DE" sz="2000" kern="0" dirty="0"/>
              <a:t>Uhr</a:t>
            </a:r>
          </a:p>
          <a:p>
            <a:pPr marL="355600" indent="-342900" algn="just">
              <a:buClr>
                <a:schemeClr val="bg1">
                  <a:lumMod val="50000"/>
                </a:schemeClr>
              </a:buClr>
              <a:buFont typeface="Wingdings" panose="05000000000000000000" pitchFamily="2" charset="2"/>
              <a:buChar char="§"/>
            </a:pPr>
            <a:r>
              <a:rPr lang="de-DE" sz="2000" kern="0" dirty="0"/>
              <a:t>Tätigkeiten des Briefwahlvorstandes </a:t>
            </a:r>
            <a:r>
              <a:rPr lang="de-DE" sz="2000" kern="0" dirty="0" smtClean="0"/>
              <a:t>ab 18.00 </a:t>
            </a:r>
            <a:r>
              <a:rPr lang="de-DE" sz="2000" kern="0" dirty="0"/>
              <a:t>Uhr</a:t>
            </a:r>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a:t>Fragen und </a:t>
            </a:r>
            <a:r>
              <a:rPr lang="de-DE" sz="2000" kern="0" dirty="0" smtClean="0"/>
              <a:t>Antworten</a:t>
            </a:r>
          </a:p>
          <a:p>
            <a:pPr marL="355600" indent="-342900" algn="just">
              <a:buClr>
                <a:schemeClr val="bg1">
                  <a:lumMod val="50000"/>
                </a:schemeClr>
              </a:buClr>
              <a:buFont typeface="Wingdings" panose="05000000000000000000" pitchFamily="2" charset="2"/>
              <a:buChar char="§"/>
            </a:pPr>
            <a:endParaRPr lang="de-DE" sz="2000" kern="0" dirty="0"/>
          </a:p>
          <a:p>
            <a:pPr marL="355600" indent="-342900" algn="just">
              <a:buClr>
                <a:schemeClr val="bg1">
                  <a:lumMod val="50000"/>
                </a:schemeClr>
              </a:buClr>
              <a:buFont typeface="Wingdings" panose="05000000000000000000" pitchFamily="2" charset="2"/>
              <a:buChar char="§"/>
            </a:pPr>
            <a:r>
              <a:rPr lang="de-DE" sz="2000" kern="0" dirty="0"/>
              <a:t>Verabschiedung</a:t>
            </a:r>
          </a:p>
          <a:p>
            <a:pPr marL="0" indent="0">
              <a:lnSpc>
                <a:spcPct val="90000"/>
              </a:lnSpc>
              <a:buSzPct val="90000"/>
              <a:buNone/>
              <a:defRPr/>
            </a:pPr>
            <a:r>
              <a:rPr lang="de-DE" altLang="de-DE" sz="2800" kern="0" dirty="0"/>
              <a:t/>
            </a:r>
            <a:br>
              <a:rPr lang="de-DE" altLang="de-DE" sz="2800" kern="0" dirty="0"/>
            </a:br>
            <a:endParaRPr lang="de-DE" altLang="de-DE" sz="400" kern="0" dirty="0"/>
          </a:p>
          <a:p>
            <a:pPr>
              <a:lnSpc>
                <a:spcPct val="90000"/>
              </a:lnSpc>
              <a:defRPr/>
            </a:pPr>
            <a:endParaRPr lang="de-DE" altLang="de-DE" sz="1400" kern="0" dirty="0"/>
          </a:p>
        </p:txBody>
      </p:sp>
    </p:spTree>
    <p:extLst>
      <p:ext uri="{BB962C8B-B14F-4D97-AF65-F5344CB8AC3E}">
        <p14:creationId xmlns:p14="http://schemas.microsoft.com/office/powerpoint/2010/main" val="31299914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1520" y="116632"/>
            <a:ext cx="8808805" cy="5593110"/>
          </a:xfrm>
          <a:prstGeom prst="rect">
            <a:avLst/>
          </a:prstGeom>
        </p:spPr>
      </p:pic>
      <p:sp>
        <p:nvSpPr>
          <p:cNvPr id="3" name="Rechteck 2"/>
          <p:cNvSpPr/>
          <p:nvPr/>
        </p:nvSpPr>
        <p:spPr>
          <a:xfrm>
            <a:off x="2123728" y="1040544"/>
            <a:ext cx="534122" cy="553998"/>
          </a:xfrm>
          <a:prstGeom prst="rect">
            <a:avLst/>
          </a:prstGeom>
          <a:noFill/>
        </p:spPr>
        <p:txBody>
          <a:bodyPr wrap="none" lIns="91440" tIns="45720" rIns="91440" bIns="45720">
            <a:spAutoFit/>
          </a:bodyPr>
          <a:lstStyle/>
          <a:p>
            <a:pPr algn="ctr"/>
            <a:r>
              <a:rPr lang="de-DE" sz="3000" b="0" cap="none" spc="0" dirty="0" smtClean="0">
                <a:ln w="0"/>
                <a:solidFill>
                  <a:srgbClr val="FF0000"/>
                </a:solidFill>
                <a:effectLst>
                  <a:outerShdw blurRad="38100" dist="19050" dir="2700000" algn="tl" rotWithShape="0">
                    <a:schemeClr val="dk1">
                      <a:alpha val="40000"/>
                    </a:schemeClr>
                  </a:outerShdw>
                </a:effectLst>
              </a:rPr>
              <a:t>a)</a:t>
            </a:r>
            <a:endParaRPr lang="de-DE" sz="3000" b="0" cap="none" spc="0" dirty="0">
              <a:ln w="0"/>
              <a:solidFill>
                <a:srgbClr val="FF0000"/>
              </a:solidFill>
              <a:effectLst>
                <a:outerShdw blurRad="38100" dist="19050" dir="2700000" algn="tl" rotWithShape="0">
                  <a:schemeClr val="dk1">
                    <a:alpha val="40000"/>
                  </a:schemeClr>
                </a:outerShdw>
              </a:effectLst>
            </a:endParaRPr>
          </a:p>
        </p:txBody>
      </p:sp>
      <p:sp>
        <p:nvSpPr>
          <p:cNvPr id="6" name="Rechteck 5"/>
          <p:cNvSpPr/>
          <p:nvPr/>
        </p:nvSpPr>
        <p:spPr>
          <a:xfrm>
            <a:off x="7693970" y="1040544"/>
            <a:ext cx="545342" cy="553998"/>
          </a:xfrm>
          <a:prstGeom prst="rect">
            <a:avLst/>
          </a:prstGeom>
          <a:noFill/>
        </p:spPr>
        <p:txBody>
          <a:bodyPr wrap="none" lIns="91440" tIns="45720" rIns="91440" bIns="45720">
            <a:spAutoFit/>
          </a:bodyPr>
          <a:lstStyle/>
          <a:p>
            <a:pPr algn="ctr"/>
            <a:r>
              <a:rPr lang="de-DE" sz="3000" dirty="0">
                <a:ln w="0"/>
                <a:solidFill>
                  <a:srgbClr val="FF0000"/>
                </a:solidFill>
                <a:effectLst>
                  <a:outerShdw blurRad="38100" dist="19050" dir="2700000" algn="tl" rotWithShape="0">
                    <a:schemeClr val="dk1">
                      <a:alpha val="40000"/>
                    </a:schemeClr>
                  </a:outerShdw>
                </a:effectLst>
              </a:rPr>
              <a:t>b</a:t>
            </a:r>
            <a:r>
              <a:rPr lang="de-DE" sz="3000" b="0" cap="none" spc="0" dirty="0" smtClean="0">
                <a:ln w="0"/>
                <a:solidFill>
                  <a:srgbClr val="FF0000"/>
                </a:solidFill>
                <a:effectLst>
                  <a:outerShdw blurRad="38100" dist="19050" dir="2700000" algn="tl" rotWithShape="0">
                    <a:schemeClr val="dk1">
                      <a:alpha val="40000"/>
                    </a:schemeClr>
                  </a:outerShdw>
                </a:effectLst>
              </a:rPr>
              <a:t>)</a:t>
            </a:r>
            <a:endParaRPr lang="de-DE" sz="3000" b="0" cap="none" spc="0" dirty="0">
              <a:ln w="0"/>
              <a:solidFill>
                <a:srgbClr val="FF0000"/>
              </a:solidFill>
              <a:effectLst>
                <a:outerShdw blurRad="38100" dist="19050" dir="2700000" algn="tl" rotWithShape="0">
                  <a:schemeClr val="dk1">
                    <a:alpha val="40000"/>
                  </a:schemeClr>
                </a:outerShdw>
              </a:effectLst>
            </a:endParaRPr>
          </a:p>
        </p:txBody>
      </p:sp>
      <p:sp>
        <p:nvSpPr>
          <p:cNvPr id="7" name="Rechteck 6"/>
          <p:cNvSpPr/>
          <p:nvPr/>
        </p:nvSpPr>
        <p:spPr>
          <a:xfrm>
            <a:off x="3131840" y="1040544"/>
            <a:ext cx="545342" cy="553998"/>
          </a:xfrm>
          <a:prstGeom prst="rect">
            <a:avLst/>
          </a:prstGeom>
          <a:noFill/>
        </p:spPr>
        <p:txBody>
          <a:bodyPr wrap="none" lIns="91440" tIns="45720" rIns="91440" bIns="45720">
            <a:spAutoFit/>
          </a:bodyPr>
          <a:lstStyle/>
          <a:p>
            <a:pPr algn="ctr"/>
            <a:r>
              <a:rPr lang="de-DE" sz="3000" dirty="0">
                <a:ln w="0"/>
                <a:solidFill>
                  <a:srgbClr val="FF0000"/>
                </a:solidFill>
                <a:effectLst>
                  <a:outerShdw blurRad="38100" dist="19050" dir="2700000" algn="tl" rotWithShape="0">
                    <a:schemeClr val="dk1">
                      <a:alpha val="40000"/>
                    </a:schemeClr>
                  </a:outerShdw>
                </a:effectLst>
              </a:rPr>
              <a:t>d</a:t>
            </a:r>
            <a:r>
              <a:rPr lang="de-DE" sz="3000" b="0" cap="none" spc="0" dirty="0" smtClean="0">
                <a:ln w="0"/>
                <a:solidFill>
                  <a:srgbClr val="FF0000"/>
                </a:solidFill>
                <a:effectLst>
                  <a:outerShdw blurRad="38100" dist="19050" dir="2700000" algn="tl" rotWithShape="0">
                    <a:schemeClr val="dk1">
                      <a:alpha val="40000"/>
                    </a:schemeClr>
                  </a:outerShdw>
                </a:effectLst>
              </a:rPr>
              <a:t>)</a:t>
            </a:r>
            <a:endParaRPr lang="de-DE" sz="3000" b="0" cap="none" spc="0" dirty="0">
              <a:ln w="0"/>
              <a:solidFill>
                <a:srgbClr val="FF0000"/>
              </a:solidFill>
              <a:effectLst>
                <a:outerShdw blurRad="38100" dist="19050" dir="2700000" algn="tl" rotWithShape="0">
                  <a:schemeClr val="dk1">
                    <a:alpha val="40000"/>
                  </a:schemeClr>
                </a:outerShdw>
              </a:effectLst>
            </a:endParaRPr>
          </a:p>
        </p:txBody>
      </p:sp>
      <p:sp>
        <p:nvSpPr>
          <p:cNvPr id="8" name="Rechteck 7"/>
          <p:cNvSpPr/>
          <p:nvPr/>
        </p:nvSpPr>
        <p:spPr>
          <a:xfrm>
            <a:off x="5492051" y="1040544"/>
            <a:ext cx="510076" cy="553998"/>
          </a:xfrm>
          <a:prstGeom prst="rect">
            <a:avLst/>
          </a:prstGeom>
          <a:noFill/>
        </p:spPr>
        <p:txBody>
          <a:bodyPr wrap="none" lIns="91440" tIns="45720" rIns="91440" bIns="45720">
            <a:spAutoFit/>
          </a:bodyPr>
          <a:lstStyle/>
          <a:p>
            <a:pPr algn="ctr"/>
            <a:r>
              <a:rPr lang="de-DE" sz="3000" dirty="0">
                <a:ln w="0"/>
                <a:solidFill>
                  <a:srgbClr val="FF0000"/>
                </a:solidFill>
                <a:effectLst>
                  <a:outerShdw blurRad="38100" dist="19050" dir="2700000" algn="tl" rotWithShape="0">
                    <a:schemeClr val="dk1">
                      <a:alpha val="40000"/>
                    </a:schemeClr>
                  </a:outerShdw>
                </a:effectLst>
              </a:rPr>
              <a:t>c</a:t>
            </a:r>
            <a:r>
              <a:rPr lang="de-DE" sz="3000" b="0" cap="none" spc="0" dirty="0" smtClean="0">
                <a:ln w="0"/>
                <a:solidFill>
                  <a:srgbClr val="FF0000"/>
                </a:solidFill>
                <a:effectLst>
                  <a:outerShdw blurRad="38100" dist="19050" dir="2700000" algn="tl" rotWithShape="0">
                    <a:schemeClr val="dk1">
                      <a:alpha val="40000"/>
                    </a:schemeClr>
                  </a:outerShdw>
                </a:effectLst>
              </a:rPr>
              <a:t>)</a:t>
            </a:r>
            <a:endParaRPr lang="de-DE" sz="3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660161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457BBBC-DA49-D6F8-C053-63A1C63E9930}"/>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21</a:t>
            </a:fld>
            <a:endParaRPr lang="de-DE" spc="-5" dirty="0"/>
          </a:p>
        </p:txBody>
      </p:sp>
      <p:sp>
        <p:nvSpPr>
          <p:cNvPr id="6" name="Titel 5">
            <a:extLst>
              <a:ext uri="{FF2B5EF4-FFF2-40B4-BE49-F238E27FC236}">
                <a16:creationId xmlns:a16="http://schemas.microsoft.com/office/drawing/2014/main" id="{0955D9C9-C13E-7A1A-1029-BE5B3F577345}"/>
              </a:ext>
            </a:extLst>
          </p:cNvPr>
          <p:cNvSpPr>
            <a:spLocks noGrp="1"/>
          </p:cNvSpPr>
          <p:nvPr>
            <p:ph type="title"/>
          </p:nvPr>
        </p:nvSpPr>
        <p:spPr>
          <a:xfrm>
            <a:off x="1166910" y="332656"/>
            <a:ext cx="7085290" cy="492329"/>
          </a:xfrm>
        </p:spPr>
        <p:txBody>
          <a:bodyPr/>
          <a:lstStyle/>
          <a:p>
            <a:pPr marL="626938" indent="-626938" algn="ctr"/>
            <a:r>
              <a:rPr lang="de-DE" sz="2300" dirty="0" smtClean="0">
                <a:solidFill>
                  <a:schemeClr val="tx1"/>
                </a:solidFill>
                <a:latin typeface="+mn-lt"/>
              </a:rPr>
              <a:t>Zählen </a:t>
            </a:r>
            <a:r>
              <a:rPr lang="de-DE" sz="2300" dirty="0">
                <a:solidFill>
                  <a:schemeClr val="tx1"/>
                </a:solidFill>
                <a:latin typeface="+mn-lt"/>
              </a:rPr>
              <a:t>der weißen Stimmzettel-umschläge und der Wahlscheine</a:t>
            </a:r>
            <a:endParaRPr lang="de-DE" sz="2300" dirty="0">
              <a:solidFill>
                <a:schemeClr val="tx1"/>
              </a:solidFill>
            </a:endParaRPr>
          </a:p>
        </p:txBody>
      </p:sp>
      <p:sp>
        <p:nvSpPr>
          <p:cNvPr id="7" name="Rechteck 6">
            <a:extLst>
              <a:ext uri="{FF2B5EF4-FFF2-40B4-BE49-F238E27FC236}">
                <a16:creationId xmlns:a16="http://schemas.microsoft.com/office/drawing/2014/main" id="{79CEEBAC-9700-A446-5813-ED327827E578}"/>
              </a:ext>
            </a:extLst>
          </p:cNvPr>
          <p:cNvSpPr/>
          <p:nvPr/>
        </p:nvSpPr>
        <p:spPr>
          <a:xfrm>
            <a:off x="458152" y="1143529"/>
            <a:ext cx="8502806" cy="4524315"/>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Es werden Arbeitsgruppen gebildet, die gleichzeitig </a:t>
            </a:r>
            <a:r>
              <a:rPr lang="de-DE" dirty="0" smtClean="0">
                <a:latin typeface="Arial" pitchFamily="34" charset="0"/>
                <a:cs typeface="Arial" pitchFamily="34" charset="0"/>
              </a:rPr>
              <a:t>zählen</a:t>
            </a:r>
            <a:endParaRPr lang="de-DE" dirty="0">
              <a:latin typeface="Arial" pitchFamily="34" charset="0"/>
              <a:cs typeface="Arial" pitchFamily="34" charset="0"/>
            </a:endParaRPr>
          </a:p>
          <a:p>
            <a:pPr algn="l">
              <a:buClr>
                <a:schemeClr val="bg1">
                  <a:lumMod val="50000"/>
                </a:schemeClr>
              </a:buClr>
            </a:pPr>
            <a:r>
              <a:rPr lang="de-DE" b="1" dirty="0" smtClean="0">
                <a:solidFill>
                  <a:srgbClr val="C00000"/>
                </a:solidFill>
                <a:latin typeface="Arial" pitchFamily="34" charset="0"/>
                <a:cs typeface="Arial" pitchFamily="34" charset="0"/>
              </a:rPr>
              <a:t>Arbeitsgruppe </a:t>
            </a:r>
            <a:r>
              <a:rPr lang="de-DE" b="1" dirty="0">
                <a:solidFill>
                  <a:srgbClr val="C00000"/>
                </a:solidFill>
                <a:latin typeface="Arial" pitchFamily="34" charset="0"/>
                <a:cs typeface="Arial" pitchFamily="34" charset="0"/>
              </a:rPr>
              <a:t>A:</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Beisitzer zählen alle Stimmzettelumschläge (= Wähler), </a:t>
            </a:r>
            <a:r>
              <a:rPr lang="de-DE" b="1" dirty="0">
                <a:latin typeface="Arial" pitchFamily="34" charset="0"/>
                <a:cs typeface="Arial" pitchFamily="34" charset="0"/>
              </a:rPr>
              <a:t>ohne sie zu öffnen</a:t>
            </a:r>
            <a:r>
              <a:rPr lang="de-DE" dirty="0">
                <a:latin typeface="Arial" pitchFamily="34" charset="0"/>
                <a:cs typeface="Arial" pitchFamily="34" charset="0"/>
              </a:rPr>
              <a: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Zahl ist vom Schriftführer bei Nr. 3.2.1 und Nr. 4 (Kennbuchstabe B) in die Briefwahlniederschrift einzutragen</a:t>
            </a:r>
            <a:r>
              <a:rPr lang="de-DE" dirty="0" smtClean="0">
                <a:latin typeface="Arial" pitchFamily="34" charset="0"/>
                <a:cs typeface="Arial" pitchFamily="34" charset="0"/>
              </a:rPr>
              <a:t>.</a:t>
            </a:r>
            <a:endParaRPr lang="de-DE" dirty="0">
              <a:latin typeface="Arial" pitchFamily="34" charset="0"/>
              <a:cs typeface="Arial" pitchFamily="34" charset="0"/>
            </a:endParaRPr>
          </a:p>
          <a:p>
            <a:pPr algn="l">
              <a:buClr>
                <a:schemeClr val="bg1">
                  <a:lumMod val="50000"/>
                </a:schemeClr>
              </a:buClr>
            </a:pPr>
            <a:r>
              <a:rPr lang="de-DE" b="1" dirty="0" smtClean="0">
                <a:solidFill>
                  <a:srgbClr val="C00000"/>
                </a:solidFill>
                <a:latin typeface="Arial" pitchFamily="34" charset="0"/>
                <a:cs typeface="Arial" pitchFamily="34" charset="0"/>
              </a:rPr>
              <a:t>Arbeitsgruppe </a:t>
            </a:r>
            <a:r>
              <a:rPr lang="de-DE" b="1" dirty="0">
                <a:solidFill>
                  <a:srgbClr val="C00000"/>
                </a:solidFill>
                <a:latin typeface="Arial" pitchFamily="34" charset="0"/>
                <a:cs typeface="Arial" pitchFamily="34" charset="0"/>
              </a:rPr>
              <a:t>B:</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Der Briefwahlvorsteher und der Schriftführer zählen die eingesammelten </a:t>
            </a:r>
            <a:r>
              <a:rPr lang="de-DE" b="1" dirty="0">
                <a:latin typeface="Arial" pitchFamily="34" charset="0"/>
                <a:cs typeface="Arial" pitchFamily="34" charset="0"/>
              </a:rPr>
              <a:t>Wahlscheine der zugelassenen Wahlbriefe</a:t>
            </a:r>
            <a:r>
              <a:rPr lang="de-DE" dirty="0">
                <a:latin typeface="Arial" pitchFamily="34" charset="0"/>
                <a:cs typeface="Arial" pitchFamily="34" charset="0"/>
              </a:rPr>
              <a: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Diese Zahl ist vom Schriftführer bei Nr. 3.2.2 in die Briefwahlniederschrift einzutragen</a:t>
            </a:r>
            <a:r>
              <a:rPr lang="de-DE" dirty="0" smtClean="0">
                <a:latin typeface="Arial" pitchFamily="34" charset="0"/>
                <a:cs typeface="Arial" pitchFamily="34" charset="0"/>
              </a:rPr>
              <a:t>.</a:t>
            </a:r>
            <a:endParaRPr lang="de-DE" dirty="0">
              <a:solidFill>
                <a:srgbClr val="C00000"/>
              </a:solidFill>
              <a:latin typeface="Arial" pitchFamily="34" charset="0"/>
              <a:cs typeface="Arial" pitchFamily="34" charset="0"/>
            </a:endParaRPr>
          </a:p>
          <a:p>
            <a:pPr algn="l">
              <a:buClr>
                <a:schemeClr val="bg1">
                  <a:lumMod val="50000"/>
                </a:schemeClr>
              </a:buClr>
            </a:pPr>
            <a:r>
              <a:rPr lang="de-DE" b="1" dirty="0">
                <a:solidFill>
                  <a:srgbClr val="C00000"/>
                </a:solidFill>
                <a:latin typeface="Arial" pitchFamily="34" charset="0"/>
                <a:cs typeface="Arial" pitchFamily="34" charset="0"/>
              </a:rPr>
              <a:t>Kontrolle in der Briefwahlniederschrift: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Zahl der Stimmzettelumschläge muss mit der Summe der Wahlscheine übereinstimmen.</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Stimmen auch nach wiederholter Zählung die Zahlen nicht überein, ist das in der Briefwahlniederschrift bei Nr. 3.2.2 zu vermerken und zu erläutern.</a:t>
            </a:r>
          </a:p>
        </p:txBody>
      </p:sp>
    </p:spTree>
    <p:extLst>
      <p:ext uri="{BB962C8B-B14F-4D97-AF65-F5344CB8AC3E}">
        <p14:creationId xmlns:p14="http://schemas.microsoft.com/office/powerpoint/2010/main" val="1320554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17AD2C6-CA00-2101-88C5-381903554D81}"/>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22</a:t>
            </a:fld>
            <a:endParaRPr lang="de-DE" spc="-5" dirty="0"/>
          </a:p>
        </p:txBody>
      </p:sp>
      <p:sp>
        <p:nvSpPr>
          <p:cNvPr id="6" name="Titel 5">
            <a:extLst>
              <a:ext uri="{FF2B5EF4-FFF2-40B4-BE49-F238E27FC236}">
                <a16:creationId xmlns:a16="http://schemas.microsoft.com/office/drawing/2014/main" id="{1A804F6D-DA7E-C806-35CD-0C77E6ED1021}"/>
              </a:ext>
            </a:extLst>
          </p:cNvPr>
          <p:cNvSpPr>
            <a:spLocks noGrp="1"/>
          </p:cNvSpPr>
          <p:nvPr>
            <p:ph type="title"/>
          </p:nvPr>
        </p:nvSpPr>
        <p:spPr>
          <a:xfrm>
            <a:off x="1067251" y="347828"/>
            <a:ext cx="6903336" cy="492329"/>
          </a:xfrm>
        </p:spPr>
        <p:txBody>
          <a:bodyPr/>
          <a:lstStyle/>
          <a:p>
            <a:pPr marL="625350" indent="-625350" algn="ctr"/>
            <a:r>
              <a:rPr lang="de-DE" sz="2300" dirty="0" smtClean="0">
                <a:solidFill>
                  <a:schemeClr val="tx1"/>
                </a:solidFill>
                <a:latin typeface="+mn-lt"/>
              </a:rPr>
              <a:t>Öffnen </a:t>
            </a:r>
            <a:r>
              <a:rPr lang="de-DE" sz="2300" dirty="0">
                <a:solidFill>
                  <a:schemeClr val="tx1"/>
                </a:solidFill>
                <a:latin typeface="+mn-lt"/>
              </a:rPr>
              <a:t>der Stimmzettelumschläge und Zählen der Stimmen </a:t>
            </a:r>
            <a:endParaRPr lang="de-DE" sz="2300" dirty="0">
              <a:solidFill>
                <a:schemeClr val="tx1"/>
              </a:solidFill>
            </a:endParaRPr>
          </a:p>
        </p:txBody>
      </p:sp>
      <p:pic>
        <p:nvPicPr>
          <p:cNvPr id="7" name="Grafik 6">
            <a:extLst>
              <a:ext uri="{FF2B5EF4-FFF2-40B4-BE49-F238E27FC236}">
                <a16:creationId xmlns:a16="http://schemas.microsoft.com/office/drawing/2014/main" id="{F0A57F83-24CF-5643-8898-65D8B218DEC8}"/>
              </a:ext>
            </a:extLst>
          </p:cNvPr>
          <p:cNvPicPr>
            <a:picLocks noChangeAspect="1"/>
          </p:cNvPicPr>
          <p:nvPr/>
        </p:nvPicPr>
        <p:blipFill>
          <a:blip r:embed="rId2"/>
          <a:stretch>
            <a:fillRect/>
          </a:stretch>
        </p:blipFill>
        <p:spPr>
          <a:xfrm>
            <a:off x="6980217" y="2866334"/>
            <a:ext cx="1980741" cy="1786751"/>
          </a:xfrm>
          <a:prstGeom prst="rect">
            <a:avLst/>
          </a:prstGeom>
        </p:spPr>
      </p:pic>
      <p:sp>
        <p:nvSpPr>
          <p:cNvPr id="8" name="Rechteck 7">
            <a:extLst>
              <a:ext uri="{FF2B5EF4-FFF2-40B4-BE49-F238E27FC236}">
                <a16:creationId xmlns:a16="http://schemas.microsoft.com/office/drawing/2014/main" id="{67404E53-16EC-F0FE-C9E3-0EF531897072}"/>
              </a:ext>
            </a:extLst>
          </p:cNvPr>
          <p:cNvSpPr/>
          <p:nvPr/>
        </p:nvSpPr>
        <p:spPr>
          <a:xfrm>
            <a:off x="458152" y="1191679"/>
            <a:ext cx="8502806" cy="1323133"/>
          </a:xfrm>
          <a:prstGeom prst="rect">
            <a:avLst/>
          </a:prstGeom>
        </p:spPr>
        <p:txBody>
          <a:bodyPr wrap="square">
            <a:spAutoFit/>
          </a:bodyPr>
          <a:lstStyle/>
          <a:p>
            <a:pPr algn="l"/>
            <a:r>
              <a:rPr lang="de-DE" sz="2000" dirty="0">
                <a:latin typeface="Arial" pitchFamily="34" charset="0"/>
                <a:cs typeface="Arial" pitchFamily="34" charset="0"/>
              </a:rPr>
              <a:t>Erst nach der vollständigen Ermittlung der Zahl der Wähler öffnen mehrere vom Briefwahlvorsteher bestimmte Beisitzer unter seiner Aufsicht die Stimmzettelumschläge, entnehmen die Stimmzettel und bilden folgende Stapel, die sie unter ihrer Aufsicht behalten:</a:t>
            </a:r>
          </a:p>
        </p:txBody>
      </p:sp>
      <p:sp>
        <p:nvSpPr>
          <p:cNvPr id="9" name="Rechteck 8">
            <a:extLst>
              <a:ext uri="{FF2B5EF4-FFF2-40B4-BE49-F238E27FC236}">
                <a16:creationId xmlns:a16="http://schemas.microsoft.com/office/drawing/2014/main" id="{037B050D-800A-9671-4251-1777FF70A05C}"/>
              </a:ext>
            </a:extLst>
          </p:cNvPr>
          <p:cNvSpPr/>
          <p:nvPr/>
        </p:nvSpPr>
        <p:spPr>
          <a:xfrm>
            <a:off x="458154" y="2590995"/>
            <a:ext cx="6475500" cy="2862322"/>
          </a:xfrm>
          <a:prstGeom prst="rect">
            <a:avLst/>
          </a:prstGeom>
        </p:spPr>
        <p:txBody>
          <a:bodyPr wrap="square">
            <a:spAutoFit/>
          </a:bodyPr>
          <a:lstStyle/>
          <a:p>
            <a:pPr algn="l"/>
            <a:r>
              <a:rPr lang="de-DE" sz="2000" b="1" dirty="0" smtClean="0">
                <a:solidFill>
                  <a:srgbClr val="C00000"/>
                </a:solidFill>
                <a:latin typeface="Arial" pitchFamily="34" charset="0"/>
                <a:cs typeface="Arial" pitchFamily="34" charset="0"/>
              </a:rPr>
              <a:t>Stapelbildung</a:t>
            </a:r>
            <a:endParaRPr lang="de-DE" sz="2000"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b="1" dirty="0">
                <a:solidFill>
                  <a:srgbClr val="C00000"/>
                </a:solidFill>
                <a:latin typeface="Arial" pitchFamily="34" charset="0"/>
                <a:cs typeface="Arial" pitchFamily="34" charset="0"/>
              </a:rPr>
              <a:t>Stapel a:</a:t>
            </a:r>
          </a:p>
          <a:p>
            <a:pPr lvl="0" algn="l"/>
            <a:r>
              <a:rPr lang="de-DE" sz="2000" dirty="0">
                <a:solidFill>
                  <a:prstClr val="black"/>
                </a:solidFill>
                <a:latin typeface="Arial" pitchFamily="34" charset="0"/>
                <a:cs typeface="Arial" pitchFamily="34" charset="0"/>
              </a:rPr>
              <a:t>Für jeden Wahlvorschlag einen eigenen Stapel mit den Stimmzetteln, auf denen die Stimme </a:t>
            </a:r>
            <a:r>
              <a:rPr lang="de-DE" sz="2000" dirty="0">
                <a:solidFill>
                  <a:srgbClr val="FF0000"/>
                </a:solidFill>
                <a:latin typeface="Arial" pitchFamily="34" charset="0"/>
                <a:cs typeface="Arial" pitchFamily="34" charset="0"/>
              </a:rPr>
              <a:t>zweifelsfrei gültig </a:t>
            </a:r>
            <a:r>
              <a:rPr lang="de-DE" sz="2000" dirty="0">
                <a:solidFill>
                  <a:prstClr val="black"/>
                </a:solidFill>
                <a:latin typeface="Arial" pitchFamily="34" charset="0"/>
                <a:cs typeface="Arial" pitchFamily="34" charset="0"/>
              </a:rPr>
              <a:t>abgegeben worden </a:t>
            </a:r>
            <a:r>
              <a:rPr lang="de-DE" sz="2000" dirty="0">
                <a:latin typeface="Arial" pitchFamily="34" charset="0"/>
                <a:cs typeface="Arial" pitchFamily="34" charset="0"/>
              </a:rPr>
              <a:t>ist, d.h. keine Abweichungen oder Besonderheiten zu erkennen sind. Gültig sind alle Stimmzettel, auf denen die Wahlvorschläge durch ein Kreuz, einen Haken oder einen Strich in dem dafür vorgesehenen Kreis als gewählt markiert sind.</a:t>
            </a:r>
          </a:p>
        </p:txBody>
      </p:sp>
    </p:spTree>
    <p:extLst>
      <p:ext uri="{BB962C8B-B14F-4D97-AF65-F5344CB8AC3E}">
        <p14:creationId xmlns:p14="http://schemas.microsoft.com/office/powerpoint/2010/main" val="14886035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DAFC743-D2BB-94AC-A28F-11C1B5321428}"/>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23</a:t>
            </a:fld>
            <a:endParaRPr lang="de-DE" spc="-5" dirty="0"/>
          </a:p>
        </p:txBody>
      </p:sp>
      <p:sp>
        <p:nvSpPr>
          <p:cNvPr id="3" name="Titel 2">
            <a:extLst>
              <a:ext uri="{FF2B5EF4-FFF2-40B4-BE49-F238E27FC236}">
                <a16:creationId xmlns:a16="http://schemas.microsoft.com/office/drawing/2014/main" id="{73BB2902-8873-0365-A396-4420B7205154}"/>
              </a:ext>
            </a:extLst>
          </p:cNvPr>
          <p:cNvSpPr>
            <a:spLocks noGrp="1"/>
          </p:cNvSpPr>
          <p:nvPr>
            <p:ph type="title"/>
          </p:nvPr>
        </p:nvSpPr>
        <p:spPr>
          <a:xfrm>
            <a:off x="813607" y="254094"/>
            <a:ext cx="6903336" cy="492329"/>
          </a:xfrm>
        </p:spPr>
        <p:txBody>
          <a:bodyPr/>
          <a:lstStyle/>
          <a:p>
            <a:pPr marL="626938" indent="-626938" algn="ctr"/>
            <a:r>
              <a:rPr lang="de-DE" sz="2300" dirty="0" smtClean="0">
                <a:solidFill>
                  <a:schemeClr val="tx1"/>
                </a:solidFill>
                <a:latin typeface="+mn-lt"/>
              </a:rPr>
              <a:t>Öffnen </a:t>
            </a:r>
            <a:r>
              <a:rPr lang="de-DE" sz="2300" dirty="0">
                <a:solidFill>
                  <a:schemeClr val="tx1"/>
                </a:solidFill>
                <a:latin typeface="+mn-lt"/>
              </a:rPr>
              <a:t>der Stimmzettelumschläge und Zählen der Stimmen </a:t>
            </a:r>
            <a:endParaRPr lang="de-DE" sz="2300" dirty="0">
              <a:solidFill>
                <a:schemeClr val="tx1"/>
              </a:solidFill>
            </a:endParaRPr>
          </a:p>
        </p:txBody>
      </p:sp>
      <p:pic>
        <p:nvPicPr>
          <p:cNvPr id="4" name="Picture 2">
            <a:extLst>
              <a:ext uri="{FF2B5EF4-FFF2-40B4-BE49-F238E27FC236}">
                <a16:creationId xmlns:a16="http://schemas.microsoft.com/office/drawing/2014/main" id="{F81EA761-ABD1-49E0-2D90-2DB93E74F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420888"/>
            <a:ext cx="4342395" cy="17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83B1C8CC-308A-9CC5-FFEB-274CA71D1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4033077"/>
            <a:ext cx="1871310" cy="185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a:extLst>
              <a:ext uri="{FF2B5EF4-FFF2-40B4-BE49-F238E27FC236}">
                <a16:creationId xmlns:a16="http://schemas.microsoft.com/office/drawing/2014/main" id="{FE13EC0B-D637-A0A0-47DF-494B4CAA9784}"/>
              </a:ext>
            </a:extLst>
          </p:cNvPr>
          <p:cNvSpPr/>
          <p:nvPr/>
        </p:nvSpPr>
        <p:spPr>
          <a:xfrm>
            <a:off x="469263" y="1143529"/>
            <a:ext cx="8491695" cy="1630838"/>
          </a:xfrm>
          <a:prstGeom prst="rect">
            <a:avLst/>
          </a:prstGeom>
        </p:spPr>
        <p:txBody>
          <a:bodyPr wrap="square">
            <a:spAutoFit/>
          </a:bodyPr>
          <a:lstStyle/>
          <a:p>
            <a:pPr marL="285693" indent="-285693" algn="l">
              <a:buClr>
                <a:schemeClr val="bg1">
                  <a:lumMod val="50000"/>
                </a:schemeClr>
              </a:buClr>
              <a:buFont typeface="Wingdings" pitchFamily="2" charset="2"/>
              <a:buChar char="Ø"/>
            </a:pPr>
            <a:r>
              <a:rPr lang="de-DE" sz="2000" b="1" dirty="0">
                <a:solidFill>
                  <a:srgbClr val="C00000"/>
                </a:solidFill>
                <a:latin typeface="Arial" pitchFamily="34" charset="0"/>
                <a:cs typeface="Arial" pitchFamily="34" charset="0"/>
              </a:rPr>
              <a:t>Stapel b:</a:t>
            </a:r>
          </a:p>
          <a:p>
            <a:pPr algn="l"/>
            <a:r>
              <a:rPr lang="de-DE" sz="2000" dirty="0">
                <a:latin typeface="Arial" pitchFamily="34" charset="0"/>
                <a:cs typeface="Arial" pitchFamily="34" charset="0"/>
              </a:rPr>
              <a:t>Einen Stapel mit </a:t>
            </a:r>
            <a:r>
              <a:rPr lang="de-DE" sz="2000" dirty="0">
                <a:solidFill>
                  <a:srgbClr val="FF0000"/>
                </a:solidFill>
                <a:latin typeface="Arial" pitchFamily="34" charset="0"/>
                <a:cs typeface="Arial" pitchFamily="34" charset="0"/>
              </a:rPr>
              <a:t>leeren Stimmzettelumschlägen und eindeutig ungekennzeichneten Stimmzetteln</a:t>
            </a:r>
            <a:r>
              <a:rPr lang="de-DE" sz="2000" dirty="0">
                <a:latin typeface="Arial" pitchFamily="34" charset="0"/>
                <a:cs typeface="Arial" pitchFamily="34" charset="0"/>
              </a:rPr>
              <a:t>. Leere Stimmzettelumschläge sind wie Stimmzettel ohne Kennzeichnung jeweils als ungültig abgegebene</a:t>
            </a:r>
          </a:p>
          <a:p>
            <a:pPr algn="l"/>
            <a:r>
              <a:rPr lang="de-DE" sz="2000" dirty="0">
                <a:latin typeface="Arial" pitchFamily="34" charset="0"/>
                <a:cs typeface="Arial" pitchFamily="34" charset="0"/>
              </a:rPr>
              <a:t>Stimme zu werten.</a:t>
            </a:r>
          </a:p>
        </p:txBody>
      </p:sp>
      <p:sp>
        <p:nvSpPr>
          <p:cNvPr id="7" name="Rechteck 6">
            <a:extLst>
              <a:ext uri="{FF2B5EF4-FFF2-40B4-BE49-F238E27FC236}">
                <a16:creationId xmlns:a16="http://schemas.microsoft.com/office/drawing/2014/main" id="{60F45C93-6345-0023-F060-B39F0E7A039D}"/>
              </a:ext>
            </a:extLst>
          </p:cNvPr>
          <p:cNvSpPr/>
          <p:nvPr/>
        </p:nvSpPr>
        <p:spPr>
          <a:xfrm>
            <a:off x="469263" y="4033077"/>
            <a:ext cx="6235844" cy="1630838"/>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b="1" dirty="0">
                <a:solidFill>
                  <a:srgbClr val="C00000"/>
                </a:solidFill>
                <a:latin typeface="Arial" pitchFamily="34" charset="0"/>
                <a:cs typeface="Arial" pitchFamily="34" charset="0"/>
              </a:rPr>
              <a:t>Stapel c:</a:t>
            </a:r>
          </a:p>
          <a:p>
            <a:pPr algn="l"/>
            <a:r>
              <a:rPr lang="de-DE" sz="2000" dirty="0">
                <a:latin typeface="Arial" pitchFamily="34" charset="0"/>
                <a:cs typeface="Arial" pitchFamily="34" charset="0"/>
              </a:rPr>
              <a:t>Einen Stapel mit Stimmzettelumschlägen, die </a:t>
            </a:r>
            <a:r>
              <a:rPr lang="de-DE" sz="2000" dirty="0">
                <a:solidFill>
                  <a:srgbClr val="FF0000"/>
                </a:solidFill>
                <a:latin typeface="Arial" pitchFamily="34" charset="0"/>
                <a:cs typeface="Arial" pitchFamily="34" charset="0"/>
              </a:rPr>
              <a:t>mehrere Stimmzettel </a:t>
            </a:r>
            <a:r>
              <a:rPr lang="de-DE" sz="2000" dirty="0">
                <a:latin typeface="Arial" pitchFamily="34" charset="0"/>
                <a:cs typeface="Arial" pitchFamily="34" charset="0"/>
              </a:rPr>
              <a:t>enthalten. Diesen Stapel verwahrt ein vom Briefwahlvorsteher bestimmter Beisitzer. </a:t>
            </a:r>
          </a:p>
        </p:txBody>
      </p:sp>
    </p:spTree>
    <p:extLst>
      <p:ext uri="{BB962C8B-B14F-4D97-AF65-F5344CB8AC3E}">
        <p14:creationId xmlns:p14="http://schemas.microsoft.com/office/powerpoint/2010/main" val="26730780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2B01B45-878F-DF12-83B6-DCB508064AFE}"/>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24</a:t>
            </a:fld>
            <a:endParaRPr lang="de-DE" spc="-5" dirty="0"/>
          </a:p>
        </p:txBody>
      </p:sp>
      <p:sp>
        <p:nvSpPr>
          <p:cNvPr id="3" name="Titel 2">
            <a:extLst>
              <a:ext uri="{FF2B5EF4-FFF2-40B4-BE49-F238E27FC236}">
                <a16:creationId xmlns:a16="http://schemas.microsoft.com/office/drawing/2014/main" id="{1B8EC53F-359C-B52D-0DFC-0B097C0BAD00}"/>
              </a:ext>
            </a:extLst>
          </p:cNvPr>
          <p:cNvSpPr>
            <a:spLocks noGrp="1"/>
          </p:cNvSpPr>
          <p:nvPr>
            <p:ph type="title"/>
          </p:nvPr>
        </p:nvSpPr>
        <p:spPr>
          <a:xfrm>
            <a:off x="981533" y="332656"/>
            <a:ext cx="6903336" cy="492329"/>
          </a:xfrm>
        </p:spPr>
        <p:txBody>
          <a:bodyPr/>
          <a:lstStyle/>
          <a:p>
            <a:pPr marL="626938" indent="-626938" algn="ctr"/>
            <a:r>
              <a:rPr lang="de-DE" sz="2300" dirty="0" smtClean="0">
                <a:solidFill>
                  <a:schemeClr val="tx1"/>
                </a:solidFill>
                <a:latin typeface="+mn-lt"/>
              </a:rPr>
              <a:t>Öffnen </a:t>
            </a:r>
            <a:r>
              <a:rPr lang="de-DE" sz="2300" dirty="0">
                <a:solidFill>
                  <a:schemeClr val="tx1"/>
                </a:solidFill>
                <a:latin typeface="+mn-lt"/>
              </a:rPr>
              <a:t>der Stimmzettelumschläge und Zählen der Stimmen </a:t>
            </a:r>
            <a:endParaRPr lang="de-DE" sz="2300" dirty="0">
              <a:solidFill>
                <a:schemeClr val="tx1"/>
              </a:solidFill>
            </a:endParaRPr>
          </a:p>
        </p:txBody>
      </p:sp>
      <p:sp>
        <p:nvSpPr>
          <p:cNvPr id="4" name="Rechteck 3">
            <a:extLst>
              <a:ext uri="{FF2B5EF4-FFF2-40B4-BE49-F238E27FC236}">
                <a16:creationId xmlns:a16="http://schemas.microsoft.com/office/drawing/2014/main" id="{5E67DC57-5FEA-1059-29C4-FC80E9A35BEC}"/>
              </a:ext>
            </a:extLst>
          </p:cNvPr>
          <p:cNvSpPr/>
          <p:nvPr/>
        </p:nvSpPr>
        <p:spPr>
          <a:xfrm>
            <a:off x="469264" y="1188703"/>
            <a:ext cx="6778643" cy="1630838"/>
          </a:xfrm>
          <a:prstGeom prst="rect">
            <a:avLst/>
          </a:prstGeom>
        </p:spPr>
        <p:txBody>
          <a:bodyPr wrap="square">
            <a:spAutoFit/>
          </a:bodyPr>
          <a:lstStyle/>
          <a:p>
            <a:pPr marL="285693" indent="-285693" algn="l">
              <a:buClr>
                <a:schemeClr val="bg1">
                  <a:lumMod val="50000"/>
                </a:schemeClr>
              </a:buClr>
              <a:buFont typeface="Wingdings" pitchFamily="2" charset="2"/>
              <a:buChar char="Ø"/>
            </a:pPr>
            <a:r>
              <a:rPr lang="de-DE" sz="2000" b="1" dirty="0">
                <a:solidFill>
                  <a:srgbClr val="C00000"/>
                </a:solidFill>
                <a:latin typeface="Arial" pitchFamily="34" charset="0"/>
                <a:cs typeface="Arial" pitchFamily="34" charset="0"/>
              </a:rPr>
              <a:t>Stapel d:</a:t>
            </a:r>
          </a:p>
          <a:p>
            <a:pPr algn="l"/>
            <a:r>
              <a:rPr lang="de-DE" sz="2000" dirty="0">
                <a:latin typeface="Arial" pitchFamily="34" charset="0"/>
                <a:cs typeface="Arial" pitchFamily="34" charset="0"/>
              </a:rPr>
              <a:t>Einen Stapel mit den Stimmzetteln, die </a:t>
            </a:r>
            <a:r>
              <a:rPr lang="de-DE" sz="2000" dirty="0">
                <a:solidFill>
                  <a:srgbClr val="FF0000"/>
                </a:solidFill>
                <a:latin typeface="Arial" pitchFamily="34" charset="0"/>
                <a:cs typeface="Arial" pitchFamily="34" charset="0"/>
              </a:rPr>
              <a:t>Anlass zu Bedenken geben</a:t>
            </a:r>
            <a:r>
              <a:rPr lang="de-DE" sz="2000" dirty="0">
                <a:latin typeface="Arial" pitchFamily="34" charset="0"/>
                <a:cs typeface="Arial" pitchFamily="34" charset="0"/>
              </a:rPr>
              <a:t>, d.h., die weder eindeutig gültig noch ungekennzeichnet sind. Diesen Stapel verwahrt ein vom Briefwahlvorsteher bestimmter Beisitzer. </a:t>
            </a:r>
          </a:p>
        </p:txBody>
      </p:sp>
      <p:pic>
        <p:nvPicPr>
          <p:cNvPr id="5" name="Picture 2">
            <a:extLst>
              <a:ext uri="{FF2B5EF4-FFF2-40B4-BE49-F238E27FC236}">
                <a16:creationId xmlns:a16="http://schemas.microsoft.com/office/drawing/2014/main" id="{4890A51D-295B-84CD-D7E8-B743B5BA7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238637"/>
            <a:ext cx="1818854" cy="159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a:extLst>
              <a:ext uri="{FF2B5EF4-FFF2-40B4-BE49-F238E27FC236}">
                <a16:creationId xmlns:a16="http://schemas.microsoft.com/office/drawing/2014/main" id="{49B5F082-71A7-A6F3-90E2-7BB6EE78766C}"/>
              </a:ext>
            </a:extLst>
          </p:cNvPr>
          <p:cNvSpPr/>
          <p:nvPr/>
        </p:nvSpPr>
        <p:spPr>
          <a:xfrm>
            <a:off x="395536" y="2819541"/>
            <a:ext cx="8075331" cy="2862322"/>
          </a:xfrm>
          <a:prstGeom prst="rect">
            <a:avLst/>
          </a:prstGeom>
        </p:spPr>
        <p:txBody>
          <a:bodyPr wrap="square">
            <a:spAutoFit/>
          </a:bodyPr>
          <a:lstStyle/>
          <a:p>
            <a:pPr algn="l"/>
            <a:r>
              <a:rPr lang="de-DE" sz="2000" b="1" dirty="0">
                <a:solidFill>
                  <a:srgbClr val="C00000"/>
                </a:solidFill>
                <a:latin typeface="Arial" pitchFamily="34" charset="0"/>
                <a:cs typeface="Arial" pitchFamily="34" charset="0"/>
              </a:rPr>
              <a:t>Zusammenfassung</a:t>
            </a:r>
            <a:r>
              <a:rPr lang="de-DE" sz="2000" b="1" dirty="0" smtClean="0">
                <a:solidFill>
                  <a:srgbClr val="C00000"/>
                </a:solidFill>
                <a:latin typeface="Arial" pitchFamily="34" charset="0"/>
                <a:cs typeface="Arial" pitchFamily="34" charset="0"/>
              </a:rPr>
              <a:t>:</a:t>
            </a:r>
            <a:endParaRPr lang="de-DE" sz="2000" b="1" dirty="0">
              <a:solidFill>
                <a:srgbClr val="C00000"/>
              </a:solidFill>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Sortierung </a:t>
            </a:r>
            <a:r>
              <a:rPr lang="de-DE" sz="2000" dirty="0" smtClean="0">
                <a:latin typeface="Arial" pitchFamily="34" charset="0"/>
                <a:cs typeface="Arial" pitchFamily="34" charset="0"/>
              </a:rPr>
              <a:t>nach </a:t>
            </a:r>
            <a:r>
              <a:rPr lang="de-DE" sz="2000" dirty="0">
                <a:latin typeface="Arial" pitchFamily="34" charset="0"/>
                <a:cs typeface="Arial" pitchFamily="34" charset="0"/>
              </a:rPr>
              <a:t>Stimmzetteln mit zweifelsfrei gültigen Stimmabgaben </a:t>
            </a:r>
            <a:r>
              <a:rPr lang="de-DE" sz="2000" dirty="0">
                <a:solidFill>
                  <a:srgbClr val="FF0000"/>
                </a:solidFill>
                <a:latin typeface="Arial" pitchFamily="34" charset="0"/>
                <a:cs typeface="Arial" pitchFamily="34" charset="0"/>
              </a:rPr>
              <a:t>(Stapel a)</a:t>
            </a:r>
            <a:r>
              <a:rPr lang="de-DE" sz="2000" dirty="0">
                <a:latin typeface="Arial" pitchFamily="34" charset="0"/>
                <a:cs typeface="Arial" pitchFamily="34" charset="0"/>
              </a:rPr>
              <a:t> sowie leeren Stimmzettelumschlägen und ungekennzeichneten Stimmzetteln </a:t>
            </a:r>
            <a:r>
              <a:rPr lang="de-DE" sz="2000" dirty="0">
                <a:solidFill>
                  <a:srgbClr val="FF0000"/>
                </a:solidFill>
                <a:latin typeface="Arial" pitchFamily="34" charset="0"/>
                <a:cs typeface="Arial" pitchFamily="34" charset="0"/>
              </a:rPr>
              <a:t>(Stapel b).</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Alle anderen Stimmzettel und Stimmzettelumschläge geben Anlass zu Bedenken (</a:t>
            </a:r>
            <a:r>
              <a:rPr lang="de-DE" sz="2000" dirty="0">
                <a:solidFill>
                  <a:srgbClr val="FF0000"/>
                </a:solidFill>
                <a:latin typeface="Arial" pitchFamily="34" charset="0"/>
                <a:cs typeface="Arial" pitchFamily="34" charset="0"/>
              </a:rPr>
              <a:t>Stapel c und d</a:t>
            </a:r>
            <a:r>
              <a:rPr lang="de-DE" sz="2000" dirty="0">
                <a:latin typeface="Arial" pitchFamily="34" charset="0"/>
                <a:cs typeface="Arial" pitchFamily="34" charset="0"/>
              </a:rPr>
              <a:t>).</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Auch die „eindeutig“ ungültigen Stimmzettel gehören zu den Stimmzetteln, die Anlass zu Bedenken geben (Ausnahme: ungekennzeichnete Stimmzettel).</a:t>
            </a:r>
          </a:p>
        </p:txBody>
      </p:sp>
    </p:spTree>
    <p:extLst>
      <p:ext uri="{BB962C8B-B14F-4D97-AF65-F5344CB8AC3E}">
        <p14:creationId xmlns:p14="http://schemas.microsoft.com/office/powerpoint/2010/main" val="3843256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E8BE8BC-FA82-9050-D1BF-AE19A6F0140D}"/>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25</a:t>
            </a:fld>
            <a:endParaRPr lang="de-DE" spc="-5" dirty="0"/>
          </a:p>
        </p:txBody>
      </p:sp>
      <p:sp>
        <p:nvSpPr>
          <p:cNvPr id="3" name="Titel 2">
            <a:extLst>
              <a:ext uri="{FF2B5EF4-FFF2-40B4-BE49-F238E27FC236}">
                <a16:creationId xmlns:a16="http://schemas.microsoft.com/office/drawing/2014/main" id="{7A0E7E17-2071-670E-79F1-E44785079A71}"/>
              </a:ext>
            </a:extLst>
          </p:cNvPr>
          <p:cNvSpPr>
            <a:spLocks noGrp="1"/>
          </p:cNvSpPr>
          <p:nvPr>
            <p:ph type="title"/>
          </p:nvPr>
        </p:nvSpPr>
        <p:spPr>
          <a:xfrm>
            <a:off x="827584" y="332656"/>
            <a:ext cx="6903336" cy="492329"/>
          </a:xfrm>
        </p:spPr>
        <p:txBody>
          <a:bodyPr/>
          <a:lstStyle/>
          <a:p>
            <a:pPr marL="626938" indent="-626938" algn="ctr"/>
            <a:r>
              <a:rPr lang="de-DE" sz="2300" dirty="0" smtClean="0">
                <a:solidFill>
                  <a:schemeClr val="tx1"/>
                </a:solidFill>
                <a:latin typeface="+mn-lt"/>
              </a:rPr>
              <a:t>Öffnen </a:t>
            </a:r>
            <a:r>
              <a:rPr lang="de-DE" sz="2300" dirty="0">
                <a:solidFill>
                  <a:schemeClr val="tx1"/>
                </a:solidFill>
                <a:latin typeface="+mn-lt"/>
              </a:rPr>
              <a:t>der Stimmzettelumschläge und Zählen der Stimmen </a:t>
            </a:r>
            <a:endParaRPr lang="de-DE" sz="2300" dirty="0">
              <a:solidFill>
                <a:schemeClr val="tx1"/>
              </a:solidFill>
            </a:endParaRPr>
          </a:p>
        </p:txBody>
      </p:sp>
      <p:sp>
        <p:nvSpPr>
          <p:cNvPr id="4" name="Rechteck 3">
            <a:extLst>
              <a:ext uri="{FF2B5EF4-FFF2-40B4-BE49-F238E27FC236}">
                <a16:creationId xmlns:a16="http://schemas.microsoft.com/office/drawing/2014/main" id="{688629A3-E3F6-FFC8-DDB0-2FF1CBD4476D}"/>
              </a:ext>
            </a:extLst>
          </p:cNvPr>
          <p:cNvSpPr/>
          <p:nvPr/>
        </p:nvSpPr>
        <p:spPr>
          <a:xfrm>
            <a:off x="179512" y="1124744"/>
            <a:ext cx="8608607" cy="4401205"/>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Es ist zu beachten, dass ein Stimmzettel erst dann als ungültig gewertet werden kann, wenn sich der Briefwahlvorstand mit dem Stimmzettel befasst und darüber entsprechend </a:t>
            </a:r>
            <a:r>
              <a:rPr lang="de-DE" sz="2000" dirty="0">
                <a:solidFill>
                  <a:srgbClr val="FF0000"/>
                </a:solidFill>
                <a:latin typeface="Arial" pitchFamily="34" charset="0"/>
                <a:cs typeface="Arial" pitchFamily="34" charset="0"/>
              </a:rPr>
              <a:t>abgestimmt</a:t>
            </a:r>
            <a:r>
              <a:rPr lang="de-DE" sz="2000" dirty="0">
                <a:latin typeface="Arial" pitchFamily="34" charset="0"/>
                <a:cs typeface="Arial" pitchFamily="34" charset="0"/>
              </a:rPr>
              <a:t> hat.</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Bis zur Beschlussfassung über die Gültigkeit der bedenklichen Stimmzettelumschläge </a:t>
            </a:r>
            <a:r>
              <a:rPr lang="de-DE" sz="2000" dirty="0">
                <a:solidFill>
                  <a:srgbClr val="FF0000"/>
                </a:solidFill>
                <a:latin typeface="Arial" pitchFamily="34" charset="0"/>
                <a:cs typeface="Arial" pitchFamily="34" charset="0"/>
              </a:rPr>
              <a:t>dürfen keine Stimmzettel </a:t>
            </a:r>
            <a:r>
              <a:rPr lang="de-DE" sz="2000" dirty="0">
                <a:latin typeface="Arial" pitchFamily="34" charset="0"/>
                <a:cs typeface="Arial" pitchFamily="34" charset="0"/>
              </a:rPr>
              <a:t>aus den Stimmzettelumschlägen entnommen werden</a:t>
            </a:r>
            <a:r>
              <a:rPr lang="de-DE" sz="2000" dirty="0" smtClean="0">
                <a:latin typeface="Arial" pitchFamily="34" charset="0"/>
                <a:cs typeface="Arial" pitchFamily="34" charset="0"/>
              </a:rPr>
              <a:t>.</a:t>
            </a:r>
            <a:endParaRPr lang="de-DE" sz="2000" dirty="0">
              <a:latin typeface="Arial" pitchFamily="34" charset="0"/>
              <a:cs typeface="Arial" pitchFamily="34" charset="0"/>
            </a:endParaRPr>
          </a:p>
          <a:p>
            <a:pPr algn="l">
              <a:buClr>
                <a:schemeClr val="bg1">
                  <a:lumMod val="50000"/>
                </a:schemeClr>
              </a:buClr>
            </a:pPr>
            <a:r>
              <a:rPr lang="de-DE" sz="2000" b="1" dirty="0" smtClean="0">
                <a:solidFill>
                  <a:srgbClr val="C00000"/>
                </a:solidFill>
                <a:latin typeface="Arial" pitchFamily="34" charset="0"/>
                <a:cs typeface="Arial" pitchFamily="34" charset="0"/>
              </a:rPr>
              <a:t>Prüfung </a:t>
            </a:r>
            <a:r>
              <a:rPr lang="de-DE" sz="2000" b="1" dirty="0">
                <a:solidFill>
                  <a:srgbClr val="C00000"/>
                </a:solidFill>
                <a:latin typeface="Arial" pitchFamily="34" charset="0"/>
                <a:cs typeface="Arial" pitchFamily="34" charset="0"/>
              </a:rPr>
              <a:t>der Stimmzettel mit gültigen Stimmen (Stapel a</a:t>
            </a:r>
            <a:r>
              <a:rPr lang="de-DE" sz="2000" b="1" dirty="0" smtClean="0">
                <a:solidFill>
                  <a:srgbClr val="C00000"/>
                </a:solidFill>
                <a:latin typeface="Arial" pitchFamily="34" charset="0"/>
                <a:cs typeface="Arial" pitchFamily="34" charset="0"/>
              </a:rPr>
              <a:t>)</a:t>
            </a:r>
            <a:endParaRPr lang="de-DE" sz="2000" b="1" dirty="0">
              <a:solidFill>
                <a:srgbClr val="C00000"/>
              </a:solidFill>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Der Briefwahlvorsteher und sein Stellvertreter erhalten die nach Wahlvorschlägen getrennten Stapel.</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Sie prüfen, ob auf den Stimmzetteln eines jeden Stapels die gleichen Wahlvorschläge gekennzeichnet sind und sagen zu jedem Stapel laut an, für welchen Wahlvorschlag die Stimme vergeben wurde.</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Gibt dabei ein Stimmzettel Anlass zu Bedenken, kommt er zu dem ausgesonderten Stapel </a:t>
            </a:r>
            <a:r>
              <a:rPr lang="de-DE" sz="2000" dirty="0">
                <a:solidFill>
                  <a:srgbClr val="FF0000"/>
                </a:solidFill>
                <a:latin typeface="Arial" pitchFamily="34" charset="0"/>
                <a:cs typeface="Arial" pitchFamily="34" charset="0"/>
              </a:rPr>
              <a:t>(Stapel d)</a:t>
            </a:r>
            <a:r>
              <a:rPr lang="de-DE" sz="2000" dirty="0">
                <a:latin typeface="Arial" pitchFamily="34" charset="0"/>
                <a:cs typeface="Arial" pitchFamily="34" charset="0"/>
              </a:rPr>
              <a:t>.</a:t>
            </a:r>
          </a:p>
        </p:txBody>
      </p:sp>
    </p:spTree>
    <p:extLst>
      <p:ext uri="{BB962C8B-B14F-4D97-AF65-F5344CB8AC3E}">
        <p14:creationId xmlns:p14="http://schemas.microsoft.com/office/powerpoint/2010/main" val="37601009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A722424-5B34-10E9-3DBA-D4D98953F7D0}"/>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26</a:t>
            </a:fld>
            <a:endParaRPr lang="de-DE" spc="-5" dirty="0"/>
          </a:p>
        </p:txBody>
      </p:sp>
      <p:sp>
        <p:nvSpPr>
          <p:cNvPr id="3" name="Titel 2">
            <a:extLst>
              <a:ext uri="{FF2B5EF4-FFF2-40B4-BE49-F238E27FC236}">
                <a16:creationId xmlns:a16="http://schemas.microsoft.com/office/drawing/2014/main" id="{D9F2F492-797A-5AB3-CB36-00612EF01C3B}"/>
              </a:ext>
            </a:extLst>
          </p:cNvPr>
          <p:cNvSpPr>
            <a:spLocks noGrp="1"/>
          </p:cNvSpPr>
          <p:nvPr>
            <p:ph type="title"/>
          </p:nvPr>
        </p:nvSpPr>
        <p:spPr>
          <a:xfrm>
            <a:off x="899592" y="418272"/>
            <a:ext cx="6903336" cy="492329"/>
          </a:xfrm>
        </p:spPr>
        <p:txBody>
          <a:bodyPr/>
          <a:lstStyle/>
          <a:p>
            <a:pPr marL="626938" indent="-626938" algn="ctr"/>
            <a:r>
              <a:rPr lang="de-DE" sz="2300" dirty="0" smtClean="0">
                <a:solidFill>
                  <a:schemeClr val="tx1"/>
                </a:solidFill>
                <a:latin typeface="+mn-lt"/>
              </a:rPr>
              <a:t>Öffnen </a:t>
            </a:r>
            <a:r>
              <a:rPr lang="de-DE" sz="2300" dirty="0">
                <a:solidFill>
                  <a:schemeClr val="tx1"/>
                </a:solidFill>
                <a:latin typeface="+mn-lt"/>
              </a:rPr>
              <a:t>der Stimmzettelumschläge und Zählen der Stimmen </a:t>
            </a:r>
            <a:endParaRPr lang="de-DE" sz="2300" dirty="0">
              <a:solidFill>
                <a:schemeClr val="tx1"/>
              </a:solidFill>
            </a:endParaRPr>
          </a:p>
        </p:txBody>
      </p:sp>
      <p:sp>
        <p:nvSpPr>
          <p:cNvPr id="4" name="Rechteck 3">
            <a:extLst>
              <a:ext uri="{FF2B5EF4-FFF2-40B4-BE49-F238E27FC236}">
                <a16:creationId xmlns:a16="http://schemas.microsoft.com/office/drawing/2014/main" id="{A83F458E-5514-44FB-9132-F667FC121F0B}"/>
              </a:ext>
            </a:extLst>
          </p:cNvPr>
          <p:cNvSpPr/>
          <p:nvPr/>
        </p:nvSpPr>
        <p:spPr>
          <a:xfrm>
            <a:off x="323528" y="1054357"/>
            <a:ext cx="8502806" cy="2030855"/>
          </a:xfrm>
          <a:prstGeom prst="rect">
            <a:avLst/>
          </a:prstGeom>
        </p:spPr>
        <p:txBody>
          <a:bodyPr wrap="square">
            <a:spAutoFit/>
          </a:bodyPr>
          <a:lstStyle/>
          <a:p>
            <a:pPr algn="l">
              <a:buClr>
                <a:schemeClr val="bg1">
                  <a:lumMod val="50000"/>
                </a:schemeClr>
              </a:buClr>
            </a:pPr>
            <a:r>
              <a:rPr lang="de-DE" b="1" dirty="0" smtClean="0">
                <a:solidFill>
                  <a:srgbClr val="C00000"/>
                </a:solidFill>
                <a:latin typeface="Arial" pitchFamily="34" charset="0"/>
                <a:cs typeface="Arial" pitchFamily="34" charset="0"/>
              </a:rPr>
              <a:t>Prüfung </a:t>
            </a:r>
            <a:r>
              <a:rPr lang="de-DE" b="1" dirty="0">
                <a:solidFill>
                  <a:srgbClr val="C00000"/>
                </a:solidFill>
                <a:latin typeface="Arial" pitchFamily="34" charset="0"/>
                <a:cs typeface="Arial" pitchFamily="34" charset="0"/>
              </a:rPr>
              <a:t>der leeren Stimmzettelumschläge und der ungekennzeichneten Stimmzettel (Stapel b)</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Der Wahlvorsteher erhält den Stapel b.</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Er prüft jeden Stimmzettelumschlag, ob er leer ist und jeden Stimmzettel, ob er ungekennzeichnet ist und sagt an, dass die Stimme ungültig ist.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Über diese leeren Stimmzettelumschläge und ungekennzeichneten Stimmzettel muss der Briefwahlvorstand </a:t>
            </a:r>
            <a:r>
              <a:rPr lang="de-DE" b="1" dirty="0">
                <a:solidFill>
                  <a:srgbClr val="FF0000"/>
                </a:solidFill>
                <a:latin typeface="Arial" pitchFamily="34" charset="0"/>
                <a:cs typeface="Arial" pitchFamily="34" charset="0"/>
              </a:rPr>
              <a:t>keinen Beschluss </a:t>
            </a:r>
            <a:r>
              <a:rPr lang="de-DE" dirty="0">
                <a:latin typeface="Arial" pitchFamily="34" charset="0"/>
                <a:cs typeface="Arial" pitchFamily="34" charset="0"/>
              </a:rPr>
              <a:t>fassen.</a:t>
            </a:r>
          </a:p>
        </p:txBody>
      </p:sp>
      <p:sp>
        <p:nvSpPr>
          <p:cNvPr id="5" name="Rechteck 4">
            <a:extLst>
              <a:ext uri="{FF2B5EF4-FFF2-40B4-BE49-F238E27FC236}">
                <a16:creationId xmlns:a16="http://schemas.microsoft.com/office/drawing/2014/main" id="{15D7848F-B1BB-A96F-D824-2C0A17B9ABB7}"/>
              </a:ext>
            </a:extLst>
          </p:cNvPr>
          <p:cNvSpPr/>
          <p:nvPr/>
        </p:nvSpPr>
        <p:spPr>
          <a:xfrm>
            <a:off x="323528" y="2996952"/>
            <a:ext cx="8502806" cy="2861660"/>
          </a:xfrm>
          <a:prstGeom prst="rect">
            <a:avLst/>
          </a:prstGeom>
        </p:spPr>
        <p:txBody>
          <a:bodyPr wrap="square">
            <a:spAutoFit/>
          </a:bodyPr>
          <a:lstStyle/>
          <a:p>
            <a:pPr algn="l"/>
            <a:r>
              <a:rPr lang="de-DE" b="1" dirty="0" smtClean="0">
                <a:solidFill>
                  <a:srgbClr val="C00000"/>
                </a:solidFill>
                <a:latin typeface="Arial" pitchFamily="34" charset="0"/>
                <a:cs typeface="Arial" pitchFamily="34" charset="0"/>
              </a:rPr>
              <a:t>Zählung </a:t>
            </a:r>
            <a:r>
              <a:rPr lang="de-DE" b="1" dirty="0">
                <a:solidFill>
                  <a:srgbClr val="C00000"/>
                </a:solidFill>
                <a:latin typeface="Arial" pitchFamily="34" charset="0"/>
                <a:cs typeface="Arial" pitchFamily="34" charset="0"/>
              </a:rPr>
              <a:t>der gültigen Stimmen aus Stapel a und der ungültigen Stimmen aus Stapel b</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Stapel a und b werden von je zwei Beisitzern unter gegenseitiger Kontrolle durchgezählt.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Stimmen die Zählungen der beiden Beisitzer für die einzelnen Stapel nicht überein, haben sie den betreffenden Zählvorgang erneut nacheinander </a:t>
            </a:r>
          </a:p>
          <a:p>
            <a:pPr algn="l">
              <a:buClr>
                <a:schemeClr val="bg1">
                  <a:lumMod val="50000"/>
                </a:schemeClr>
              </a:buClr>
            </a:pPr>
            <a:r>
              <a:rPr lang="de-DE" dirty="0">
                <a:latin typeface="Arial" pitchFamily="34" charset="0"/>
                <a:cs typeface="Arial" pitchFamily="34" charset="0"/>
              </a:rPr>
              <a:t>     bis zur Übereinstimmung zu wiederholen.</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ermittelten Zahlen sind die für die einzelnen Wahlvorschläge abgegebenen gültigen Stimmen sowie die ungültigen, da leeren Stimmzettelumschläge bzw. nicht gekennzeichneten Stimmzettel.</a:t>
            </a:r>
          </a:p>
        </p:txBody>
      </p:sp>
    </p:spTree>
    <p:extLst>
      <p:ext uri="{BB962C8B-B14F-4D97-AF65-F5344CB8AC3E}">
        <p14:creationId xmlns:p14="http://schemas.microsoft.com/office/powerpoint/2010/main" val="2027909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6A18B0D-4A55-B448-7210-C33134916377}"/>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27</a:t>
            </a:fld>
            <a:endParaRPr lang="de-DE" spc="-5" dirty="0"/>
          </a:p>
        </p:txBody>
      </p:sp>
      <p:sp>
        <p:nvSpPr>
          <p:cNvPr id="6" name="Titel 5">
            <a:extLst>
              <a:ext uri="{FF2B5EF4-FFF2-40B4-BE49-F238E27FC236}">
                <a16:creationId xmlns:a16="http://schemas.microsoft.com/office/drawing/2014/main" id="{6D3C17C0-1FFB-8859-1899-834326240C68}"/>
              </a:ext>
            </a:extLst>
          </p:cNvPr>
          <p:cNvSpPr>
            <a:spLocks noGrp="1"/>
          </p:cNvSpPr>
          <p:nvPr>
            <p:ph type="title"/>
          </p:nvPr>
        </p:nvSpPr>
        <p:spPr>
          <a:xfrm>
            <a:off x="971600" y="764704"/>
            <a:ext cx="7085290" cy="492329"/>
          </a:xfrm>
        </p:spPr>
        <p:txBody>
          <a:bodyPr/>
          <a:lstStyle/>
          <a:p>
            <a:pPr marL="626938" indent="-626938" algn="ctr"/>
            <a:r>
              <a:rPr lang="de-DE" sz="2300" dirty="0" smtClean="0">
                <a:solidFill>
                  <a:schemeClr val="tx1"/>
                </a:solidFill>
                <a:latin typeface="+mn-lt"/>
              </a:rPr>
              <a:t>Eintragung </a:t>
            </a:r>
            <a:r>
              <a:rPr lang="de-DE" sz="2300" dirty="0">
                <a:solidFill>
                  <a:schemeClr val="tx1"/>
                </a:solidFill>
                <a:latin typeface="+mn-lt"/>
              </a:rPr>
              <a:t>der ermittelten Zahlen aus den Stapeln a und b in die Briefwahl-niederschrift als Zwischensumme I</a:t>
            </a:r>
            <a:r>
              <a:rPr lang="de-DE" dirty="0">
                <a:latin typeface="+mn-lt"/>
              </a:rPr>
              <a:t/>
            </a:r>
            <a:br>
              <a:rPr lang="de-DE" dirty="0">
                <a:latin typeface="+mn-lt"/>
              </a:rPr>
            </a:br>
            <a:endParaRPr lang="de-DE" dirty="0"/>
          </a:p>
        </p:txBody>
      </p:sp>
      <p:sp>
        <p:nvSpPr>
          <p:cNvPr id="7" name="Textfeld 6">
            <a:extLst>
              <a:ext uri="{FF2B5EF4-FFF2-40B4-BE49-F238E27FC236}">
                <a16:creationId xmlns:a16="http://schemas.microsoft.com/office/drawing/2014/main" id="{EEF0C940-048D-D86F-FBA6-51C9287E3BAA}"/>
              </a:ext>
            </a:extLst>
          </p:cNvPr>
          <p:cNvSpPr txBox="1"/>
          <p:nvPr/>
        </p:nvSpPr>
        <p:spPr>
          <a:xfrm>
            <a:off x="458153" y="1675080"/>
            <a:ext cx="8473775" cy="1753920"/>
          </a:xfrm>
          <a:prstGeom prst="rect">
            <a:avLst/>
          </a:prstGeom>
          <a:noFill/>
        </p:spPr>
        <p:txBody>
          <a:bodyPr wrap="square">
            <a:spAutoFit/>
          </a:bodyPr>
          <a:lstStyle/>
          <a:p>
            <a:pPr algn="l"/>
            <a:r>
              <a:rPr lang="de-DE" dirty="0">
                <a:latin typeface="Arial" pitchFamily="34" charset="0"/>
                <a:cs typeface="Arial" pitchFamily="34" charset="0"/>
              </a:rPr>
              <a:t>Die </a:t>
            </a:r>
            <a:r>
              <a:rPr lang="de-DE" dirty="0">
                <a:solidFill>
                  <a:srgbClr val="C00000"/>
                </a:solidFill>
                <a:latin typeface="Arial" pitchFamily="34" charset="0"/>
                <a:cs typeface="Arial" pitchFamily="34" charset="0"/>
              </a:rPr>
              <a:t>gültigen</a:t>
            </a:r>
            <a:r>
              <a:rPr lang="de-DE" dirty="0">
                <a:latin typeface="Arial" pitchFamily="34" charset="0"/>
                <a:cs typeface="Arial" pitchFamily="34" charset="0"/>
              </a:rPr>
              <a:t> Stimmen (Stapel a) werden vom Schriftführer in Abschnitt 4 bei den einzelnen Wahlvorschlägen</a:t>
            </a:r>
            <a:br>
              <a:rPr lang="de-DE" dirty="0">
                <a:latin typeface="Arial" pitchFamily="34" charset="0"/>
                <a:cs typeface="Arial" pitchFamily="34" charset="0"/>
              </a:rPr>
            </a:br>
            <a:r>
              <a:rPr lang="de-DE" dirty="0">
                <a:latin typeface="Arial" pitchFamily="34" charset="0"/>
                <a:cs typeface="Arial" pitchFamily="34" charset="0"/>
              </a:rPr>
              <a:t>(D1, D2, D3, usw.) als Zwischensumme I (ZS I) eingetragen.</a:t>
            </a:r>
          </a:p>
          <a:p>
            <a:pPr algn="l"/>
            <a:r>
              <a:rPr lang="de-DE" dirty="0">
                <a:latin typeface="Arial" pitchFamily="34" charset="0"/>
                <a:cs typeface="Arial" pitchFamily="34" charset="0"/>
              </a:rPr>
              <a:t/>
            </a:r>
            <a:br>
              <a:rPr lang="de-DE" dirty="0">
                <a:latin typeface="Arial" pitchFamily="34" charset="0"/>
                <a:cs typeface="Arial" pitchFamily="34" charset="0"/>
              </a:rPr>
            </a:br>
            <a:r>
              <a:rPr lang="de-DE" dirty="0">
                <a:latin typeface="Arial" pitchFamily="34" charset="0"/>
                <a:cs typeface="Arial" pitchFamily="34" charset="0"/>
              </a:rPr>
              <a:t>Die </a:t>
            </a:r>
            <a:r>
              <a:rPr lang="de-DE" dirty="0">
                <a:solidFill>
                  <a:srgbClr val="C00000"/>
                </a:solidFill>
                <a:latin typeface="Arial" pitchFamily="34" charset="0"/>
                <a:cs typeface="Arial" pitchFamily="34" charset="0"/>
              </a:rPr>
              <a:t>ungültigen</a:t>
            </a:r>
            <a:r>
              <a:rPr lang="de-DE" dirty="0">
                <a:latin typeface="Arial" pitchFamily="34" charset="0"/>
                <a:cs typeface="Arial" pitchFamily="34" charset="0"/>
              </a:rPr>
              <a:t> Stimmen (Stapel b) sind unter Kennbuchstabe C als Zwischensumme I (ZS I) einzutragen.</a:t>
            </a:r>
            <a:endParaRPr lang="de-DE" dirty="0"/>
          </a:p>
        </p:txBody>
      </p:sp>
      <p:pic>
        <p:nvPicPr>
          <p:cNvPr id="5" name="Grafik 4"/>
          <p:cNvPicPr>
            <a:picLocks noChangeAspect="1"/>
          </p:cNvPicPr>
          <p:nvPr/>
        </p:nvPicPr>
        <p:blipFill rotWithShape="1">
          <a:blip r:embed="rId2"/>
          <a:srcRect t="1104" b="62461"/>
          <a:stretch/>
        </p:blipFill>
        <p:spPr>
          <a:xfrm>
            <a:off x="3066119" y="3415711"/>
            <a:ext cx="6056278" cy="3096344"/>
          </a:xfrm>
          <a:prstGeom prst="rect">
            <a:avLst/>
          </a:prstGeom>
        </p:spPr>
      </p:pic>
      <p:sp>
        <p:nvSpPr>
          <p:cNvPr id="8" name="Rechteck 7"/>
          <p:cNvSpPr/>
          <p:nvPr/>
        </p:nvSpPr>
        <p:spPr>
          <a:xfrm>
            <a:off x="6712621" y="5068600"/>
            <a:ext cx="534122" cy="553998"/>
          </a:xfrm>
          <a:prstGeom prst="rect">
            <a:avLst/>
          </a:prstGeom>
          <a:noFill/>
        </p:spPr>
        <p:txBody>
          <a:bodyPr wrap="none" lIns="91440" tIns="45720" rIns="91440" bIns="45720">
            <a:spAutoFit/>
          </a:bodyPr>
          <a:lstStyle/>
          <a:p>
            <a:pPr algn="ctr"/>
            <a:r>
              <a:rPr lang="de-DE" sz="3000" b="0" cap="none" spc="0" dirty="0" smtClean="0">
                <a:ln w="0"/>
                <a:solidFill>
                  <a:srgbClr val="FF0000"/>
                </a:solidFill>
                <a:effectLst>
                  <a:outerShdw blurRad="38100" dist="19050" dir="2700000" algn="tl" rotWithShape="0">
                    <a:schemeClr val="dk1">
                      <a:alpha val="40000"/>
                    </a:schemeClr>
                  </a:outerShdw>
                </a:effectLst>
              </a:rPr>
              <a:t>a)</a:t>
            </a:r>
            <a:endParaRPr lang="de-DE" sz="3000" b="0" cap="none" spc="0" dirty="0">
              <a:ln w="0"/>
              <a:solidFill>
                <a:srgbClr val="FF0000"/>
              </a:solidFill>
              <a:effectLst>
                <a:outerShdw blurRad="38100" dist="19050" dir="2700000" algn="tl" rotWithShape="0">
                  <a:schemeClr val="dk1">
                    <a:alpha val="40000"/>
                  </a:schemeClr>
                </a:outerShdw>
              </a:effectLst>
            </a:endParaRPr>
          </a:p>
        </p:txBody>
      </p:sp>
      <p:sp>
        <p:nvSpPr>
          <p:cNvPr id="9" name="Rechteck 8"/>
          <p:cNvSpPr/>
          <p:nvPr/>
        </p:nvSpPr>
        <p:spPr>
          <a:xfrm>
            <a:off x="6732240" y="4179144"/>
            <a:ext cx="545342" cy="553998"/>
          </a:xfrm>
          <a:prstGeom prst="rect">
            <a:avLst/>
          </a:prstGeom>
          <a:noFill/>
        </p:spPr>
        <p:txBody>
          <a:bodyPr wrap="none" lIns="91440" tIns="45720" rIns="91440" bIns="45720">
            <a:spAutoFit/>
          </a:bodyPr>
          <a:lstStyle/>
          <a:p>
            <a:pPr algn="ctr"/>
            <a:r>
              <a:rPr lang="de-DE" sz="3000" dirty="0" smtClean="0">
                <a:ln w="0"/>
                <a:solidFill>
                  <a:srgbClr val="FF0000"/>
                </a:solidFill>
                <a:effectLst>
                  <a:outerShdw blurRad="38100" dist="19050" dir="2700000" algn="tl" rotWithShape="0">
                    <a:schemeClr val="dk1">
                      <a:alpha val="40000"/>
                    </a:schemeClr>
                  </a:outerShdw>
                </a:effectLst>
              </a:rPr>
              <a:t>b)</a:t>
            </a:r>
            <a:endParaRPr lang="de-DE" sz="3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75777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DDA9307-1A8C-0E14-C26E-D5CC4882461D}"/>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28</a:t>
            </a:fld>
            <a:endParaRPr lang="de-DE" spc="-5" dirty="0"/>
          </a:p>
        </p:txBody>
      </p:sp>
      <p:sp>
        <p:nvSpPr>
          <p:cNvPr id="6" name="Titel 5">
            <a:extLst>
              <a:ext uri="{FF2B5EF4-FFF2-40B4-BE49-F238E27FC236}">
                <a16:creationId xmlns:a16="http://schemas.microsoft.com/office/drawing/2014/main" id="{B210B684-E21E-D243-2975-2052A422FFAE}"/>
              </a:ext>
            </a:extLst>
          </p:cNvPr>
          <p:cNvSpPr>
            <a:spLocks noGrp="1"/>
          </p:cNvSpPr>
          <p:nvPr>
            <p:ph type="title"/>
          </p:nvPr>
        </p:nvSpPr>
        <p:spPr>
          <a:xfrm>
            <a:off x="611560" y="908720"/>
            <a:ext cx="8074855" cy="492329"/>
          </a:xfrm>
        </p:spPr>
        <p:txBody>
          <a:bodyPr/>
          <a:lstStyle/>
          <a:p>
            <a:pPr algn="ctr"/>
            <a:r>
              <a:rPr lang="de-DE" sz="2300" dirty="0" smtClean="0">
                <a:solidFill>
                  <a:schemeClr val="tx1"/>
                </a:solidFill>
                <a:latin typeface="+mn-lt"/>
              </a:rPr>
              <a:t>Prüfung </a:t>
            </a:r>
            <a:r>
              <a:rPr lang="de-DE" sz="2300" dirty="0">
                <a:solidFill>
                  <a:schemeClr val="tx1"/>
                </a:solidFill>
                <a:latin typeface="+mn-lt"/>
              </a:rPr>
              <a:t>der Stimmzettelumschläge, die mehrere Stimmzettel enthalten </a:t>
            </a:r>
            <a:r>
              <a:rPr lang="de-DE" sz="2300" dirty="0">
                <a:latin typeface="+mn-lt"/>
              </a:rPr>
              <a:t>(Stapel c) </a:t>
            </a:r>
            <a:r>
              <a:rPr lang="de-DE" sz="2300" dirty="0">
                <a:solidFill>
                  <a:schemeClr val="tx1"/>
                </a:solidFill>
                <a:latin typeface="+mn-lt"/>
              </a:rPr>
              <a:t>und der Stimmzettel mit Anlass zu Bedenken aus </a:t>
            </a:r>
            <a:r>
              <a:rPr lang="de-DE" sz="2300" dirty="0" smtClean="0">
                <a:latin typeface="+mn-lt"/>
              </a:rPr>
              <a:t>(Stapel d) </a:t>
            </a:r>
            <a:r>
              <a:rPr lang="de-DE" sz="2300" dirty="0">
                <a:solidFill>
                  <a:schemeClr val="tx1"/>
                </a:solidFill>
                <a:latin typeface="+mn-lt"/>
              </a:rPr>
              <a:t>mit Stimmzettelbeispielen</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7" name="Rechteck 6">
            <a:extLst>
              <a:ext uri="{FF2B5EF4-FFF2-40B4-BE49-F238E27FC236}">
                <a16:creationId xmlns:a16="http://schemas.microsoft.com/office/drawing/2014/main" id="{F5CCCD11-0F56-BE04-3F42-EEE0BB006A4B}"/>
              </a:ext>
            </a:extLst>
          </p:cNvPr>
          <p:cNvSpPr/>
          <p:nvPr/>
        </p:nvSpPr>
        <p:spPr>
          <a:xfrm>
            <a:off x="346390" y="1700808"/>
            <a:ext cx="8605193" cy="3785652"/>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Bei den Stimmzetteln und Stimmzettelumschlägen, die zu Bedenken Anlass geben, entscheidet </a:t>
            </a:r>
            <a:r>
              <a:rPr lang="de-DE" sz="2000" b="1" u="sng" dirty="0">
                <a:latin typeface="Arial" pitchFamily="34" charset="0"/>
                <a:cs typeface="Arial" pitchFamily="34" charset="0"/>
              </a:rPr>
              <a:t>der gesamte Briefwahlvorstand</a:t>
            </a:r>
            <a:r>
              <a:rPr lang="de-DE" sz="2000" u="sng" dirty="0">
                <a:latin typeface="Arial" pitchFamily="34" charset="0"/>
                <a:cs typeface="Arial" pitchFamily="34" charset="0"/>
              </a:rPr>
              <a:t>.</a:t>
            </a:r>
          </a:p>
          <a:p>
            <a:pPr algn="l"/>
            <a:endParaRPr lang="de-DE" sz="2000" b="1" dirty="0">
              <a:solidFill>
                <a:schemeClr val="bg1">
                  <a:lumMod val="50000"/>
                </a:schemeClr>
              </a:solidFill>
              <a:latin typeface="Arial" pitchFamily="34" charset="0"/>
              <a:cs typeface="Arial" pitchFamily="34" charset="0"/>
            </a:endParaRPr>
          </a:p>
          <a:p>
            <a:pPr algn="l"/>
            <a:r>
              <a:rPr lang="de-DE" sz="2000" b="1" dirty="0" smtClean="0">
                <a:solidFill>
                  <a:srgbClr val="C00000"/>
                </a:solidFill>
                <a:latin typeface="Arial" pitchFamily="34" charset="0"/>
                <a:cs typeface="Arial" pitchFamily="34" charset="0"/>
              </a:rPr>
              <a:t>Ein </a:t>
            </a:r>
            <a:r>
              <a:rPr lang="de-DE" sz="2000" b="1" dirty="0">
                <a:solidFill>
                  <a:srgbClr val="C00000"/>
                </a:solidFill>
                <a:latin typeface="Arial" pitchFamily="34" charset="0"/>
                <a:cs typeface="Arial" pitchFamily="34" charset="0"/>
              </a:rPr>
              <a:t>Stimmzettelumschlag enthält mehrere Stimmzettel</a:t>
            </a:r>
          </a:p>
          <a:p>
            <a:pPr algn="l"/>
            <a:endParaRPr lang="de-DE" sz="2000" dirty="0">
              <a:latin typeface="Arial" pitchFamily="34" charset="0"/>
              <a:cs typeface="Arial" pitchFamily="34" charset="0"/>
            </a:endParaRPr>
          </a:p>
          <a:p>
            <a:pPr algn="l"/>
            <a:r>
              <a:rPr lang="de-DE" sz="2000" dirty="0" smtClean="0">
                <a:latin typeface="Arial" pitchFamily="34" charset="0"/>
                <a:cs typeface="Arial" pitchFamily="34" charset="0"/>
              </a:rPr>
              <a:t>Enthält </a:t>
            </a:r>
            <a:r>
              <a:rPr lang="de-DE" sz="2000" dirty="0">
                <a:latin typeface="Arial" pitchFamily="34" charset="0"/>
                <a:cs typeface="Arial" pitchFamily="34" charset="0"/>
              </a:rPr>
              <a:t>ein Stimmzettelumschlag mehrere Stimmzettel, dann</a:t>
            </a:r>
            <a:r>
              <a:rPr lang="de-DE" sz="2000" dirty="0" smtClean="0">
                <a:latin typeface="Arial" pitchFamily="34" charset="0"/>
                <a:cs typeface="Arial" pitchFamily="34" charset="0"/>
              </a:rPr>
              <a:t>:</a:t>
            </a:r>
            <a:endParaRPr lang="de-DE" sz="2000"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gelten sie als </a:t>
            </a:r>
            <a:r>
              <a:rPr lang="de-DE" sz="2000" b="1" dirty="0">
                <a:latin typeface="Arial" pitchFamily="34" charset="0"/>
                <a:cs typeface="Arial" pitchFamily="34" charset="0"/>
              </a:rPr>
              <a:t>eine</a:t>
            </a:r>
            <a:r>
              <a:rPr lang="de-DE" sz="2000" dirty="0">
                <a:latin typeface="Arial" pitchFamily="34" charset="0"/>
                <a:cs typeface="Arial" pitchFamily="34" charset="0"/>
              </a:rPr>
              <a:t> gültige Stimme, wenn sie gleich lauten oder nur einer der Stimmzettel gekennzeichnet ist, </a:t>
            </a:r>
          </a:p>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ansonsten gelten sie als Stimmzettel mit </a:t>
            </a:r>
            <a:r>
              <a:rPr lang="de-DE" sz="2000" b="1" dirty="0">
                <a:latin typeface="Arial" pitchFamily="34" charset="0"/>
                <a:cs typeface="Arial" pitchFamily="34" charset="0"/>
              </a:rPr>
              <a:t>einer</a:t>
            </a:r>
            <a:r>
              <a:rPr lang="de-DE" sz="2000" dirty="0">
                <a:latin typeface="Arial" pitchFamily="34" charset="0"/>
                <a:cs typeface="Arial" pitchFamily="34" charset="0"/>
              </a:rPr>
              <a:t> ungültigen Stimme.</a:t>
            </a:r>
          </a:p>
          <a:p>
            <a:pPr algn="l">
              <a:buClr>
                <a:schemeClr val="bg1">
                  <a:lumMod val="50000"/>
                </a:schemeClr>
              </a:buClr>
            </a:pPr>
            <a:endParaRPr lang="de-DE" sz="2000" dirty="0">
              <a:latin typeface="Arial" pitchFamily="34" charset="0"/>
              <a:cs typeface="Arial" pitchFamily="34" charset="0"/>
            </a:endParaRPr>
          </a:p>
          <a:p>
            <a:pPr lvl="0" algn="l">
              <a:buClr>
                <a:prstClr val="white">
                  <a:lumMod val="50000"/>
                </a:prstClr>
              </a:buClr>
            </a:pPr>
            <a:r>
              <a:rPr lang="de-DE" sz="2000" dirty="0">
                <a:latin typeface="Arial" pitchFamily="34" charset="0"/>
                <a:cs typeface="Arial" pitchFamily="34" charset="0"/>
              </a:rPr>
              <a:t>Diese Stimmzettel müssen </a:t>
            </a:r>
            <a:r>
              <a:rPr lang="de-DE" sz="2000" b="1" dirty="0">
                <a:latin typeface="Arial" pitchFamily="34" charset="0"/>
                <a:cs typeface="Arial" pitchFamily="34" charset="0"/>
              </a:rPr>
              <a:t>fest </a:t>
            </a:r>
            <a:r>
              <a:rPr lang="de-DE" sz="2000" dirty="0">
                <a:latin typeface="Arial" pitchFamily="34" charset="0"/>
                <a:cs typeface="Arial" pitchFamily="34" charset="0"/>
              </a:rPr>
              <a:t>miteinander verbunden werden (mit Heftklammer oder Klebeband) und verbleiben beim </a:t>
            </a:r>
            <a:r>
              <a:rPr lang="de-DE" sz="2000" dirty="0">
                <a:solidFill>
                  <a:srgbClr val="C00000"/>
                </a:solidFill>
                <a:latin typeface="Arial" pitchFamily="34" charset="0"/>
                <a:cs typeface="Arial" pitchFamily="34" charset="0"/>
              </a:rPr>
              <a:t>Stapel c</a:t>
            </a:r>
            <a:r>
              <a:rPr lang="de-DE" sz="2000" dirty="0">
                <a:latin typeface="Arial" pitchFamily="34" charset="0"/>
                <a:cs typeface="Arial" pitchFamily="34" charset="0"/>
              </a:rPr>
              <a:t>.</a:t>
            </a:r>
          </a:p>
        </p:txBody>
      </p:sp>
    </p:spTree>
    <p:extLst>
      <p:ext uri="{BB962C8B-B14F-4D97-AF65-F5344CB8AC3E}">
        <p14:creationId xmlns:p14="http://schemas.microsoft.com/office/powerpoint/2010/main" val="42735123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062FA6B-74DB-6964-E3F4-ABF22CE51348}"/>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29</a:t>
            </a:fld>
            <a:endParaRPr lang="de-DE" spc="-5" dirty="0"/>
          </a:p>
        </p:txBody>
      </p:sp>
      <p:sp>
        <p:nvSpPr>
          <p:cNvPr id="4" name="Titel 3">
            <a:extLst>
              <a:ext uri="{FF2B5EF4-FFF2-40B4-BE49-F238E27FC236}">
                <a16:creationId xmlns:a16="http://schemas.microsoft.com/office/drawing/2014/main" id="{63234BFE-F572-D014-4ECE-38B6AE3526AF}"/>
              </a:ext>
            </a:extLst>
          </p:cNvPr>
          <p:cNvSpPr>
            <a:spLocks noGrp="1"/>
          </p:cNvSpPr>
          <p:nvPr>
            <p:ph type="title"/>
          </p:nvPr>
        </p:nvSpPr>
        <p:spPr>
          <a:xfrm>
            <a:off x="323528" y="692696"/>
            <a:ext cx="8146864" cy="492329"/>
          </a:xfrm>
          <a:prstGeom prst="rect">
            <a:avLst/>
          </a:prstGeom>
        </p:spPr>
        <p:txBody>
          <a:body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a:t>
            </a:r>
            <a:r>
              <a:rPr lang="de-DE" sz="2300" dirty="0"/>
              <a:t> Stapel d </a:t>
            </a:r>
            <a:r>
              <a:rPr lang="de-DE" sz="2300" dirty="0">
                <a:solidFill>
                  <a:schemeClr val="tx1"/>
                </a:solidFill>
              </a:rPr>
              <a:t>mit Stimmzettelbeispielen</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5" name="Rechteck 4">
            <a:extLst>
              <a:ext uri="{FF2B5EF4-FFF2-40B4-BE49-F238E27FC236}">
                <a16:creationId xmlns:a16="http://schemas.microsoft.com/office/drawing/2014/main" id="{21CEFD8E-C0F8-48E7-F1CA-810691563A7B}"/>
              </a:ext>
            </a:extLst>
          </p:cNvPr>
          <p:cNvSpPr/>
          <p:nvPr/>
        </p:nvSpPr>
        <p:spPr>
          <a:xfrm rot="10800000" flipV="1">
            <a:off x="179512" y="1412776"/>
            <a:ext cx="8581649" cy="3692464"/>
          </a:xfrm>
          <a:prstGeom prst="rect">
            <a:avLst/>
          </a:prstGeom>
        </p:spPr>
        <p:txBody>
          <a:bodyPr wrap="square">
            <a:spAutoFit/>
          </a:bodyPr>
          <a:lstStyle/>
          <a:p>
            <a:pPr algn="l">
              <a:buClr>
                <a:schemeClr val="bg1">
                  <a:lumMod val="50000"/>
                </a:schemeClr>
              </a:buClr>
            </a:pPr>
            <a:r>
              <a:rPr lang="de-DE" b="1" dirty="0" smtClean="0">
                <a:solidFill>
                  <a:srgbClr val="C00000"/>
                </a:solidFill>
                <a:latin typeface="Arial" pitchFamily="34" charset="0"/>
                <a:cs typeface="Arial" pitchFamily="34" charset="0"/>
              </a:rPr>
              <a:t>Verfahrensweise</a:t>
            </a:r>
            <a:r>
              <a:rPr lang="de-DE" b="1" dirty="0">
                <a:solidFill>
                  <a:srgbClr val="C00000"/>
                </a:solidFill>
                <a:latin typeface="Arial" pitchFamily="34" charset="0"/>
                <a:cs typeface="Arial" pitchFamily="34" charset="0"/>
              </a:rPr>
              <a:t>: </a:t>
            </a:r>
            <a:endParaRPr lang="de-DE"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Über jeden Stimmzettel bzw. jede Stimmabgabe muss der Briefwahlvorstand einzeln Beschluss fassen.</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Der Briefwahlvorstand entscheidet mit </a:t>
            </a:r>
            <a:r>
              <a:rPr lang="de-DE" b="1" dirty="0">
                <a:latin typeface="Arial" pitchFamily="34" charset="0"/>
                <a:cs typeface="Arial" pitchFamily="34" charset="0"/>
              </a:rPr>
              <a:t>Mehrheitsbeschluss</a:t>
            </a:r>
            <a:r>
              <a:rPr lang="de-DE" dirty="0">
                <a:latin typeface="Arial" pitchFamily="34" charset="0"/>
                <a:cs typeface="Arial" pitchFamily="34" charset="0"/>
              </a:rPr>
              <a:t> über die Gültigkeit oder Ungültigkeit jedes einzelnen Stimmzettels bzw. der einzelnen Stimmen.</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Bei </a:t>
            </a:r>
            <a:r>
              <a:rPr lang="de-DE" b="1" dirty="0">
                <a:latin typeface="Arial" pitchFamily="34" charset="0"/>
                <a:cs typeface="Arial" pitchFamily="34" charset="0"/>
              </a:rPr>
              <a:t>Stimmengleichheit</a:t>
            </a:r>
            <a:r>
              <a:rPr lang="de-DE" dirty="0">
                <a:latin typeface="Arial" pitchFamily="34" charset="0"/>
                <a:cs typeface="Arial" pitchFamily="34" charset="0"/>
              </a:rPr>
              <a:t> entscheidet die Stimme des Briefwahlvorstehers.</a:t>
            </a:r>
          </a:p>
          <a:p>
            <a:pPr algn="l">
              <a:buClr>
                <a:schemeClr val="bg1">
                  <a:lumMod val="50000"/>
                </a:schemeClr>
              </a:buClr>
            </a:pPr>
            <a:endParaRPr lang="de-DE"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Der Briefwahlvorsteher gibt die Entscheidungen mündlich bekannt und sagt bei gültigen Stimmen an, für welchen Wahlvorschlag die Stimme abgegeben worden ist.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Er vermerkt auf der </a:t>
            </a:r>
            <a:r>
              <a:rPr lang="de-DE" b="1" dirty="0">
                <a:latin typeface="Arial" pitchFamily="34" charset="0"/>
                <a:cs typeface="Arial" pitchFamily="34" charset="0"/>
              </a:rPr>
              <a:t>Rückseite</a:t>
            </a:r>
            <a:r>
              <a:rPr lang="de-DE" dirty="0">
                <a:latin typeface="Arial" pitchFamily="34" charset="0"/>
                <a:cs typeface="Arial" pitchFamily="34" charset="0"/>
              </a:rPr>
              <a:t> jedes Stimmzettels, wie entschieden wurde.</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Stimmzettelumschläge und die Stimmzettel, über die der Briefwahlvorstand beschlossen hat, sind mit fortlaufenden Nummern zu versehen.</a:t>
            </a:r>
          </a:p>
        </p:txBody>
      </p:sp>
    </p:spTree>
    <p:extLst>
      <p:ext uri="{BB962C8B-B14F-4D97-AF65-F5344CB8AC3E}">
        <p14:creationId xmlns:p14="http://schemas.microsoft.com/office/powerpoint/2010/main" val="804535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ph type="title"/>
          </p:nvPr>
        </p:nvSpPr>
        <p:spPr>
          <a:xfrm>
            <a:off x="0" y="188655"/>
            <a:ext cx="9144000" cy="720080"/>
          </a:xfrm>
        </p:spPr>
        <p:txBody>
          <a:bodyPr/>
          <a:lstStyle/>
          <a:p>
            <a:pPr algn="ctr" eaLnBrk="1" hangingPunct="1">
              <a:defRPr/>
            </a:pPr>
            <a:r>
              <a:rPr lang="de-DE" altLang="de-DE" dirty="0" smtClean="0">
                <a:solidFill>
                  <a:schemeClr val="tx1"/>
                </a:solidFill>
                <a:latin typeface="+mj-lt"/>
              </a:rPr>
              <a:t>Wahlbezirke der Stadt Traunstein</a:t>
            </a:r>
          </a:p>
        </p:txBody>
      </p:sp>
      <p:sp>
        <p:nvSpPr>
          <p:cNvPr id="6" name="Rectangle 3"/>
          <p:cNvSpPr txBox="1">
            <a:spLocks/>
          </p:cNvSpPr>
          <p:nvPr/>
        </p:nvSpPr>
        <p:spPr>
          <a:xfrm>
            <a:off x="395536" y="908734"/>
            <a:ext cx="8352928" cy="4248457"/>
          </a:xfrm>
          <a:prstGeom prst="rect">
            <a:avLst/>
          </a:prstGeom>
        </p:spPr>
        <p:txBody>
          <a:bodyPr lIns="91108" tIns="45558" rIns="91108" bIns="45558"/>
          <a:lstStyle>
            <a:lvl1pPr marL="342167" indent="-342167"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1364" indent="-285136"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0557" indent="-228113"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596776" indent="-228113"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300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0922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6544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1667"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77894" indent="-228113"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lnSpc>
                <a:spcPct val="90000"/>
              </a:lnSpc>
              <a:buSzPct val="90000"/>
              <a:buFont typeface="Wingdings" panose="05000000000000000000" pitchFamily="2" charset="2"/>
              <a:buChar char="§"/>
              <a:defRPr/>
            </a:pPr>
            <a:r>
              <a:rPr lang="de-DE" altLang="de-DE" sz="2000" kern="0" dirty="0"/>
              <a:t>12 Urnenwahlbezirke je 8 Wahlhelfer</a:t>
            </a:r>
            <a:br>
              <a:rPr lang="de-DE" altLang="de-DE" sz="2000" kern="0" dirty="0"/>
            </a:br>
            <a:endParaRPr lang="de-DE" altLang="de-DE" sz="2000" kern="0" dirty="0"/>
          </a:p>
          <a:p>
            <a:pPr>
              <a:lnSpc>
                <a:spcPct val="90000"/>
              </a:lnSpc>
              <a:buSzPct val="90000"/>
              <a:buFont typeface="Wingdings" panose="05000000000000000000" pitchFamily="2" charset="2"/>
              <a:buChar char="§"/>
              <a:defRPr/>
            </a:pPr>
            <a:r>
              <a:rPr lang="de-DE" altLang="de-DE" sz="2000" kern="0" dirty="0"/>
              <a:t>12 Briefwahlbezirke je 8 Wahlhelfer</a:t>
            </a:r>
            <a:br>
              <a:rPr lang="de-DE" altLang="de-DE" sz="2000" kern="0" dirty="0"/>
            </a:br>
            <a:endParaRPr lang="de-DE" altLang="de-DE" sz="2000" kern="0" dirty="0"/>
          </a:p>
          <a:p>
            <a:pPr>
              <a:lnSpc>
                <a:spcPct val="90000"/>
              </a:lnSpc>
              <a:buSzPct val="90000"/>
              <a:buFont typeface="Wingdings" panose="05000000000000000000" pitchFamily="2" charset="2"/>
              <a:buChar char="§"/>
              <a:defRPr/>
            </a:pPr>
            <a:r>
              <a:rPr lang="de-DE" altLang="de-DE" sz="2000" kern="0" dirty="0"/>
              <a:t>0	Sonderstimmbezirke</a:t>
            </a:r>
            <a:br>
              <a:rPr lang="de-DE" altLang="de-DE" sz="2000" kern="0" dirty="0"/>
            </a:br>
            <a:endParaRPr lang="de-DE" altLang="de-DE" sz="2000" kern="0" dirty="0"/>
          </a:p>
          <a:p>
            <a:pPr>
              <a:lnSpc>
                <a:spcPct val="90000"/>
              </a:lnSpc>
              <a:buSzPct val="90000"/>
              <a:buFont typeface="Wingdings" panose="05000000000000000000" pitchFamily="2" charset="2"/>
              <a:buChar char="§"/>
              <a:defRPr/>
            </a:pPr>
            <a:r>
              <a:rPr lang="de-DE" altLang="de-DE" sz="2000" kern="0" dirty="0"/>
              <a:t>0 	Bewegliche Wahlvorstände</a:t>
            </a:r>
          </a:p>
          <a:p>
            <a:pPr>
              <a:lnSpc>
                <a:spcPct val="90000"/>
              </a:lnSpc>
              <a:buSzPct val="90000"/>
              <a:buFont typeface="Wingdings" panose="05000000000000000000" pitchFamily="2" charset="2"/>
              <a:buChar char="§"/>
              <a:defRPr/>
            </a:pPr>
            <a:endParaRPr lang="de-DE" altLang="de-DE" sz="2000" kern="0" dirty="0"/>
          </a:p>
          <a:p>
            <a:pPr>
              <a:lnSpc>
                <a:spcPct val="90000"/>
              </a:lnSpc>
              <a:buSzPct val="90000"/>
              <a:buFont typeface="Wingdings" panose="05000000000000000000" pitchFamily="2" charset="2"/>
              <a:buChar char="§"/>
              <a:defRPr/>
            </a:pPr>
            <a:r>
              <a:rPr lang="de-DE" sz="2000" kern="0" dirty="0"/>
              <a:t>ehrenamtlich nach den Bestimmungen des Wahlrechts</a:t>
            </a:r>
          </a:p>
          <a:p>
            <a:pPr marL="0" indent="0">
              <a:lnSpc>
                <a:spcPct val="90000"/>
              </a:lnSpc>
              <a:buSzPct val="90000"/>
              <a:buNone/>
              <a:defRPr/>
            </a:pPr>
            <a:r>
              <a:rPr lang="de-DE" sz="2000" kern="0" dirty="0"/>
              <a:t>    Freiwilligkeit ist die beste Motivation, obwohl Verpflichtung besteht</a:t>
            </a:r>
          </a:p>
          <a:p>
            <a:pPr marL="0" indent="0">
              <a:lnSpc>
                <a:spcPct val="90000"/>
              </a:lnSpc>
              <a:buSzPct val="90000"/>
              <a:buNone/>
              <a:defRPr/>
            </a:pPr>
            <a:r>
              <a:rPr lang="de-DE" sz="2000" kern="0" dirty="0"/>
              <a:t>    </a:t>
            </a:r>
            <a:r>
              <a:rPr lang="de-DE" sz="2000" kern="0" dirty="0">
                <a:solidFill>
                  <a:srgbClr val="FF0000"/>
                </a:solidFill>
              </a:rPr>
              <a:t>Dank</a:t>
            </a:r>
            <a:r>
              <a:rPr lang="de-DE" sz="2000" kern="0" dirty="0"/>
              <a:t> an alle, die sich freiwillig bereiterklären, diese immens wichtige     Säule der Demokratie mitzutragen (freie Wahlen)</a:t>
            </a:r>
          </a:p>
          <a:p>
            <a:pPr marL="0" indent="0">
              <a:lnSpc>
                <a:spcPct val="90000"/>
              </a:lnSpc>
              <a:buSzPct val="90000"/>
              <a:buNone/>
              <a:defRPr/>
            </a:pPr>
            <a:r>
              <a:rPr lang="de-DE" altLang="de-DE" sz="2800" kern="0" dirty="0"/>
              <a:t/>
            </a:r>
            <a:br>
              <a:rPr lang="de-DE" altLang="de-DE" sz="2800" kern="0" dirty="0"/>
            </a:br>
            <a:r>
              <a:rPr lang="de-DE" altLang="de-DE" sz="2800" kern="0" dirty="0"/>
              <a:t/>
            </a:r>
            <a:br>
              <a:rPr lang="de-DE" altLang="de-DE" sz="2800" kern="0" dirty="0"/>
            </a:br>
            <a:endParaRPr lang="de-DE" altLang="de-DE" sz="400" kern="0" dirty="0"/>
          </a:p>
          <a:p>
            <a:pPr>
              <a:lnSpc>
                <a:spcPct val="90000"/>
              </a:lnSpc>
              <a:defRPr/>
            </a:pPr>
            <a:endParaRPr lang="de-DE" altLang="de-DE" sz="1400" kern="0" dirty="0"/>
          </a:p>
        </p:txBody>
      </p:sp>
      <p:sp>
        <p:nvSpPr>
          <p:cNvPr id="7" name="Rechteck 6"/>
          <p:cNvSpPr/>
          <p:nvPr/>
        </p:nvSpPr>
        <p:spPr>
          <a:xfrm>
            <a:off x="501742" y="4834025"/>
            <a:ext cx="8640960" cy="646331"/>
          </a:xfrm>
          <a:prstGeom prst="rect">
            <a:avLst/>
          </a:prstGeom>
          <a:ln w="38100">
            <a:solidFill>
              <a:srgbClr val="57E56B"/>
            </a:solidFill>
          </a:ln>
        </p:spPr>
        <p:txBody>
          <a:bodyPr wrap="square" lIns="91305" tIns="45660" rIns="91305" bIns="45660">
            <a:spAutoFit/>
          </a:bodyPr>
          <a:lstStyle/>
          <a:p>
            <a:pPr>
              <a:lnSpc>
                <a:spcPct val="90000"/>
              </a:lnSpc>
              <a:defRPr/>
            </a:pPr>
            <a:r>
              <a:rPr lang="de-DE" altLang="de-DE" sz="2000" b="1" kern="0" dirty="0"/>
              <a:t>Erreichbarkeit des Wahlamtes im Rathaus</a:t>
            </a:r>
          </a:p>
          <a:p>
            <a:pPr>
              <a:lnSpc>
                <a:spcPct val="90000"/>
              </a:lnSpc>
              <a:defRPr/>
            </a:pPr>
            <a:r>
              <a:rPr lang="de-DE" altLang="de-DE" sz="2000" b="1" kern="0" dirty="0"/>
              <a:t>unter Tel. 65-219 </a:t>
            </a:r>
            <a:r>
              <a:rPr lang="de-DE" altLang="de-DE" sz="2000" b="1" kern="0" dirty="0" smtClean="0"/>
              <a:t>(Frau Frank/Herr Peresich)</a:t>
            </a:r>
            <a:endParaRPr lang="de-DE" altLang="de-DE" sz="2000" b="1" kern="0" dirty="0"/>
          </a:p>
        </p:txBody>
      </p:sp>
    </p:spTree>
    <p:extLst>
      <p:ext uri="{BB962C8B-B14F-4D97-AF65-F5344CB8AC3E}">
        <p14:creationId xmlns:p14="http://schemas.microsoft.com/office/powerpoint/2010/main" val="7507899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30</a:t>
            </a:fld>
            <a:endParaRPr spc="-5"/>
          </a:p>
        </p:txBody>
      </p:sp>
      <p:sp>
        <p:nvSpPr>
          <p:cNvPr id="4" name="Titel 3">
            <a:extLst>
              <a:ext uri="{FF2B5EF4-FFF2-40B4-BE49-F238E27FC236}">
                <a16:creationId xmlns:a16="http://schemas.microsoft.com/office/drawing/2014/main" id="{FD7DD5C4-0FFA-CE04-2BA2-A1C71F64FEBA}"/>
              </a:ext>
            </a:extLst>
          </p:cNvPr>
          <p:cNvSpPr>
            <a:spLocks noGrp="1"/>
          </p:cNvSpPr>
          <p:nvPr>
            <p:ph type="title"/>
          </p:nvPr>
        </p:nvSpPr>
        <p:spPr>
          <a:xfrm>
            <a:off x="539552" y="984255"/>
            <a:ext cx="8417520" cy="492329"/>
          </a:xfrm>
        </p:spPr>
        <p:txBody>
          <a:body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r>
              <a:rPr lang="de-DE" sz="2400" dirty="0">
                <a:solidFill>
                  <a:schemeClr val="bg1">
                    <a:lumMod val="50000"/>
                  </a:schemeClr>
                </a:solidFill>
              </a:rPr>
              <a:t/>
            </a:r>
            <a:br>
              <a:rPr lang="de-DE" sz="2400" dirty="0">
                <a:solidFill>
                  <a:schemeClr val="bg1">
                    <a:lumMod val="50000"/>
                  </a:schemeClr>
                </a:solidFill>
              </a:rPr>
            </a:br>
            <a:r>
              <a:rPr lang="de-DE" sz="2400" dirty="0">
                <a:solidFill>
                  <a:schemeClr val="bg1">
                    <a:lumMod val="50000"/>
                  </a:schemeClr>
                </a:solidFill>
                <a:latin typeface="+mn-lt"/>
              </a:rPr>
              <a:t/>
            </a:r>
            <a:br>
              <a:rPr lang="de-DE" sz="2400" dirty="0">
                <a:solidFill>
                  <a:schemeClr val="bg1">
                    <a:lumMod val="50000"/>
                  </a:schemeClr>
                </a:solidFill>
                <a:latin typeface="+mn-lt"/>
              </a:rPr>
            </a:br>
            <a:endParaRPr lang="de-DE" sz="2400" dirty="0"/>
          </a:p>
        </p:txBody>
      </p:sp>
      <p:sp>
        <p:nvSpPr>
          <p:cNvPr id="2" name="Rechteck 1"/>
          <p:cNvSpPr/>
          <p:nvPr/>
        </p:nvSpPr>
        <p:spPr>
          <a:xfrm>
            <a:off x="457824" y="1727068"/>
            <a:ext cx="3734061" cy="3784776"/>
          </a:xfrm>
          <a:prstGeom prst="rect">
            <a:avLst/>
          </a:prstGeom>
        </p:spPr>
        <p:txBody>
          <a:bodyPr wrap="square">
            <a:spAutoFit/>
          </a:bodyPr>
          <a:lstStyle/>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Bei den Stimmzetteln, die zu Bedenken Anlass geben, entscheidet der </a:t>
            </a:r>
            <a:r>
              <a:rPr lang="de-DE" sz="2000" b="1" dirty="0">
                <a:latin typeface="Arial" pitchFamily="34" charset="0"/>
                <a:cs typeface="Arial" pitchFamily="34" charset="0"/>
              </a:rPr>
              <a:t>gesamte Briefwahlvorstand</a:t>
            </a:r>
            <a:r>
              <a:rPr lang="de-DE" sz="2000" dirty="0">
                <a:latin typeface="Arial" pitchFamily="34" charset="0"/>
                <a:cs typeface="Arial" pitchFamily="34" charset="0"/>
              </a:rPr>
              <a:t>.</a:t>
            </a:r>
          </a:p>
          <a:p>
            <a:pPr>
              <a:buClr>
                <a:schemeClr val="bg1">
                  <a:lumMod val="50000"/>
                </a:schemeClr>
              </a:buClr>
            </a:pPr>
            <a:endParaRPr lang="de-DE" sz="2000" dirty="0">
              <a:latin typeface="Arial" pitchFamily="34" charset="0"/>
              <a:cs typeface="Arial" pitchFamily="34" charset="0"/>
            </a:endParaRPr>
          </a:p>
          <a:p>
            <a:pPr marL="541230" indent="-541230"/>
            <a:r>
              <a:rPr lang="de-DE" sz="2000" b="1" dirty="0" smtClean="0">
                <a:solidFill>
                  <a:srgbClr val="C00000"/>
                </a:solidFill>
                <a:latin typeface="Arial" pitchFamily="34" charset="0"/>
                <a:cs typeface="Arial" pitchFamily="34" charset="0"/>
              </a:rPr>
              <a:t>Ein </a:t>
            </a:r>
            <a:r>
              <a:rPr lang="de-DE" sz="2000" b="1" dirty="0">
                <a:solidFill>
                  <a:srgbClr val="C00000"/>
                </a:solidFill>
                <a:latin typeface="Arial" pitchFamily="34" charset="0"/>
                <a:cs typeface="Arial" pitchFamily="34" charset="0"/>
              </a:rPr>
              <a:t>Stimmzettel ist gültig, wenn:</a:t>
            </a:r>
          </a:p>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die Kennzeichnung außerhalb</a:t>
            </a:r>
          </a:p>
          <a:p>
            <a:pPr>
              <a:buClr>
                <a:schemeClr val="bg1">
                  <a:lumMod val="50000"/>
                </a:schemeClr>
              </a:buClr>
            </a:pPr>
            <a:r>
              <a:rPr lang="de-DE" sz="2000" dirty="0">
                <a:latin typeface="Arial" pitchFamily="34" charset="0"/>
                <a:cs typeface="Arial" pitchFamily="34" charset="0"/>
              </a:rPr>
              <a:t>     des Kreises, aber innerhalb </a:t>
            </a:r>
          </a:p>
          <a:p>
            <a:pPr>
              <a:buClr>
                <a:schemeClr val="bg1">
                  <a:lumMod val="50000"/>
                </a:schemeClr>
              </a:buClr>
            </a:pPr>
            <a:r>
              <a:rPr lang="de-DE" sz="2000" dirty="0">
                <a:latin typeface="Arial" pitchFamily="34" charset="0"/>
                <a:cs typeface="Arial" pitchFamily="34" charset="0"/>
              </a:rPr>
              <a:t>     des Feldes einer Partei </a:t>
            </a:r>
          </a:p>
          <a:p>
            <a:pPr>
              <a:buClr>
                <a:schemeClr val="bg1">
                  <a:lumMod val="50000"/>
                </a:schemeClr>
              </a:buClr>
            </a:pPr>
            <a:r>
              <a:rPr lang="de-DE" sz="2000" dirty="0">
                <a:latin typeface="Arial" pitchFamily="34" charset="0"/>
                <a:cs typeface="Arial" pitchFamily="34" charset="0"/>
              </a:rPr>
              <a:t>     eindeutig erfolgt ist</a:t>
            </a:r>
          </a:p>
        </p:txBody>
      </p:sp>
      <p:pic>
        <p:nvPicPr>
          <p:cNvPr id="5" name="Grafik 4" descr="Ein Bild, das Text, Screenshot, Schrift, Zahl enthält.&#10;&#10;Automatisch generierte Beschreibung">
            <a:extLst>
              <a:ext uri="{FF2B5EF4-FFF2-40B4-BE49-F238E27FC236}">
                <a16:creationId xmlns:a16="http://schemas.microsoft.com/office/drawing/2014/main" id="{047B41D5-7CFB-9B52-9D01-B0FD73FFAE83}"/>
              </a:ext>
            </a:extLst>
          </p:cNvPr>
          <p:cNvPicPr>
            <a:picLocks noChangeAspect="1"/>
          </p:cNvPicPr>
          <p:nvPr/>
        </p:nvPicPr>
        <p:blipFill rotWithShape="1">
          <a:blip r:embed="rId3">
            <a:extLst>
              <a:ext uri="{28A0092B-C50C-407E-A947-70E740481C1C}">
                <a14:useLocalDpi xmlns:a14="http://schemas.microsoft.com/office/drawing/2010/main" val="0"/>
              </a:ext>
            </a:extLst>
          </a:blip>
          <a:srcRect b="14865"/>
          <a:stretch/>
        </p:blipFill>
        <p:spPr>
          <a:xfrm>
            <a:off x="4267270" y="1448258"/>
            <a:ext cx="4799490" cy="4342395"/>
          </a:xfrm>
          <a:prstGeom prst="rect">
            <a:avLst/>
          </a:prstGeom>
        </p:spPr>
      </p:pic>
      <p:pic>
        <p:nvPicPr>
          <p:cNvPr id="6" name="Grafik 5">
            <a:extLst>
              <a:ext uri="{FF2B5EF4-FFF2-40B4-BE49-F238E27FC236}">
                <a16:creationId xmlns:a16="http://schemas.microsoft.com/office/drawing/2014/main" id="{12BB6609-7629-B4E8-C17F-BD419F293E40}"/>
              </a:ext>
            </a:extLst>
          </p:cNvPr>
          <p:cNvPicPr>
            <a:picLocks noChangeAspect="1"/>
          </p:cNvPicPr>
          <p:nvPr/>
        </p:nvPicPr>
        <p:blipFill rotWithShape="1">
          <a:blip r:embed="rId4"/>
          <a:srcRect t="86252" b="8248"/>
          <a:stretch/>
        </p:blipFill>
        <p:spPr>
          <a:xfrm>
            <a:off x="4267271" y="5821112"/>
            <a:ext cx="4802952" cy="276935"/>
          </a:xfrm>
          <a:prstGeom prst="rect">
            <a:avLst/>
          </a:prstGeom>
        </p:spPr>
      </p:pic>
      <p:pic>
        <p:nvPicPr>
          <p:cNvPr id="7" name="Grafik 6">
            <a:extLst>
              <a:ext uri="{FF2B5EF4-FFF2-40B4-BE49-F238E27FC236}">
                <a16:creationId xmlns:a16="http://schemas.microsoft.com/office/drawing/2014/main" id="{BE950F86-3379-1D15-E24E-46A6A07DD645}"/>
              </a:ext>
            </a:extLst>
          </p:cNvPr>
          <p:cNvPicPr>
            <a:picLocks noChangeAspect="1"/>
          </p:cNvPicPr>
          <p:nvPr/>
        </p:nvPicPr>
        <p:blipFill rotWithShape="1">
          <a:blip r:embed="rId5"/>
          <a:srcRect t="60964"/>
          <a:stretch/>
        </p:blipFill>
        <p:spPr>
          <a:xfrm>
            <a:off x="4267271" y="6281238"/>
            <a:ext cx="4802952" cy="271239"/>
          </a:xfrm>
          <a:prstGeom prst="rect">
            <a:avLst/>
          </a:prstGeom>
        </p:spPr>
      </p:pic>
      <p:pic>
        <p:nvPicPr>
          <p:cNvPr id="9" name="Grafik 8">
            <a:extLst>
              <a:ext uri="{FF2B5EF4-FFF2-40B4-BE49-F238E27FC236}">
                <a16:creationId xmlns:a16="http://schemas.microsoft.com/office/drawing/2014/main" id="{0E1AED45-A6C7-6381-F286-CD81E3F2E370}"/>
              </a:ext>
            </a:extLst>
          </p:cNvPr>
          <p:cNvPicPr>
            <a:picLocks noChangeAspect="1"/>
          </p:cNvPicPr>
          <p:nvPr/>
        </p:nvPicPr>
        <p:blipFill rotWithShape="1">
          <a:blip r:embed="rId5"/>
          <a:srcRect t="28072" b="21928"/>
          <a:stretch/>
        </p:blipFill>
        <p:spPr>
          <a:xfrm>
            <a:off x="4267271" y="6025006"/>
            <a:ext cx="4802952" cy="347422"/>
          </a:xfrm>
          <a:prstGeom prst="rect">
            <a:avLst/>
          </a:prstGeom>
        </p:spPr>
      </p:pic>
    </p:spTree>
    <p:extLst>
      <p:ext uri="{BB962C8B-B14F-4D97-AF65-F5344CB8AC3E}">
        <p14:creationId xmlns:p14="http://schemas.microsoft.com/office/powerpoint/2010/main" val="3441554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31</a:t>
            </a:fld>
            <a:endParaRPr spc="-5" dirty="0"/>
          </a:p>
        </p:txBody>
      </p:sp>
      <p:sp>
        <p:nvSpPr>
          <p:cNvPr id="3" name="Titel 2">
            <a:extLst>
              <a:ext uri="{FF2B5EF4-FFF2-40B4-BE49-F238E27FC236}">
                <a16:creationId xmlns:a16="http://schemas.microsoft.com/office/drawing/2014/main" id="{608B189B-D3D8-0BF9-C39F-736CC1C871FB}"/>
              </a:ext>
            </a:extLst>
          </p:cNvPr>
          <p:cNvSpPr>
            <a:spLocks noGrp="1"/>
          </p:cNvSpPr>
          <p:nvPr>
            <p:ph type="title"/>
          </p:nvPr>
        </p:nvSpPr>
        <p:spPr>
          <a:xfrm>
            <a:off x="133280" y="344714"/>
            <a:ext cx="9010720" cy="492329"/>
          </a:xfrm>
        </p:spPr>
        <p:txBody>
          <a:body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endParaRPr lang="de-DE" sz="2300" dirty="0">
              <a:solidFill>
                <a:schemeClr val="tx1"/>
              </a:solidFill>
            </a:endParaRPr>
          </a:p>
        </p:txBody>
      </p:sp>
      <p:pic>
        <p:nvPicPr>
          <p:cNvPr id="4" name="Grafik 3">
            <a:extLst>
              <a:ext uri="{FF2B5EF4-FFF2-40B4-BE49-F238E27FC236}">
                <a16:creationId xmlns:a16="http://schemas.microsoft.com/office/drawing/2014/main" id="{BB0FBE31-27E2-3C12-C485-15493C3AA3CB}"/>
              </a:ext>
            </a:extLst>
          </p:cNvPr>
          <p:cNvPicPr>
            <a:picLocks noChangeAspect="1"/>
          </p:cNvPicPr>
          <p:nvPr/>
        </p:nvPicPr>
        <p:blipFill rotWithShape="1">
          <a:blip r:embed="rId2"/>
          <a:srcRect b="18542"/>
          <a:stretch/>
        </p:blipFill>
        <p:spPr>
          <a:xfrm>
            <a:off x="4149029" y="971225"/>
            <a:ext cx="4917732" cy="4590882"/>
          </a:xfrm>
          <a:prstGeom prst="rect">
            <a:avLst/>
          </a:prstGeom>
        </p:spPr>
      </p:pic>
      <p:pic>
        <p:nvPicPr>
          <p:cNvPr id="2" name="Grafik 1">
            <a:extLst>
              <a:ext uri="{FF2B5EF4-FFF2-40B4-BE49-F238E27FC236}">
                <a16:creationId xmlns:a16="http://schemas.microsoft.com/office/drawing/2014/main" id="{3C1A993F-39BE-C552-0506-370507280198}"/>
              </a:ext>
            </a:extLst>
          </p:cNvPr>
          <p:cNvPicPr>
            <a:picLocks noChangeAspect="1"/>
          </p:cNvPicPr>
          <p:nvPr/>
        </p:nvPicPr>
        <p:blipFill rotWithShape="1">
          <a:blip r:embed="rId3"/>
          <a:srcRect t="84566" b="9163"/>
          <a:stretch/>
        </p:blipFill>
        <p:spPr>
          <a:xfrm>
            <a:off x="4191566" y="5585182"/>
            <a:ext cx="4918759" cy="345520"/>
          </a:xfrm>
          <a:prstGeom prst="rect">
            <a:avLst/>
          </a:prstGeom>
        </p:spPr>
      </p:pic>
      <p:pic>
        <p:nvPicPr>
          <p:cNvPr id="5" name="Grafik 4">
            <a:extLst>
              <a:ext uri="{FF2B5EF4-FFF2-40B4-BE49-F238E27FC236}">
                <a16:creationId xmlns:a16="http://schemas.microsoft.com/office/drawing/2014/main" id="{61A7E211-6C24-9F90-2034-AAADFD998F2A}"/>
              </a:ext>
            </a:extLst>
          </p:cNvPr>
          <p:cNvPicPr>
            <a:picLocks noChangeAspect="1"/>
          </p:cNvPicPr>
          <p:nvPr/>
        </p:nvPicPr>
        <p:blipFill rotWithShape="1">
          <a:blip r:embed="rId4"/>
          <a:srcRect t="58928"/>
          <a:stretch/>
        </p:blipFill>
        <p:spPr>
          <a:xfrm>
            <a:off x="4199341" y="6077706"/>
            <a:ext cx="4918759" cy="350476"/>
          </a:xfrm>
          <a:prstGeom prst="rect">
            <a:avLst/>
          </a:prstGeom>
        </p:spPr>
      </p:pic>
      <p:pic>
        <p:nvPicPr>
          <p:cNvPr id="6" name="Grafik 5">
            <a:extLst>
              <a:ext uri="{FF2B5EF4-FFF2-40B4-BE49-F238E27FC236}">
                <a16:creationId xmlns:a16="http://schemas.microsoft.com/office/drawing/2014/main" id="{ED73031A-9DAC-74D1-4FE9-D2051C3D8D36}"/>
              </a:ext>
            </a:extLst>
          </p:cNvPr>
          <p:cNvPicPr>
            <a:picLocks noChangeAspect="1"/>
          </p:cNvPicPr>
          <p:nvPr/>
        </p:nvPicPr>
        <p:blipFill rotWithShape="1">
          <a:blip r:embed="rId4"/>
          <a:srcRect t="32051" b="32144"/>
          <a:stretch/>
        </p:blipFill>
        <p:spPr>
          <a:xfrm>
            <a:off x="4175226" y="5830470"/>
            <a:ext cx="4918759" cy="305524"/>
          </a:xfrm>
          <a:prstGeom prst="rect">
            <a:avLst/>
          </a:prstGeom>
        </p:spPr>
      </p:pic>
    </p:spTree>
    <p:extLst>
      <p:ext uri="{BB962C8B-B14F-4D97-AF65-F5344CB8AC3E}">
        <p14:creationId xmlns:p14="http://schemas.microsoft.com/office/powerpoint/2010/main" val="4240494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15C1FF4-9909-AC5F-7C0F-DC757C58DCFE}"/>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32</a:t>
            </a:fld>
            <a:endParaRPr lang="de-DE" spc="-5" dirty="0"/>
          </a:p>
        </p:txBody>
      </p:sp>
      <p:sp>
        <p:nvSpPr>
          <p:cNvPr id="4" name="Titel 3">
            <a:extLst>
              <a:ext uri="{FF2B5EF4-FFF2-40B4-BE49-F238E27FC236}">
                <a16:creationId xmlns:a16="http://schemas.microsoft.com/office/drawing/2014/main" id="{C1C3B729-983E-ECD5-A446-E6700B16B127}"/>
              </a:ext>
            </a:extLst>
          </p:cNvPr>
          <p:cNvSpPr>
            <a:spLocks noGrp="1"/>
          </p:cNvSpPr>
          <p:nvPr>
            <p:ph type="title"/>
          </p:nvPr>
        </p:nvSpPr>
        <p:spPr>
          <a:xfrm>
            <a:off x="251520" y="536437"/>
            <a:ext cx="8892480" cy="492329"/>
          </a:xfrm>
        </p:spPr>
        <p:txBody>
          <a:body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r>
              <a:rPr lang="de-DE" sz="2999" dirty="0">
                <a:solidFill>
                  <a:schemeClr val="bg1">
                    <a:lumMod val="50000"/>
                  </a:schemeClr>
                </a:solidFill>
                <a:latin typeface="+mn-lt"/>
              </a:rPr>
              <a:t/>
            </a:r>
            <a:br>
              <a:rPr lang="de-DE" sz="2999" dirty="0">
                <a:solidFill>
                  <a:schemeClr val="bg1">
                    <a:lumMod val="50000"/>
                  </a:schemeClr>
                </a:solidFill>
                <a:latin typeface="+mn-lt"/>
              </a:rPr>
            </a:br>
            <a:endParaRPr lang="de-DE" sz="2999" dirty="0"/>
          </a:p>
        </p:txBody>
      </p:sp>
      <p:sp>
        <p:nvSpPr>
          <p:cNvPr id="5" name="Titel 4">
            <a:extLst>
              <a:ext uri="{FF2B5EF4-FFF2-40B4-BE49-F238E27FC236}">
                <a16:creationId xmlns:a16="http://schemas.microsoft.com/office/drawing/2014/main" id="{AD064206-0696-A153-E336-063DEE97C250}"/>
              </a:ext>
            </a:extLst>
          </p:cNvPr>
          <p:cNvSpPr txBox="1">
            <a:spLocks/>
          </p:cNvSpPr>
          <p:nvPr/>
        </p:nvSpPr>
        <p:spPr>
          <a:xfrm>
            <a:off x="346828" y="2132856"/>
            <a:ext cx="3756363" cy="492329"/>
          </a:xfrm>
          <a:prstGeom prst="rect">
            <a:avLst/>
          </a:prstGeom>
        </p:spPr>
        <p:txBody>
          <a:bodyPr lIns="0" tIns="0" rIns="0" bIns="0"/>
          <a:lstStyle>
            <a:lvl1pPr>
              <a:defRPr kumimoji="0" sz="3200" b="1" i="0" u="none" strike="noStrike" kern="0" cap="none" spc="0" normalizeH="0" baseline="0" dirty="0">
                <a:ln>
                  <a:noFill/>
                </a:ln>
                <a:solidFill>
                  <a:srgbClr val="C00000"/>
                </a:solidFill>
                <a:effectLst/>
                <a:uLnTx/>
                <a:uFillTx/>
                <a:latin typeface="Calibri"/>
                <a:ea typeface="+mj-ea"/>
                <a:cs typeface="Trebuchet MS"/>
              </a:defRPr>
            </a:lvl1pPr>
          </a:lstStyle>
          <a:p>
            <a:pPr marL="342831" indent="-342831" algn="l">
              <a:buClr>
                <a:schemeClr val="bg1">
                  <a:lumMod val="50000"/>
                </a:schemeClr>
              </a:buClr>
              <a:buFont typeface="Wingdings" pitchFamily="2" charset="2"/>
              <a:buChar char="Ø"/>
            </a:pPr>
            <a:r>
              <a:rPr lang="de-DE" sz="2000" b="0" dirty="0">
                <a:solidFill>
                  <a:schemeClr val="tx1"/>
                </a:solidFill>
                <a:latin typeface="Arial" pitchFamily="34" charset="0"/>
                <a:cs typeface="Arial" pitchFamily="34" charset="0"/>
              </a:rPr>
              <a:t>die Kennzeichnung durch Ausmalen des Kreises oder durch Umrandung vorgenommen wird </a:t>
            </a:r>
          </a:p>
        </p:txBody>
      </p:sp>
      <p:pic>
        <p:nvPicPr>
          <p:cNvPr id="6" name="Grafik 5">
            <a:extLst>
              <a:ext uri="{FF2B5EF4-FFF2-40B4-BE49-F238E27FC236}">
                <a16:creationId xmlns:a16="http://schemas.microsoft.com/office/drawing/2014/main" id="{F638632F-71BB-30B0-7C18-F81DDA91F1B9}"/>
              </a:ext>
            </a:extLst>
          </p:cNvPr>
          <p:cNvPicPr>
            <a:picLocks noChangeAspect="1"/>
          </p:cNvPicPr>
          <p:nvPr/>
        </p:nvPicPr>
        <p:blipFill rotWithShape="1">
          <a:blip r:embed="rId2"/>
          <a:srcRect b="16744"/>
          <a:stretch/>
        </p:blipFill>
        <p:spPr>
          <a:xfrm>
            <a:off x="4139845" y="914982"/>
            <a:ext cx="4926916" cy="4647124"/>
          </a:xfrm>
          <a:prstGeom prst="rect">
            <a:avLst/>
          </a:prstGeom>
        </p:spPr>
      </p:pic>
      <p:pic>
        <p:nvPicPr>
          <p:cNvPr id="3" name="Grafik 2">
            <a:extLst>
              <a:ext uri="{FF2B5EF4-FFF2-40B4-BE49-F238E27FC236}">
                <a16:creationId xmlns:a16="http://schemas.microsoft.com/office/drawing/2014/main" id="{DCE9BBB5-AF3A-B75C-05BA-47455CCEE898}"/>
              </a:ext>
            </a:extLst>
          </p:cNvPr>
          <p:cNvPicPr>
            <a:picLocks noChangeAspect="1"/>
          </p:cNvPicPr>
          <p:nvPr/>
        </p:nvPicPr>
        <p:blipFill rotWithShape="1">
          <a:blip r:embed="rId3"/>
          <a:srcRect t="82748" b="10479"/>
          <a:stretch/>
        </p:blipFill>
        <p:spPr>
          <a:xfrm>
            <a:off x="4172465" y="5513108"/>
            <a:ext cx="4930950" cy="378148"/>
          </a:xfrm>
          <a:prstGeom prst="rect">
            <a:avLst/>
          </a:prstGeom>
        </p:spPr>
      </p:pic>
      <p:pic>
        <p:nvPicPr>
          <p:cNvPr id="7" name="Grafik 6">
            <a:extLst>
              <a:ext uri="{FF2B5EF4-FFF2-40B4-BE49-F238E27FC236}">
                <a16:creationId xmlns:a16="http://schemas.microsoft.com/office/drawing/2014/main" id="{44E233AF-D965-A11F-8B1D-3E031ECF1A51}"/>
              </a:ext>
            </a:extLst>
          </p:cNvPr>
          <p:cNvPicPr>
            <a:picLocks noChangeAspect="1"/>
          </p:cNvPicPr>
          <p:nvPr/>
        </p:nvPicPr>
        <p:blipFill rotWithShape="1">
          <a:blip r:embed="rId4"/>
          <a:srcRect t="60734"/>
          <a:stretch/>
        </p:blipFill>
        <p:spPr>
          <a:xfrm>
            <a:off x="4179476" y="6084077"/>
            <a:ext cx="4930950" cy="378148"/>
          </a:xfrm>
          <a:prstGeom prst="rect">
            <a:avLst/>
          </a:prstGeom>
        </p:spPr>
      </p:pic>
      <p:pic>
        <p:nvPicPr>
          <p:cNvPr id="8" name="Grafik 7">
            <a:extLst>
              <a:ext uri="{FF2B5EF4-FFF2-40B4-BE49-F238E27FC236}">
                <a16:creationId xmlns:a16="http://schemas.microsoft.com/office/drawing/2014/main" id="{FF97CED4-898E-AC24-F6CD-92D974AA10C0}"/>
              </a:ext>
            </a:extLst>
          </p:cNvPr>
          <p:cNvPicPr>
            <a:picLocks noChangeAspect="1"/>
          </p:cNvPicPr>
          <p:nvPr/>
        </p:nvPicPr>
        <p:blipFill rotWithShape="1">
          <a:blip r:embed="rId4"/>
          <a:srcRect t="34096" b="34179"/>
          <a:stretch/>
        </p:blipFill>
        <p:spPr>
          <a:xfrm>
            <a:off x="4179477" y="5819316"/>
            <a:ext cx="4930950" cy="305523"/>
          </a:xfrm>
          <a:prstGeom prst="rect">
            <a:avLst/>
          </a:prstGeom>
        </p:spPr>
      </p:pic>
    </p:spTree>
    <p:extLst>
      <p:ext uri="{BB962C8B-B14F-4D97-AF65-F5344CB8AC3E}">
        <p14:creationId xmlns:p14="http://schemas.microsoft.com/office/powerpoint/2010/main" val="19868773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33</a:t>
            </a:fld>
            <a:endParaRPr spc="-5" dirty="0"/>
          </a:p>
        </p:txBody>
      </p:sp>
      <p:sp>
        <p:nvSpPr>
          <p:cNvPr id="11" name="Titel 4"/>
          <p:cNvSpPr>
            <a:spLocks noGrp="1"/>
          </p:cNvSpPr>
          <p:nvPr>
            <p:ph type="title"/>
          </p:nvPr>
        </p:nvSpPr>
        <p:spPr>
          <a:xfrm>
            <a:off x="457824" y="3182042"/>
            <a:ext cx="3809447" cy="492329"/>
          </a:xfrm>
        </p:spPr>
        <p:txBody>
          <a:bodyPr/>
          <a:lstStyle/>
          <a:p>
            <a:pPr marL="342831" indent="-342831">
              <a:buClr>
                <a:schemeClr val="bg1">
                  <a:lumMod val="50000"/>
                </a:schemeClr>
              </a:buClr>
              <a:buFont typeface="Wingdings" pitchFamily="2" charset="2"/>
              <a:buChar char="Ø"/>
            </a:pPr>
            <a:r>
              <a:rPr lang="de-DE" sz="2000" b="0" dirty="0">
                <a:solidFill>
                  <a:schemeClr val="tx1"/>
                </a:solidFill>
                <a:latin typeface="Arial" pitchFamily="34" charset="0"/>
                <a:cs typeface="Arial" pitchFamily="34" charset="0"/>
              </a:rPr>
              <a:t>die Kennzeichnung zweifelsfrei getilgt und eine neue Kennzeichnung vorgenommen wurde </a:t>
            </a:r>
          </a:p>
        </p:txBody>
      </p:sp>
      <p:pic>
        <p:nvPicPr>
          <p:cNvPr id="4" name="Grafik 3">
            <a:extLst>
              <a:ext uri="{FF2B5EF4-FFF2-40B4-BE49-F238E27FC236}">
                <a16:creationId xmlns:a16="http://schemas.microsoft.com/office/drawing/2014/main" id="{19F9ABCF-923B-7CD2-AD94-C5AC5BEA6F30}"/>
              </a:ext>
            </a:extLst>
          </p:cNvPr>
          <p:cNvPicPr>
            <a:picLocks noChangeAspect="1"/>
          </p:cNvPicPr>
          <p:nvPr/>
        </p:nvPicPr>
        <p:blipFill rotWithShape="1">
          <a:blip r:embed="rId2"/>
          <a:srcRect b="19630"/>
          <a:stretch/>
        </p:blipFill>
        <p:spPr>
          <a:xfrm>
            <a:off x="4149029" y="762619"/>
            <a:ext cx="4964670" cy="4570940"/>
          </a:xfrm>
          <a:prstGeom prst="rect">
            <a:avLst/>
          </a:prstGeom>
        </p:spPr>
      </p:pic>
      <p:sp>
        <p:nvSpPr>
          <p:cNvPr id="3" name="Titel 3">
            <a:extLst>
              <a:ext uri="{FF2B5EF4-FFF2-40B4-BE49-F238E27FC236}">
                <a16:creationId xmlns:a16="http://schemas.microsoft.com/office/drawing/2014/main" id="{ACCA0E5F-36F7-F298-11D3-B8CB15497417}"/>
              </a:ext>
            </a:extLst>
          </p:cNvPr>
          <p:cNvSpPr txBox="1">
            <a:spLocks/>
          </p:cNvSpPr>
          <p:nvPr/>
        </p:nvSpPr>
        <p:spPr>
          <a:xfrm>
            <a:off x="457823" y="110301"/>
            <a:ext cx="3691206" cy="492329"/>
          </a:xfrm>
          <a:prstGeom prst="rect">
            <a:avLst/>
          </a:prstGeom>
        </p:spPr>
        <p:txBody>
          <a:bodyPr lIns="0" tIns="0" rIns="0" bIns="0"/>
          <a:lstStyle>
            <a:lvl1pPr>
              <a:defRPr kumimoji="0" sz="3200" b="1" i="0" u="none" strike="noStrike" kern="0" cap="none" spc="0" normalizeH="0" baseline="0" dirty="0">
                <a:ln>
                  <a:noFill/>
                </a:ln>
                <a:solidFill>
                  <a:srgbClr val="C00000"/>
                </a:solidFill>
                <a:effectLst/>
                <a:uLnTx/>
                <a:uFillTx/>
                <a:latin typeface="Calibri"/>
                <a:ea typeface="+mj-ea"/>
                <a:cs typeface="Trebuchet MS"/>
              </a:defRPr>
            </a:lvl1p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endParaRPr lang="de-DE" sz="2300" dirty="0">
              <a:solidFill>
                <a:schemeClr val="tx1"/>
              </a:solidFill>
            </a:endParaRPr>
          </a:p>
          <a:p>
            <a:pPr marL="538055" indent="-538055"/>
            <a:endParaRPr lang="de-DE" sz="2999" dirty="0"/>
          </a:p>
        </p:txBody>
      </p:sp>
      <p:pic>
        <p:nvPicPr>
          <p:cNvPr id="2" name="Grafik 1">
            <a:extLst>
              <a:ext uri="{FF2B5EF4-FFF2-40B4-BE49-F238E27FC236}">
                <a16:creationId xmlns:a16="http://schemas.microsoft.com/office/drawing/2014/main" id="{1E3BCBC8-2234-1967-D75A-891EA8B40047}"/>
              </a:ext>
            </a:extLst>
          </p:cNvPr>
          <p:cNvPicPr>
            <a:picLocks noChangeAspect="1"/>
          </p:cNvPicPr>
          <p:nvPr/>
        </p:nvPicPr>
        <p:blipFill rotWithShape="1">
          <a:blip r:embed="rId3"/>
          <a:srcRect t="79472" b="13397"/>
          <a:stretch/>
        </p:blipFill>
        <p:spPr>
          <a:xfrm>
            <a:off x="4181516" y="5308935"/>
            <a:ext cx="4961426" cy="405536"/>
          </a:xfrm>
          <a:prstGeom prst="rect">
            <a:avLst/>
          </a:prstGeom>
        </p:spPr>
      </p:pic>
      <p:pic>
        <p:nvPicPr>
          <p:cNvPr id="5" name="Grafik 4">
            <a:extLst>
              <a:ext uri="{FF2B5EF4-FFF2-40B4-BE49-F238E27FC236}">
                <a16:creationId xmlns:a16="http://schemas.microsoft.com/office/drawing/2014/main" id="{A776D8FD-1242-406E-F43B-CE1A48B63FF2}"/>
              </a:ext>
            </a:extLst>
          </p:cNvPr>
          <p:cNvPicPr>
            <a:picLocks noChangeAspect="1"/>
          </p:cNvPicPr>
          <p:nvPr/>
        </p:nvPicPr>
        <p:blipFill rotWithShape="1">
          <a:blip r:embed="rId4"/>
          <a:srcRect t="59525" b="1"/>
          <a:stretch/>
        </p:blipFill>
        <p:spPr>
          <a:xfrm>
            <a:off x="4181516" y="6019201"/>
            <a:ext cx="4961426" cy="473654"/>
          </a:xfrm>
          <a:prstGeom prst="rect">
            <a:avLst/>
          </a:prstGeom>
        </p:spPr>
      </p:pic>
      <p:pic>
        <p:nvPicPr>
          <p:cNvPr id="6" name="Grafik 5">
            <a:extLst>
              <a:ext uri="{FF2B5EF4-FFF2-40B4-BE49-F238E27FC236}">
                <a16:creationId xmlns:a16="http://schemas.microsoft.com/office/drawing/2014/main" id="{2C2D631C-6A95-BC56-5410-909007A85DF1}"/>
              </a:ext>
            </a:extLst>
          </p:cNvPr>
          <p:cNvPicPr>
            <a:picLocks noChangeAspect="1"/>
          </p:cNvPicPr>
          <p:nvPr/>
        </p:nvPicPr>
        <p:blipFill rotWithShape="1">
          <a:blip r:embed="rId4"/>
          <a:srcRect t="32022" b="43490"/>
          <a:stretch/>
        </p:blipFill>
        <p:spPr>
          <a:xfrm>
            <a:off x="4183703" y="5732621"/>
            <a:ext cx="4961426" cy="286580"/>
          </a:xfrm>
          <a:prstGeom prst="rect">
            <a:avLst/>
          </a:prstGeom>
        </p:spPr>
      </p:pic>
    </p:spTree>
    <p:extLst>
      <p:ext uri="{BB962C8B-B14F-4D97-AF65-F5344CB8AC3E}">
        <p14:creationId xmlns:p14="http://schemas.microsoft.com/office/powerpoint/2010/main" val="11720398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34</a:t>
            </a:fld>
            <a:endParaRPr spc="-5" dirty="0"/>
          </a:p>
        </p:txBody>
      </p:sp>
      <p:sp>
        <p:nvSpPr>
          <p:cNvPr id="11" name="Titel 4"/>
          <p:cNvSpPr>
            <a:spLocks noGrp="1"/>
          </p:cNvSpPr>
          <p:nvPr>
            <p:ph type="title"/>
          </p:nvPr>
        </p:nvSpPr>
        <p:spPr>
          <a:xfrm>
            <a:off x="175325" y="3318062"/>
            <a:ext cx="3809447" cy="492329"/>
          </a:xfrm>
        </p:spPr>
        <p:txBody>
          <a:bodyPr/>
          <a:lstStyle/>
          <a:p>
            <a:pPr algn="l">
              <a:buClr>
                <a:schemeClr val="bg1">
                  <a:lumMod val="50000"/>
                </a:schemeClr>
              </a:buClr>
            </a:pPr>
            <a:r>
              <a:rPr lang="de-DE" sz="2000" dirty="0" smtClean="0">
                <a:latin typeface="Arial" pitchFamily="34" charset="0"/>
                <a:cs typeface="Arial" pitchFamily="34" charset="0"/>
              </a:rPr>
              <a:t>Ein </a:t>
            </a:r>
            <a:r>
              <a:rPr lang="de-DE" sz="2000" dirty="0">
                <a:latin typeface="Arial" pitchFamily="34" charset="0"/>
                <a:cs typeface="Arial" pitchFamily="34" charset="0"/>
              </a:rPr>
              <a:t>Stimmzettel ist ungültig, wenn: </a:t>
            </a:r>
            <a:r>
              <a:rPr lang="de-DE" sz="2000" dirty="0">
                <a:solidFill>
                  <a:schemeClr val="bg1">
                    <a:lumMod val="50000"/>
                  </a:schemeClr>
                </a:solidFill>
                <a:latin typeface="Arial" pitchFamily="34" charset="0"/>
                <a:cs typeface="Arial" pitchFamily="34" charset="0"/>
              </a:rPr>
              <a:t/>
            </a:r>
            <a:br>
              <a:rPr lang="de-DE" sz="2000" dirty="0">
                <a:solidFill>
                  <a:schemeClr val="bg1">
                    <a:lumMod val="50000"/>
                  </a:schemeClr>
                </a:solidFill>
                <a:latin typeface="Arial" pitchFamily="34" charset="0"/>
                <a:cs typeface="Arial" pitchFamily="34" charset="0"/>
              </a:rPr>
            </a:br>
            <a:endParaRPr lang="de-DE" sz="2000" dirty="0">
              <a:solidFill>
                <a:schemeClr val="bg1">
                  <a:lumMod val="50000"/>
                </a:schemeClr>
              </a:solidFill>
              <a:latin typeface="Arial" pitchFamily="34" charset="0"/>
              <a:cs typeface="Arial" pitchFamily="34" charset="0"/>
            </a:endParaRPr>
          </a:p>
        </p:txBody>
      </p:sp>
      <p:sp>
        <p:nvSpPr>
          <p:cNvPr id="12" name="Rechteck 11"/>
          <p:cNvSpPr/>
          <p:nvPr/>
        </p:nvSpPr>
        <p:spPr>
          <a:xfrm rot="10800000" flipV="1">
            <a:off x="264" y="3796927"/>
            <a:ext cx="3854375" cy="1323439"/>
          </a:xfrm>
          <a:prstGeom prst="rect">
            <a:avLst/>
          </a:prstGeom>
        </p:spPr>
        <p:txBody>
          <a:bodyPr wrap="square">
            <a:spAutoFit/>
          </a:bodyPr>
          <a:lstStyle/>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er nicht amtlich hergestellt ist</a:t>
            </a:r>
          </a:p>
          <a:p>
            <a:pPr marL="342831" indent="-342831" algn="l">
              <a:buClr>
                <a:schemeClr val="bg1">
                  <a:lumMod val="50000"/>
                </a:schemeClr>
              </a:buClr>
              <a:buFont typeface="Wingdings" pitchFamily="2" charset="2"/>
              <a:buChar char="Ø"/>
            </a:pPr>
            <a:r>
              <a:rPr lang="de-DE" sz="2000" dirty="0" smtClean="0">
                <a:latin typeface="Arial" pitchFamily="34" charset="0"/>
                <a:cs typeface="Arial" pitchFamily="34" charset="0"/>
              </a:rPr>
              <a:t>er </a:t>
            </a:r>
            <a:r>
              <a:rPr lang="de-DE" sz="2000" dirty="0">
                <a:latin typeface="Arial" pitchFamily="34" charset="0"/>
                <a:cs typeface="Arial" pitchFamily="34" charset="0"/>
              </a:rPr>
              <a:t>den Willen des Wählers nicht zweifelsfrei erkennen lässt</a:t>
            </a:r>
          </a:p>
        </p:txBody>
      </p:sp>
      <p:pic>
        <p:nvPicPr>
          <p:cNvPr id="4" name="Grafik 3">
            <a:extLst>
              <a:ext uri="{FF2B5EF4-FFF2-40B4-BE49-F238E27FC236}">
                <a16:creationId xmlns:a16="http://schemas.microsoft.com/office/drawing/2014/main" id="{3055ED33-470F-10D5-E9DE-07874A9FCF3F}"/>
              </a:ext>
            </a:extLst>
          </p:cNvPr>
          <p:cNvPicPr>
            <a:picLocks noChangeAspect="1"/>
          </p:cNvPicPr>
          <p:nvPr/>
        </p:nvPicPr>
        <p:blipFill rotWithShape="1">
          <a:blip r:embed="rId3"/>
          <a:srcRect b="15412"/>
          <a:stretch/>
        </p:blipFill>
        <p:spPr>
          <a:xfrm>
            <a:off x="4114906" y="1143530"/>
            <a:ext cx="4979095" cy="4494760"/>
          </a:xfrm>
          <a:prstGeom prst="rect">
            <a:avLst/>
          </a:prstGeom>
        </p:spPr>
      </p:pic>
      <p:sp>
        <p:nvSpPr>
          <p:cNvPr id="3" name="Titel 3">
            <a:extLst>
              <a:ext uri="{FF2B5EF4-FFF2-40B4-BE49-F238E27FC236}">
                <a16:creationId xmlns:a16="http://schemas.microsoft.com/office/drawing/2014/main" id="{52F16B75-5C71-F46F-3D0C-6B382E7B4CBB}"/>
              </a:ext>
            </a:extLst>
          </p:cNvPr>
          <p:cNvSpPr txBox="1">
            <a:spLocks/>
          </p:cNvSpPr>
          <p:nvPr/>
        </p:nvSpPr>
        <p:spPr>
          <a:xfrm>
            <a:off x="457824" y="110301"/>
            <a:ext cx="3691206" cy="492329"/>
          </a:xfrm>
          <a:prstGeom prst="rect">
            <a:avLst/>
          </a:prstGeom>
        </p:spPr>
        <p:txBody>
          <a:bodyPr lIns="0" tIns="0" rIns="0" bIns="0"/>
          <a:lstStyle>
            <a:lvl1pPr>
              <a:defRPr kumimoji="0" sz="3200" b="1" i="0" u="none" strike="noStrike" kern="0" cap="none" spc="0" normalizeH="0" baseline="0" dirty="0">
                <a:ln>
                  <a:noFill/>
                </a:ln>
                <a:solidFill>
                  <a:srgbClr val="C00000"/>
                </a:solidFill>
                <a:effectLst/>
                <a:uLnTx/>
                <a:uFillTx/>
                <a:latin typeface="Calibri"/>
                <a:ea typeface="+mj-ea"/>
                <a:cs typeface="Trebuchet MS"/>
              </a:defRPr>
            </a:lvl1p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endParaRPr lang="de-DE" sz="2999" dirty="0"/>
          </a:p>
        </p:txBody>
      </p:sp>
      <p:pic>
        <p:nvPicPr>
          <p:cNvPr id="2" name="Grafik 1">
            <a:extLst>
              <a:ext uri="{FF2B5EF4-FFF2-40B4-BE49-F238E27FC236}">
                <a16:creationId xmlns:a16="http://schemas.microsoft.com/office/drawing/2014/main" id="{A8BEEB4B-2526-7B66-91F2-EB3F5612E542}"/>
              </a:ext>
            </a:extLst>
          </p:cNvPr>
          <p:cNvPicPr>
            <a:picLocks noChangeAspect="1"/>
          </p:cNvPicPr>
          <p:nvPr/>
        </p:nvPicPr>
        <p:blipFill rotWithShape="1">
          <a:blip r:embed="rId4"/>
          <a:srcRect t="96395"/>
          <a:stretch/>
        </p:blipFill>
        <p:spPr>
          <a:xfrm>
            <a:off x="4191882" y="6305184"/>
            <a:ext cx="4979711" cy="191586"/>
          </a:xfrm>
          <a:prstGeom prst="rect">
            <a:avLst/>
          </a:prstGeom>
        </p:spPr>
      </p:pic>
      <p:pic>
        <p:nvPicPr>
          <p:cNvPr id="5" name="Grafik 4">
            <a:extLst>
              <a:ext uri="{FF2B5EF4-FFF2-40B4-BE49-F238E27FC236}">
                <a16:creationId xmlns:a16="http://schemas.microsoft.com/office/drawing/2014/main" id="{DC6E125C-3FE3-62A6-F03A-BBCE5E037431}"/>
              </a:ext>
            </a:extLst>
          </p:cNvPr>
          <p:cNvPicPr>
            <a:picLocks noChangeAspect="1"/>
          </p:cNvPicPr>
          <p:nvPr/>
        </p:nvPicPr>
        <p:blipFill rotWithShape="1">
          <a:blip r:embed="rId5"/>
          <a:srcRect t="31619" b="32430"/>
          <a:stretch/>
        </p:blipFill>
        <p:spPr>
          <a:xfrm>
            <a:off x="4191088" y="5942235"/>
            <a:ext cx="4979711" cy="298007"/>
          </a:xfrm>
          <a:prstGeom prst="rect">
            <a:avLst/>
          </a:prstGeom>
        </p:spPr>
      </p:pic>
      <p:pic>
        <p:nvPicPr>
          <p:cNvPr id="6" name="Grafik 5">
            <a:extLst>
              <a:ext uri="{FF2B5EF4-FFF2-40B4-BE49-F238E27FC236}">
                <a16:creationId xmlns:a16="http://schemas.microsoft.com/office/drawing/2014/main" id="{A514EA87-CE0E-9EAC-62C8-CA450E92FD7A}"/>
              </a:ext>
            </a:extLst>
          </p:cNvPr>
          <p:cNvPicPr>
            <a:picLocks noChangeAspect="1"/>
          </p:cNvPicPr>
          <p:nvPr/>
        </p:nvPicPr>
        <p:blipFill rotWithShape="1">
          <a:blip r:embed="rId5"/>
          <a:srcRect b="66591"/>
          <a:stretch/>
        </p:blipFill>
        <p:spPr>
          <a:xfrm>
            <a:off x="4173762" y="5638290"/>
            <a:ext cx="4979711" cy="276935"/>
          </a:xfrm>
          <a:prstGeom prst="rect">
            <a:avLst/>
          </a:prstGeom>
        </p:spPr>
      </p:pic>
    </p:spTree>
    <p:extLst>
      <p:ext uri="{BB962C8B-B14F-4D97-AF65-F5344CB8AC3E}">
        <p14:creationId xmlns:p14="http://schemas.microsoft.com/office/powerpoint/2010/main" val="27651833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35</a:t>
            </a:fld>
            <a:endParaRPr spc="-5" dirty="0"/>
          </a:p>
        </p:txBody>
      </p:sp>
      <p:sp>
        <p:nvSpPr>
          <p:cNvPr id="3" name="Titel 2">
            <a:extLst>
              <a:ext uri="{FF2B5EF4-FFF2-40B4-BE49-F238E27FC236}">
                <a16:creationId xmlns:a16="http://schemas.microsoft.com/office/drawing/2014/main" id="{121DA7E7-20F0-8F29-DFFC-981FFE573841}"/>
              </a:ext>
            </a:extLst>
          </p:cNvPr>
          <p:cNvSpPr>
            <a:spLocks noGrp="1"/>
          </p:cNvSpPr>
          <p:nvPr>
            <p:ph type="title"/>
          </p:nvPr>
        </p:nvSpPr>
        <p:spPr>
          <a:xfrm>
            <a:off x="133279" y="548957"/>
            <a:ext cx="9010721" cy="492329"/>
          </a:xfrm>
        </p:spPr>
        <p:txBody>
          <a:bodyPr/>
          <a:lstStyle/>
          <a:p>
            <a:pPr>
              <a:tabLst>
                <a:tab pos="538055" algn="l"/>
              </a:tabLst>
            </a:pPr>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4" name="Grafik 3">
            <a:extLst>
              <a:ext uri="{FF2B5EF4-FFF2-40B4-BE49-F238E27FC236}">
                <a16:creationId xmlns:a16="http://schemas.microsoft.com/office/drawing/2014/main" id="{17D8F84D-5376-2108-3E6B-34139F4FBA3F}"/>
              </a:ext>
            </a:extLst>
          </p:cNvPr>
          <p:cNvPicPr>
            <a:picLocks noChangeAspect="1"/>
          </p:cNvPicPr>
          <p:nvPr/>
        </p:nvPicPr>
        <p:blipFill rotWithShape="1">
          <a:blip r:embed="rId2"/>
          <a:srcRect b="16287"/>
          <a:stretch/>
        </p:blipFill>
        <p:spPr>
          <a:xfrm>
            <a:off x="4094067" y="914982"/>
            <a:ext cx="4973486" cy="4647125"/>
          </a:xfrm>
          <a:prstGeom prst="rect">
            <a:avLst/>
          </a:prstGeom>
        </p:spPr>
      </p:pic>
      <p:pic>
        <p:nvPicPr>
          <p:cNvPr id="2" name="Grafik 1">
            <a:extLst>
              <a:ext uri="{FF2B5EF4-FFF2-40B4-BE49-F238E27FC236}">
                <a16:creationId xmlns:a16="http://schemas.microsoft.com/office/drawing/2014/main" id="{9A065F9A-DBD1-25F9-CB78-6391AC73A192}"/>
              </a:ext>
            </a:extLst>
          </p:cNvPr>
          <p:cNvPicPr>
            <a:picLocks noChangeAspect="1"/>
          </p:cNvPicPr>
          <p:nvPr/>
        </p:nvPicPr>
        <p:blipFill rotWithShape="1">
          <a:blip r:embed="rId3"/>
          <a:srcRect t="83628" b="9587"/>
          <a:stretch/>
        </p:blipFill>
        <p:spPr>
          <a:xfrm>
            <a:off x="4114906" y="5562107"/>
            <a:ext cx="5028472" cy="380912"/>
          </a:xfrm>
          <a:prstGeom prst="rect">
            <a:avLst/>
          </a:prstGeom>
        </p:spPr>
      </p:pic>
      <p:pic>
        <p:nvPicPr>
          <p:cNvPr id="5" name="Grafik 4">
            <a:extLst>
              <a:ext uri="{FF2B5EF4-FFF2-40B4-BE49-F238E27FC236}">
                <a16:creationId xmlns:a16="http://schemas.microsoft.com/office/drawing/2014/main" id="{4CCD7498-D2BC-42F6-36EB-302BF12A59B6}"/>
              </a:ext>
            </a:extLst>
          </p:cNvPr>
          <p:cNvPicPr>
            <a:picLocks noChangeAspect="1"/>
          </p:cNvPicPr>
          <p:nvPr/>
        </p:nvPicPr>
        <p:blipFill rotWithShape="1">
          <a:blip r:embed="rId4"/>
          <a:srcRect t="58333"/>
          <a:stretch/>
        </p:blipFill>
        <p:spPr>
          <a:xfrm>
            <a:off x="4114906" y="6099874"/>
            <a:ext cx="5028472" cy="380951"/>
          </a:xfrm>
          <a:prstGeom prst="rect">
            <a:avLst/>
          </a:prstGeom>
        </p:spPr>
      </p:pic>
      <p:pic>
        <p:nvPicPr>
          <p:cNvPr id="6" name="Grafik 5">
            <a:extLst>
              <a:ext uri="{FF2B5EF4-FFF2-40B4-BE49-F238E27FC236}">
                <a16:creationId xmlns:a16="http://schemas.microsoft.com/office/drawing/2014/main" id="{C22E15E6-924A-C0B2-0E30-452191AF953C}"/>
              </a:ext>
            </a:extLst>
          </p:cNvPr>
          <p:cNvPicPr>
            <a:picLocks noChangeAspect="1"/>
          </p:cNvPicPr>
          <p:nvPr/>
        </p:nvPicPr>
        <p:blipFill rotWithShape="1">
          <a:blip r:embed="rId4"/>
          <a:srcRect t="33335" b="41667"/>
          <a:stretch/>
        </p:blipFill>
        <p:spPr>
          <a:xfrm>
            <a:off x="4114906" y="5880457"/>
            <a:ext cx="5028472" cy="228547"/>
          </a:xfrm>
          <a:prstGeom prst="rect">
            <a:avLst/>
          </a:prstGeom>
        </p:spPr>
      </p:pic>
    </p:spTree>
    <p:extLst>
      <p:ext uri="{BB962C8B-B14F-4D97-AF65-F5344CB8AC3E}">
        <p14:creationId xmlns:p14="http://schemas.microsoft.com/office/powerpoint/2010/main" val="3708205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36</a:t>
            </a:fld>
            <a:endParaRPr spc="-5" dirty="0"/>
          </a:p>
        </p:txBody>
      </p:sp>
      <p:sp>
        <p:nvSpPr>
          <p:cNvPr id="3" name="Titel 2">
            <a:extLst>
              <a:ext uri="{FF2B5EF4-FFF2-40B4-BE49-F238E27FC236}">
                <a16:creationId xmlns:a16="http://schemas.microsoft.com/office/drawing/2014/main" id="{90043F26-7F10-E7BC-4D83-9693C56A8D4A}"/>
              </a:ext>
            </a:extLst>
          </p:cNvPr>
          <p:cNvSpPr>
            <a:spLocks noGrp="1"/>
          </p:cNvSpPr>
          <p:nvPr>
            <p:ph type="title"/>
          </p:nvPr>
        </p:nvSpPr>
        <p:spPr>
          <a:xfrm>
            <a:off x="179512" y="545328"/>
            <a:ext cx="9298753" cy="492329"/>
          </a:xfrm>
        </p:spPr>
        <p:txBody>
          <a:body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4" name="Grafik 3">
            <a:extLst>
              <a:ext uri="{FF2B5EF4-FFF2-40B4-BE49-F238E27FC236}">
                <a16:creationId xmlns:a16="http://schemas.microsoft.com/office/drawing/2014/main" id="{D9CE4C10-60C9-06D8-D642-119BF63774E2}"/>
              </a:ext>
            </a:extLst>
          </p:cNvPr>
          <p:cNvPicPr>
            <a:picLocks noChangeAspect="1"/>
          </p:cNvPicPr>
          <p:nvPr/>
        </p:nvPicPr>
        <p:blipFill rotWithShape="1">
          <a:blip r:embed="rId2"/>
          <a:srcRect b="16535"/>
          <a:stretch/>
        </p:blipFill>
        <p:spPr>
          <a:xfrm>
            <a:off x="4093635" y="811334"/>
            <a:ext cx="4973123" cy="4674589"/>
          </a:xfrm>
          <a:prstGeom prst="rect">
            <a:avLst/>
          </a:prstGeom>
        </p:spPr>
      </p:pic>
      <p:pic>
        <p:nvPicPr>
          <p:cNvPr id="2" name="Grafik 1">
            <a:extLst>
              <a:ext uri="{FF2B5EF4-FFF2-40B4-BE49-F238E27FC236}">
                <a16:creationId xmlns:a16="http://schemas.microsoft.com/office/drawing/2014/main" id="{425CE905-1322-A1DD-D354-77CF14105C02}"/>
              </a:ext>
            </a:extLst>
          </p:cNvPr>
          <p:cNvPicPr>
            <a:picLocks noChangeAspect="1"/>
          </p:cNvPicPr>
          <p:nvPr/>
        </p:nvPicPr>
        <p:blipFill rotWithShape="1">
          <a:blip r:embed="rId3"/>
          <a:srcRect t="83649" r="2407" b="9974"/>
          <a:stretch/>
        </p:blipFill>
        <p:spPr>
          <a:xfrm>
            <a:off x="4159346" y="5505764"/>
            <a:ext cx="4907412" cy="361072"/>
          </a:xfrm>
          <a:prstGeom prst="rect">
            <a:avLst/>
          </a:prstGeom>
        </p:spPr>
      </p:pic>
      <p:pic>
        <p:nvPicPr>
          <p:cNvPr id="5" name="Grafik 4">
            <a:extLst>
              <a:ext uri="{FF2B5EF4-FFF2-40B4-BE49-F238E27FC236}">
                <a16:creationId xmlns:a16="http://schemas.microsoft.com/office/drawing/2014/main" id="{A165F5C4-45D7-C7B6-DB04-B42E92BD3A33}"/>
              </a:ext>
            </a:extLst>
          </p:cNvPr>
          <p:cNvPicPr>
            <a:picLocks noChangeAspect="1"/>
          </p:cNvPicPr>
          <p:nvPr/>
        </p:nvPicPr>
        <p:blipFill rotWithShape="1">
          <a:blip r:embed="rId4"/>
          <a:srcRect t="58223"/>
          <a:stretch/>
        </p:blipFill>
        <p:spPr>
          <a:xfrm>
            <a:off x="4191088" y="6095383"/>
            <a:ext cx="4912665" cy="387046"/>
          </a:xfrm>
          <a:prstGeom prst="rect">
            <a:avLst/>
          </a:prstGeom>
        </p:spPr>
      </p:pic>
      <p:pic>
        <p:nvPicPr>
          <p:cNvPr id="6" name="Grafik 5">
            <a:extLst>
              <a:ext uri="{FF2B5EF4-FFF2-40B4-BE49-F238E27FC236}">
                <a16:creationId xmlns:a16="http://schemas.microsoft.com/office/drawing/2014/main" id="{25DC45A9-0816-299E-1718-EA617747C690}"/>
              </a:ext>
            </a:extLst>
          </p:cNvPr>
          <p:cNvPicPr>
            <a:picLocks noChangeAspect="1"/>
          </p:cNvPicPr>
          <p:nvPr/>
        </p:nvPicPr>
        <p:blipFill rotWithShape="1">
          <a:blip r:embed="rId4"/>
          <a:srcRect t="35695" b="41777"/>
          <a:stretch/>
        </p:blipFill>
        <p:spPr>
          <a:xfrm>
            <a:off x="4169662" y="5886677"/>
            <a:ext cx="4912665" cy="208706"/>
          </a:xfrm>
          <a:prstGeom prst="rect">
            <a:avLst/>
          </a:prstGeom>
        </p:spPr>
      </p:pic>
    </p:spTree>
    <p:extLst>
      <p:ext uri="{BB962C8B-B14F-4D97-AF65-F5344CB8AC3E}">
        <p14:creationId xmlns:p14="http://schemas.microsoft.com/office/powerpoint/2010/main" val="8288474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37</a:t>
            </a:fld>
            <a:endParaRPr spc="-5" dirty="0"/>
          </a:p>
        </p:txBody>
      </p:sp>
      <p:sp>
        <p:nvSpPr>
          <p:cNvPr id="3" name="Titel 2">
            <a:extLst>
              <a:ext uri="{FF2B5EF4-FFF2-40B4-BE49-F238E27FC236}">
                <a16:creationId xmlns:a16="http://schemas.microsoft.com/office/drawing/2014/main" id="{0F31B3E6-02CB-06A4-A7F9-9FDAC0F2EAE5}"/>
              </a:ext>
            </a:extLst>
          </p:cNvPr>
          <p:cNvSpPr>
            <a:spLocks noGrp="1"/>
          </p:cNvSpPr>
          <p:nvPr>
            <p:ph type="title"/>
          </p:nvPr>
        </p:nvSpPr>
        <p:spPr>
          <a:xfrm>
            <a:off x="286603" y="585805"/>
            <a:ext cx="8866705" cy="492329"/>
          </a:xfrm>
        </p:spPr>
        <p:txBody>
          <a:body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4" name="Grafik 3">
            <a:extLst>
              <a:ext uri="{FF2B5EF4-FFF2-40B4-BE49-F238E27FC236}">
                <a16:creationId xmlns:a16="http://schemas.microsoft.com/office/drawing/2014/main" id="{93991CD3-7063-DC0B-B9B1-3C100D9130DB}"/>
              </a:ext>
            </a:extLst>
          </p:cNvPr>
          <p:cNvPicPr>
            <a:picLocks noChangeAspect="1"/>
          </p:cNvPicPr>
          <p:nvPr/>
        </p:nvPicPr>
        <p:blipFill rotWithShape="1">
          <a:blip r:embed="rId2"/>
          <a:srcRect b="17033"/>
          <a:stretch/>
        </p:blipFill>
        <p:spPr>
          <a:xfrm>
            <a:off x="4114906" y="914982"/>
            <a:ext cx="4960567" cy="4647124"/>
          </a:xfrm>
          <a:prstGeom prst="rect">
            <a:avLst/>
          </a:prstGeom>
        </p:spPr>
      </p:pic>
      <p:pic>
        <p:nvPicPr>
          <p:cNvPr id="2" name="Grafik 1">
            <a:extLst>
              <a:ext uri="{FF2B5EF4-FFF2-40B4-BE49-F238E27FC236}">
                <a16:creationId xmlns:a16="http://schemas.microsoft.com/office/drawing/2014/main" id="{8DF0736B-E968-7E92-8BDE-E3379F266ECD}"/>
              </a:ext>
            </a:extLst>
          </p:cNvPr>
          <p:cNvPicPr>
            <a:picLocks noChangeAspect="1"/>
          </p:cNvPicPr>
          <p:nvPr/>
        </p:nvPicPr>
        <p:blipFill rotWithShape="1">
          <a:blip r:embed="rId3"/>
          <a:srcRect t="82641" b="10176"/>
          <a:stretch/>
        </p:blipFill>
        <p:spPr>
          <a:xfrm>
            <a:off x="4181516" y="5519211"/>
            <a:ext cx="4961426" cy="402360"/>
          </a:xfrm>
          <a:prstGeom prst="rect">
            <a:avLst/>
          </a:prstGeom>
        </p:spPr>
      </p:pic>
      <p:pic>
        <p:nvPicPr>
          <p:cNvPr id="5" name="Grafik 4">
            <a:extLst>
              <a:ext uri="{FF2B5EF4-FFF2-40B4-BE49-F238E27FC236}">
                <a16:creationId xmlns:a16="http://schemas.microsoft.com/office/drawing/2014/main" id="{A744A8A3-9627-C886-9968-9C91A716B96A}"/>
              </a:ext>
            </a:extLst>
          </p:cNvPr>
          <p:cNvPicPr>
            <a:picLocks noChangeAspect="1"/>
          </p:cNvPicPr>
          <p:nvPr/>
        </p:nvPicPr>
        <p:blipFill rotWithShape="1">
          <a:blip r:embed="rId4"/>
          <a:srcRect t="58742"/>
          <a:stretch/>
        </p:blipFill>
        <p:spPr>
          <a:xfrm>
            <a:off x="4182310" y="6150118"/>
            <a:ext cx="4961426" cy="402360"/>
          </a:xfrm>
          <a:prstGeom prst="rect">
            <a:avLst/>
          </a:prstGeom>
        </p:spPr>
      </p:pic>
      <p:pic>
        <p:nvPicPr>
          <p:cNvPr id="6" name="Grafik 5">
            <a:extLst>
              <a:ext uri="{FF2B5EF4-FFF2-40B4-BE49-F238E27FC236}">
                <a16:creationId xmlns:a16="http://schemas.microsoft.com/office/drawing/2014/main" id="{AB61C19A-E052-2EA9-1003-1426F61F2C0E}"/>
              </a:ext>
            </a:extLst>
          </p:cNvPr>
          <p:cNvPicPr>
            <a:picLocks noChangeAspect="1"/>
          </p:cNvPicPr>
          <p:nvPr/>
        </p:nvPicPr>
        <p:blipFill rotWithShape="1">
          <a:blip r:embed="rId4"/>
          <a:srcRect t="42888" b="42188"/>
          <a:stretch/>
        </p:blipFill>
        <p:spPr>
          <a:xfrm>
            <a:off x="4191882" y="5921571"/>
            <a:ext cx="4961426" cy="145535"/>
          </a:xfrm>
          <a:prstGeom prst="rect">
            <a:avLst/>
          </a:prstGeom>
        </p:spPr>
      </p:pic>
    </p:spTree>
    <p:extLst>
      <p:ext uri="{BB962C8B-B14F-4D97-AF65-F5344CB8AC3E}">
        <p14:creationId xmlns:p14="http://schemas.microsoft.com/office/powerpoint/2010/main" val="414033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38</a:t>
            </a:fld>
            <a:endParaRPr spc="-5" dirty="0"/>
          </a:p>
        </p:txBody>
      </p:sp>
      <p:sp>
        <p:nvSpPr>
          <p:cNvPr id="3" name="Titel 2">
            <a:extLst>
              <a:ext uri="{FF2B5EF4-FFF2-40B4-BE49-F238E27FC236}">
                <a16:creationId xmlns:a16="http://schemas.microsoft.com/office/drawing/2014/main" id="{4DFCC8D9-04BF-0E62-63FE-1830ED07EDFB}"/>
              </a:ext>
            </a:extLst>
          </p:cNvPr>
          <p:cNvSpPr>
            <a:spLocks noGrp="1"/>
          </p:cNvSpPr>
          <p:nvPr>
            <p:ph type="title"/>
          </p:nvPr>
        </p:nvSpPr>
        <p:spPr>
          <a:xfrm>
            <a:off x="137044" y="358669"/>
            <a:ext cx="8938713" cy="492329"/>
          </a:xfrm>
        </p:spPr>
        <p:txBody>
          <a:bodyPr/>
          <a:lstStyle/>
          <a:p>
            <a:r>
              <a:rPr lang="de-DE" sz="2300" dirty="0" smtClean="0">
                <a:solidFill>
                  <a:schemeClr val="tx1"/>
                </a:solidFill>
              </a:rPr>
              <a:t>Prüfung </a:t>
            </a:r>
            <a:r>
              <a:rPr lang="de-DE" sz="2300" dirty="0">
                <a:solidFill>
                  <a:schemeClr val="tx1"/>
                </a:solidFill>
              </a:rPr>
              <a:t>der Stimmzettelumschläge, die mehrere Stimmzettel enthalten</a:t>
            </a:r>
            <a:r>
              <a:rPr lang="de-DE" sz="2300" dirty="0"/>
              <a:t> (Stapel c) </a:t>
            </a:r>
            <a:r>
              <a:rPr lang="de-DE" sz="2300" dirty="0">
                <a:solidFill>
                  <a:schemeClr val="tx1"/>
                </a:solidFill>
              </a:rPr>
              <a:t>und der Stimmzettel mit Anlass zu Bedenken aus </a:t>
            </a:r>
            <a:r>
              <a:rPr lang="de-DE" sz="2300" dirty="0"/>
              <a:t>Stapel d </a:t>
            </a:r>
            <a:r>
              <a:rPr lang="de-DE" sz="2300" dirty="0" smtClean="0">
                <a:solidFill>
                  <a:schemeClr val="tx1"/>
                </a:solidFill>
              </a:rPr>
              <a:t>mit</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4" name="Grafik 3">
            <a:extLst>
              <a:ext uri="{FF2B5EF4-FFF2-40B4-BE49-F238E27FC236}">
                <a16:creationId xmlns:a16="http://schemas.microsoft.com/office/drawing/2014/main" id="{89A73E00-D98F-28E3-38AC-9D92B0E2F9AB}"/>
              </a:ext>
            </a:extLst>
          </p:cNvPr>
          <p:cNvPicPr>
            <a:picLocks noChangeAspect="1"/>
          </p:cNvPicPr>
          <p:nvPr/>
        </p:nvPicPr>
        <p:blipFill rotWithShape="1">
          <a:blip r:embed="rId2"/>
          <a:srcRect b="18807"/>
          <a:stretch/>
        </p:blipFill>
        <p:spPr>
          <a:xfrm>
            <a:off x="4191089" y="881598"/>
            <a:ext cx="4918382" cy="4604326"/>
          </a:xfrm>
          <a:prstGeom prst="rect">
            <a:avLst/>
          </a:prstGeom>
        </p:spPr>
      </p:pic>
      <p:pic>
        <p:nvPicPr>
          <p:cNvPr id="2" name="Grafik 1">
            <a:extLst>
              <a:ext uri="{FF2B5EF4-FFF2-40B4-BE49-F238E27FC236}">
                <a16:creationId xmlns:a16="http://schemas.microsoft.com/office/drawing/2014/main" id="{60E2C6E6-8BC8-8AB2-3554-66AAE26201F8}"/>
              </a:ext>
            </a:extLst>
          </p:cNvPr>
          <p:cNvPicPr>
            <a:picLocks noChangeAspect="1"/>
          </p:cNvPicPr>
          <p:nvPr/>
        </p:nvPicPr>
        <p:blipFill rotWithShape="1">
          <a:blip r:embed="rId3"/>
          <a:srcRect t="80911" b="12821"/>
          <a:stretch/>
        </p:blipFill>
        <p:spPr>
          <a:xfrm>
            <a:off x="4224183" y="5446145"/>
            <a:ext cx="4918759" cy="355269"/>
          </a:xfrm>
          <a:prstGeom prst="rect">
            <a:avLst/>
          </a:prstGeom>
        </p:spPr>
      </p:pic>
      <p:pic>
        <p:nvPicPr>
          <p:cNvPr id="5" name="Grafik 4">
            <a:extLst>
              <a:ext uri="{FF2B5EF4-FFF2-40B4-BE49-F238E27FC236}">
                <a16:creationId xmlns:a16="http://schemas.microsoft.com/office/drawing/2014/main" id="{18F9C9E6-D520-49EA-95C3-07592227C004}"/>
              </a:ext>
            </a:extLst>
          </p:cNvPr>
          <p:cNvPicPr>
            <a:picLocks noChangeAspect="1"/>
          </p:cNvPicPr>
          <p:nvPr/>
        </p:nvPicPr>
        <p:blipFill rotWithShape="1">
          <a:blip r:embed="rId4"/>
          <a:srcRect t="49926"/>
          <a:stretch/>
        </p:blipFill>
        <p:spPr>
          <a:xfrm>
            <a:off x="4224183" y="5977641"/>
            <a:ext cx="4918759" cy="540212"/>
          </a:xfrm>
          <a:prstGeom prst="rect">
            <a:avLst/>
          </a:prstGeom>
        </p:spPr>
      </p:pic>
      <p:pic>
        <p:nvPicPr>
          <p:cNvPr id="6" name="Grafik 5">
            <a:extLst>
              <a:ext uri="{FF2B5EF4-FFF2-40B4-BE49-F238E27FC236}">
                <a16:creationId xmlns:a16="http://schemas.microsoft.com/office/drawing/2014/main" id="{792CD81D-6B9F-8134-BAF9-61040C7F8F50}"/>
              </a:ext>
            </a:extLst>
          </p:cNvPr>
          <p:cNvPicPr>
            <a:picLocks noChangeAspect="1"/>
          </p:cNvPicPr>
          <p:nvPr/>
        </p:nvPicPr>
        <p:blipFill rotWithShape="1">
          <a:blip r:embed="rId4"/>
          <a:srcRect t="34476" b="51401"/>
          <a:stretch/>
        </p:blipFill>
        <p:spPr>
          <a:xfrm>
            <a:off x="4224183" y="5790653"/>
            <a:ext cx="4918759" cy="152366"/>
          </a:xfrm>
          <a:prstGeom prst="rect">
            <a:avLst/>
          </a:prstGeom>
        </p:spPr>
      </p:pic>
    </p:spTree>
    <p:extLst>
      <p:ext uri="{BB962C8B-B14F-4D97-AF65-F5344CB8AC3E}">
        <p14:creationId xmlns:p14="http://schemas.microsoft.com/office/powerpoint/2010/main" val="25476601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39</a:t>
            </a:fld>
            <a:endParaRPr spc="-5" dirty="0"/>
          </a:p>
        </p:txBody>
      </p:sp>
      <p:sp>
        <p:nvSpPr>
          <p:cNvPr id="3" name="Titel 2">
            <a:extLst>
              <a:ext uri="{FF2B5EF4-FFF2-40B4-BE49-F238E27FC236}">
                <a16:creationId xmlns:a16="http://schemas.microsoft.com/office/drawing/2014/main" id="{4B465A48-AF1F-7E22-A792-52320FEF7935}"/>
              </a:ext>
            </a:extLst>
          </p:cNvPr>
          <p:cNvSpPr>
            <a:spLocks noGrp="1"/>
          </p:cNvSpPr>
          <p:nvPr>
            <p:ph type="title"/>
          </p:nvPr>
        </p:nvSpPr>
        <p:spPr>
          <a:xfrm>
            <a:off x="179512" y="290179"/>
            <a:ext cx="8712968" cy="492329"/>
          </a:xfrm>
        </p:spPr>
        <p:txBody>
          <a:body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endParaRPr lang="de-DE" sz="2799" dirty="0"/>
          </a:p>
        </p:txBody>
      </p:sp>
      <p:sp>
        <p:nvSpPr>
          <p:cNvPr id="11" name="Rechteck 10"/>
          <p:cNvSpPr/>
          <p:nvPr/>
        </p:nvSpPr>
        <p:spPr>
          <a:xfrm rot="10800000" flipV="1">
            <a:off x="35496" y="1916832"/>
            <a:ext cx="3603119" cy="707722"/>
          </a:xfrm>
          <a:prstGeom prst="rect">
            <a:avLst/>
          </a:prstGeom>
        </p:spPr>
        <p:txBody>
          <a:bodyPr wrap="square">
            <a:spAutoFit/>
          </a:bodyPr>
          <a:lstStyle/>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er einen Zusatz oder Vorbehalt enthält </a:t>
            </a:r>
          </a:p>
        </p:txBody>
      </p:sp>
      <p:pic>
        <p:nvPicPr>
          <p:cNvPr id="4" name="Grafik 3">
            <a:extLst>
              <a:ext uri="{FF2B5EF4-FFF2-40B4-BE49-F238E27FC236}">
                <a16:creationId xmlns:a16="http://schemas.microsoft.com/office/drawing/2014/main" id="{3DC195F1-2B34-6350-4655-1BD5441EEEED}"/>
              </a:ext>
            </a:extLst>
          </p:cNvPr>
          <p:cNvPicPr>
            <a:picLocks noChangeAspect="1"/>
          </p:cNvPicPr>
          <p:nvPr/>
        </p:nvPicPr>
        <p:blipFill rotWithShape="1">
          <a:blip r:embed="rId2"/>
          <a:srcRect b="18653"/>
          <a:stretch/>
        </p:blipFill>
        <p:spPr>
          <a:xfrm>
            <a:off x="4165788" y="880406"/>
            <a:ext cx="4938769" cy="4529336"/>
          </a:xfrm>
          <a:prstGeom prst="rect">
            <a:avLst/>
          </a:prstGeom>
        </p:spPr>
      </p:pic>
      <p:pic>
        <p:nvPicPr>
          <p:cNvPr id="2" name="Grafik 1">
            <a:extLst>
              <a:ext uri="{FF2B5EF4-FFF2-40B4-BE49-F238E27FC236}">
                <a16:creationId xmlns:a16="http://schemas.microsoft.com/office/drawing/2014/main" id="{D804774C-F570-DCFE-898D-780501302F8A}"/>
              </a:ext>
            </a:extLst>
          </p:cNvPr>
          <p:cNvPicPr>
            <a:picLocks noChangeAspect="1"/>
          </p:cNvPicPr>
          <p:nvPr/>
        </p:nvPicPr>
        <p:blipFill rotWithShape="1">
          <a:blip r:embed="rId3"/>
          <a:srcRect t="81452" b="11673"/>
          <a:stretch/>
        </p:blipFill>
        <p:spPr>
          <a:xfrm>
            <a:off x="4152687" y="5407680"/>
            <a:ext cx="4943141" cy="382974"/>
          </a:xfrm>
          <a:prstGeom prst="rect">
            <a:avLst/>
          </a:prstGeom>
        </p:spPr>
      </p:pic>
      <p:pic>
        <p:nvPicPr>
          <p:cNvPr id="5" name="Grafik 4">
            <a:extLst>
              <a:ext uri="{FF2B5EF4-FFF2-40B4-BE49-F238E27FC236}">
                <a16:creationId xmlns:a16="http://schemas.microsoft.com/office/drawing/2014/main" id="{487F7314-BD8D-FA55-9AF9-9D7CB55FC7F7}"/>
              </a:ext>
            </a:extLst>
          </p:cNvPr>
          <p:cNvPicPr>
            <a:picLocks noChangeAspect="1"/>
          </p:cNvPicPr>
          <p:nvPr/>
        </p:nvPicPr>
        <p:blipFill rotWithShape="1">
          <a:blip r:embed="rId4"/>
          <a:srcRect t="50000"/>
          <a:stretch/>
        </p:blipFill>
        <p:spPr>
          <a:xfrm>
            <a:off x="4152685" y="5940423"/>
            <a:ext cx="4943141" cy="518085"/>
          </a:xfrm>
          <a:prstGeom prst="rect">
            <a:avLst/>
          </a:prstGeom>
        </p:spPr>
      </p:pic>
      <p:pic>
        <p:nvPicPr>
          <p:cNvPr id="6" name="Grafik 5">
            <a:extLst>
              <a:ext uri="{FF2B5EF4-FFF2-40B4-BE49-F238E27FC236}">
                <a16:creationId xmlns:a16="http://schemas.microsoft.com/office/drawing/2014/main" id="{21D2337E-8972-DD80-5A56-30321CA331BF}"/>
              </a:ext>
            </a:extLst>
          </p:cNvPr>
          <p:cNvPicPr>
            <a:picLocks noChangeAspect="1"/>
          </p:cNvPicPr>
          <p:nvPr/>
        </p:nvPicPr>
        <p:blipFill rotWithShape="1">
          <a:blip r:embed="rId4"/>
          <a:srcRect t="31698" b="45742"/>
          <a:stretch/>
        </p:blipFill>
        <p:spPr>
          <a:xfrm>
            <a:off x="4152686" y="5744627"/>
            <a:ext cx="4943141" cy="233761"/>
          </a:xfrm>
          <a:prstGeom prst="rect">
            <a:avLst/>
          </a:prstGeom>
        </p:spPr>
      </p:pic>
    </p:spTree>
    <p:extLst>
      <p:ext uri="{BB962C8B-B14F-4D97-AF65-F5344CB8AC3E}">
        <p14:creationId xmlns:p14="http://schemas.microsoft.com/office/powerpoint/2010/main" val="2540572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2" t="5194" r="1396" b="1046"/>
          <a:stretch/>
        </p:blipFill>
        <p:spPr bwMode="auto">
          <a:xfrm>
            <a:off x="3059832" y="731097"/>
            <a:ext cx="5439348" cy="5733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0" y="269432"/>
            <a:ext cx="9144000" cy="461665"/>
          </a:xfrm>
          <a:prstGeom prst="rect">
            <a:avLst/>
          </a:prstGeom>
          <a:noFill/>
        </p:spPr>
        <p:txBody>
          <a:bodyPr wrap="square" lIns="91305" tIns="45660" rIns="91305" bIns="45660" rtlCol="0">
            <a:spAutoFit/>
          </a:bodyPr>
          <a:lstStyle/>
          <a:p>
            <a:r>
              <a:rPr lang="de-DE" sz="2400" dirty="0">
                <a:latin typeface="+mj-lt"/>
              </a:rPr>
              <a:t>Wahlkreiseinteilung</a:t>
            </a:r>
          </a:p>
        </p:txBody>
      </p:sp>
    </p:spTree>
    <p:extLst>
      <p:ext uri="{BB962C8B-B14F-4D97-AF65-F5344CB8AC3E}">
        <p14:creationId xmlns:p14="http://schemas.microsoft.com/office/powerpoint/2010/main" val="30696985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40</a:t>
            </a:fld>
            <a:endParaRPr spc="-5" dirty="0"/>
          </a:p>
        </p:txBody>
      </p:sp>
      <p:sp>
        <p:nvSpPr>
          <p:cNvPr id="3" name="Titel 2">
            <a:extLst>
              <a:ext uri="{FF2B5EF4-FFF2-40B4-BE49-F238E27FC236}">
                <a16:creationId xmlns:a16="http://schemas.microsoft.com/office/drawing/2014/main" id="{5A87DB54-5515-D851-FF73-00825EE8757E}"/>
              </a:ext>
            </a:extLst>
          </p:cNvPr>
          <p:cNvSpPr>
            <a:spLocks noGrp="1"/>
          </p:cNvSpPr>
          <p:nvPr>
            <p:ph type="title"/>
          </p:nvPr>
        </p:nvSpPr>
        <p:spPr>
          <a:xfrm>
            <a:off x="349303" y="471173"/>
            <a:ext cx="8794697" cy="492329"/>
          </a:xfrm>
        </p:spPr>
        <p:txBody>
          <a:body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2" name="Grafik 1">
            <a:extLst>
              <a:ext uri="{FF2B5EF4-FFF2-40B4-BE49-F238E27FC236}">
                <a16:creationId xmlns:a16="http://schemas.microsoft.com/office/drawing/2014/main" id="{82D50758-BECF-9177-7A61-49B21B93B0D7}"/>
              </a:ext>
            </a:extLst>
          </p:cNvPr>
          <p:cNvPicPr>
            <a:picLocks noChangeAspect="1"/>
          </p:cNvPicPr>
          <p:nvPr/>
        </p:nvPicPr>
        <p:blipFill rotWithShape="1">
          <a:blip r:embed="rId2"/>
          <a:srcRect t="79329" b="14030"/>
          <a:stretch/>
        </p:blipFill>
        <p:spPr>
          <a:xfrm>
            <a:off x="4174041" y="5333561"/>
            <a:ext cx="4930950" cy="380911"/>
          </a:xfrm>
          <a:prstGeom prst="rect">
            <a:avLst/>
          </a:prstGeom>
        </p:spPr>
      </p:pic>
      <p:pic>
        <p:nvPicPr>
          <p:cNvPr id="5" name="Grafik 4">
            <a:extLst>
              <a:ext uri="{FF2B5EF4-FFF2-40B4-BE49-F238E27FC236}">
                <a16:creationId xmlns:a16="http://schemas.microsoft.com/office/drawing/2014/main" id="{95269165-651C-AE1E-DB20-B4B6D75004EC}"/>
              </a:ext>
            </a:extLst>
          </p:cNvPr>
          <p:cNvPicPr>
            <a:picLocks noChangeAspect="1"/>
          </p:cNvPicPr>
          <p:nvPr/>
        </p:nvPicPr>
        <p:blipFill rotWithShape="1">
          <a:blip r:embed="rId3"/>
          <a:srcRect t="56068"/>
          <a:stretch/>
        </p:blipFill>
        <p:spPr>
          <a:xfrm>
            <a:off x="4211993" y="5967850"/>
            <a:ext cx="4930950" cy="522157"/>
          </a:xfrm>
          <a:prstGeom prst="rect">
            <a:avLst/>
          </a:prstGeom>
        </p:spPr>
      </p:pic>
      <p:pic>
        <p:nvPicPr>
          <p:cNvPr id="6" name="Grafik 5">
            <a:extLst>
              <a:ext uri="{FF2B5EF4-FFF2-40B4-BE49-F238E27FC236}">
                <a16:creationId xmlns:a16="http://schemas.microsoft.com/office/drawing/2014/main" id="{DA5FFB8F-505F-4F40-8BDE-91F6C935D0D7}"/>
              </a:ext>
            </a:extLst>
          </p:cNvPr>
          <p:cNvPicPr>
            <a:picLocks noChangeAspect="1"/>
          </p:cNvPicPr>
          <p:nvPr/>
        </p:nvPicPr>
        <p:blipFill rotWithShape="1">
          <a:blip r:embed="rId3"/>
          <a:srcRect t="34797" b="40567"/>
          <a:stretch/>
        </p:blipFill>
        <p:spPr>
          <a:xfrm>
            <a:off x="4165312" y="5701454"/>
            <a:ext cx="4930950" cy="292815"/>
          </a:xfrm>
          <a:prstGeom prst="rect">
            <a:avLst/>
          </a:prstGeom>
        </p:spPr>
      </p:pic>
      <p:pic>
        <p:nvPicPr>
          <p:cNvPr id="7" name="Grafik 6" descr="Ein Bild, das Text, Screenshot, Schrift, Zahl enthält.&#10;&#10;Automatisch generierte Beschreibung">
            <a:extLst>
              <a:ext uri="{FF2B5EF4-FFF2-40B4-BE49-F238E27FC236}">
                <a16:creationId xmlns:a16="http://schemas.microsoft.com/office/drawing/2014/main" id="{8C3CC21B-3C4C-7018-BE69-9619154F8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701" y="748136"/>
            <a:ext cx="4989291" cy="4585425"/>
          </a:xfrm>
          <a:prstGeom prst="rect">
            <a:avLst/>
          </a:prstGeom>
        </p:spPr>
      </p:pic>
    </p:spTree>
    <p:extLst>
      <p:ext uri="{BB962C8B-B14F-4D97-AF65-F5344CB8AC3E}">
        <p14:creationId xmlns:p14="http://schemas.microsoft.com/office/powerpoint/2010/main" val="3068508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sldNum" sz="quarter" idx="7"/>
          </p:nvPr>
        </p:nvSpPr>
        <p:spPr>
          <a:xfrm>
            <a:off x="264" y="0"/>
            <a:ext cx="0" cy="717338"/>
          </a:xfrm>
          <a:prstGeom prst="rect">
            <a:avLst/>
          </a:prstGeom>
        </p:spPr>
        <p:txBody>
          <a:bodyPr vert="horz" wrap="square" lIns="0" tIns="24759" rIns="0" bIns="0" rtlCol="0">
            <a:spAutoFit/>
          </a:bodyPr>
          <a:lstStyle/>
          <a:p>
            <a:pPr marL="124435">
              <a:spcBef>
                <a:spcPts val="195"/>
              </a:spcBef>
            </a:pPr>
            <a:fld id="{81D60167-4931-47E6-BA6A-407CBD079E47}" type="slidenum">
              <a:rPr spc="-5"/>
              <a:pPr marL="124435">
                <a:spcBef>
                  <a:spcPts val="195"/>
                </a:spcBef>
              </a:pPr>
              <a:t>41</a:t>
            </a:fld>
            <a:endParaRPr spc="-5" dirty="0"/>
          </a:p>
        </p:txBody>
      </p:sp>
      <p:sp>
        <p:nvSpPr>
          <p:cNvPr id="3" name="Titel 2">
            <a:extLst>
              <a:ext uri="{FF2B5EF4-FFF2-40B4-BE49-F238E27FC236}">
                <a16:creationId xmlns:a16="http://schemas.microsoft.com/office/drawing/2014/main" id="{16765831-E795-EFF7-62F6-5196B9958A6A}"/>
              </a:ext>
            </a:extLst>
          </p:cNvPr>
          <p:cNvSpPr>
            <a:spLocks noGrp="1"/>
          </p:cNvSpPr>
          <p:nvPr>
            <p:ph type="title"/>
          </p:nvPr>
        </p:nvSpPr>
        <p:spPr>
          <a:xfrm>
            <a:off x="270578" y="779407"/>
            <a:ext cx="8866705" cy="492329"/>
          </a:xfrm>
        </p:spPr>
        <p:txBody>
          <a:bodyPr/>
          <a:lstStyle/>
          <a:p>
            <a:r>
              <a:rPr lang="de-DE" sz="2300" dirty="0" smtClean="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a:t>Stapel d </a:t>
            </a:r>
            <a:r>
              <a:rPr lang="de-DE" sz="2300" dirty="0">
                <a:solidFill>
                  <a:schemeClr val="tx1"/>
                </a:solidFill>
              </a:rPr>
              <a:t>mit </a:t>
            </a:r>
            <a:r>
              <a:rPr lang="de-DE" sz="2300" dirty="0" smtClean="0">
                <a:solidFill>
                  <a:schemeClr val="tx1"/>
                </a:solidFill>
              </a:rPr>
              <a:t>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sp>
        <p:nvSpPr>
          <p:cNvPr id="11" name="Rechteck 10"/>
          <p:cNvSpPr/>
          <p:nvPr/>
        </p:nvSpPr>
        <p:spPr>
          <a:xfrm rot="10800000" flipV="1">
            <a:off x="323528" y="2204864"/>
            <a:ext cx="3603119" cy="1938543"/>
          </a:xfrm>
          <a:prstGeom prst="rect">
            <a:avLst/>
          </a:prstGeom>
        </p:spPr>
        <p:txBody>
          <a:bodyPr wrap="square">
            <a:spAutoFit/>
          </a:bodyPr>
          <a:lstStyle/>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er auf der Rückseite beschrieben oder sonst irgendwie gekennzeichnet ist</a:t>
            </a:r>
          </a:p>
          <a:p>
            <a:pPr marL="342831" indent="-342831">
              <a:buClr>
                <a:schemeClr val="bg1">
                  <a:lumMod val="50000"/>
                </a:schemeClr>
              </a:buClr>
              <a:buFont typeface="Wingdings" pitchFamily="2" charset="2"/>
              <a:buChar char="Ø"/>
            </a:pPr>
            <a:r>
              <a:rPr lang="de-DE" sz="2000" dirty="0">
                <a:latin typeface="Arial" pitchFamily="34" charset="0"/>
                <a:cs typeface="Arial" pitchFamily="34" charset="0"/>
              </a:rPr>
              <a:t>oder er völlig durchgestrichen ist.  </a:t>
            </a:r>
          </a:p>
        </p:txBody>
      </p:sp>
      <p:pic>
        <p:nvPicPr>
          <p:cNvPr id="4" name="Grafik 3">
            <a:extLst>
              <a:ext uri="{FF2B5EF4-FFF2-40B4-BE49-F238E27FC236}">
                <a16:creationId xmlns:a16="http://schemas.microsoft.com/office/drawing/2014/main" id="{6CC535B4-AD5A-BA31-8054-8F2DBF370078}"/>
              </a:ext>
            </a:extLst>
          </p:cNvPr>
          <p:cNvPicPr>
            <a:picLocks noChangeAspect="1"/>
          </p:cNvPicPr>
          <p:nvPr/>
        </p:nvPicPr>
        <p:blipFill rotWithShape="1">
          <a:blip r:embed="rId2"/>
          <a:srcRect b="16498"/>
          <a:stretch/>
        </p:blipFill>
        <p:spPr>
          <a:xfrm>
            <a:off x="4099579" y="1448259"/>
            <a:ext cx="4962915" cy="4190030"/>
          </a:xfrm>
          <a:prstGeom prst="rect">
            <a:avLst/>
          </a:prstGeom>
        </p:spPr>
      </p:pic>
      <p:pic>
        <p:nvPicPr>
          <p:cNvPr id="2" name="Grafik 1">
            <a:extLst>
              <a:ext uri="{FF2B5EF4-FFF2-40B4-BE49-F238E27FC236}">
                <a16:creationId xmlns:a16="http://schemas.microsoft.com/office/drawing/2014/main" id="{5C0C32D3-D76A-C0CF-33E8-FCCAE531A36E}"/>
              </a:ext>
            </a:extLst>
          </p:cNvPr>
          <p:cNvPicPr>
            <a:picLocks noChangeAspect="1"/>
          </p:cNvPicPr>
          <p:nvPr/>
        </p:nvPicPr>
        <p:blipFill rotWithShape="1">
          <a:blip r:embed="rId3"/>
          <a:srcRect t="83926" b="7890"/>
          <a:stretch/>
        </p:blipFill>
        <p:spPr>
          <a:xfrm>
            <a:off x="4189815" y="5609359"/>
            <a:ext cx="4947468" cy="409842"/>
          </a:xfrm>
          <a:prstGeom prst="rect">
            <a:avLst/>
          </a:prstGeom>
        </p:spPr>
      </p:pic>
      <p:pic>
        <p:nvPicPr>
          <p:cNvPr id="5" name="Grafik 4">
            <a:extLst>
              <a:ext uri="{FF2B5EF4-FFF2-40B4-BE49-F238E27FC236}">
                <a16:creationId xmlns:a16="http://schemas.microsoft.com/office/drawing/2014/main" id="{7995EF2A-D571-4BAB-87C3-E79F50506074}"/>
              </a:ext>
            </a:extLst>
          </p:cNvPr>
          <p:cNvPicPr>
            <a:picLocks noChangeAspect="1"/>
          </p:cNvPicPr>
          <p:nvPr/>
        </p:nvPicPr>
        <p:blipFill rotWithShape="1">
          <a:blip r:embed="rId4"/>
          <a:srcRect t="49060"/>
          <a:stretch/>
        </p:blipFill>
        <p:spPr>
          <a:xfrm>
            <a:off x="4194501" y="6060976"/>
            <a:ext cx="4949235" cy="409842"/>
          </a:xfrm>
          <a:prstGeom prst="rect">
            <a:avLst/>
          </a:prstGeom>
        </p:spPr>
      </p:pic>
    </p:spTree>
    <p:extLst>
      <p:ext uri="{BB962C8B-B14F-4D97-AF65-F5344CB8AC3E}">
        <p14:creationId xmlns:p14="http://schemas.microsoft.com/office/powerpoint/2010/main" val="31901289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9FBFAFB-F0A0-D9D3-EFDA-D95110CF1734}"/>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42</a:t>
            </a:fld>
            <a:endParaRPr lang="de-DE" spc="-5" dirty="0"/>
          </a:p>
        </p:txBody>
      </p:sp>
      <p:sp>
        <p:nvSpPr>
          <p:cNvPr id="3" name="Titel 2">
            <a:extLst>
              <a:ext uri="{FF2B5EF4-FFF2-40B4-BE49-F238E27FC236}">
                <a16:creationId xmlns:a16="http://schemas.microsoft.com/office/drawing/2014/main" id="{AEB3F72F-0756-00C9-277A-336E36BA5991}"/>
              </a:ext>
            </a:extLst>
          </p:cNvPr>
          <p:cNvSpPr>
            <a:spLocks noGrp="1"/>
          </p:cNvSpPr>
          <p:nvPr>
            <p:ph type="title"/>
          </p:nvPr>
        </p:nvSpPr>
        <p:spPr>
          <a:xfrm>
            <a:off x="323528" y="836712"/>
            <a:ext cx="8613983" cy="492329"/>
          </a:xfrm>
        </p:spPr>
        <p:txBody>
          <a:bodyPr/>
          <a:lstStyle/>
          <a:p>
            <a:pPr defTabSz="914217" fontAlgn="auto">
              <a:spcBef>
                <a:spcPts val="0"/>
              </a:spcBef>
              <a:spcAft>
                <a:spcPts val="0"/>
              </a:spcAft>
              <a:buClr>
                <a:prstClr val="white">
                  <a:lumMod val="50000"/>
                </a:prstClr>
              </a:buClr>
              <a:defRPr/>
            </a:pPr>
            <a:r>
              <a:rPr lang="de-DE" sz="2300" dirty="0">
                <a:solidFill>
                  <a:schemeClr val="tx1"/>
                </a:solidFill>
              </a:rPr>
              <a:t>Prüfung </a:t>
            </a:r>
            <a:r>
              <a:rPr lang="de-DE" sz="2300" dirty="0">
                <a:solidFill>
                  <a:schemeClr val="tx1"/>
                </a:solidFill>
              </a:rPr>
              <a:t>der Stimmzettelumschläge, die mehrere Stimmzettel enthalten </a:t>
            </a:r>
            <a:r>
              <a:rPr lang="de-DE" sz="2300" dirty="0"/>
              <a:t>(Stapel c) </a:t>
            </a:r>
            <a:r>
              <a:rPr lang="de-DE" sz="2300" dirty="0">
                <a:solidFill>
                  <a:schemeClr val="tx1"/>
                </a:solidFill>
              </a:rPr>
              <a:t>und der Stimmzettel mit Anlass zu Bedenken aus </a:t>
            </a:r>
            <a:r>
              <a:rPr lang="de-DE" sz="2300" dirty="0" smtClean="0"/>
              <a:t>(Stapel d) </a:t>
            </a:r>
            <a:r>
              <a:rPr lang="de-DE" sz="2300" dirty="0">
                <a:solidFill>
                  <a:schemeClr val="tx1"/>
                </a:solidFill>
              </a:rPr>
              <a:t>mit Stimmzettelbeispielen</a:t>
            </a:r>
            <a:r>
              <a:rPr lang="de-DE" sz="2799" dirty="0">
                <a:solidFill>
                  <a:schemeClr val="bg1">
                    <a:lumMod val="50000"/>
                  </a:schemeClr>
                </a:solidFill>
                <a:latin typeface="+mn-lt"/>
              </a:rPr>
              <a:t/>
            </a:r>
            <a:br>
              <a:rPr lang="de-DE" sz="2799" dirty="0">
                <a:solidFill>
                  <a:schemeClr val="bg1">
                    <a:lumMod val="50000"/>
                  </a:schemeClr>
                </a:solidFill>
                <a:latin typeface="+mn-lt"/>
              </a:rPr>
            </a:br>
            <a:endParaRPr lang="de-DE" sz="2799" dirty="0"/>
          </a:p>
        </p:txBody>
      </p:sp>
      <p:pic>
        <p:nvPicPr>
          <p:cNvPr id="4" name="Grafik 3">
            <a:extLst>
              <a:ext uri="{FF2B5EF4-FFF2-40B4-BE49-F238E27FC236}">
                <a16:creationId xmlns:a16="http://schemas.microsoft.com/office/drawing/2014/main" id="{2FBFC0DE-9F66-196A-A093-C4311B7C956F}"/>
              </a:ext>
            </a:extLst>
          </p:cNvPr>
          <p:cNvPicPr>
            <a:picLocks noChangeAspect="1"/>
          </p:cNvPicPr>
          <p:nvPr/>
        </p:nvPicPr>
        <p:blipFill>
          <a:blip r:embed="rId2"/>
          <a:stretch>
            <a:fillRect/>
          </a:stretch>
        </p:blipFill>
        <p:spPr>
          <a:xfrm>
            <a:off x="3491880" y="2420888"/>
            <a:ext cx="5485350" cy="3888432"/>
          </a:xfrm>
          <a:prstGeom prst="rect">
            <a:avLst/>
          </a:prstGeom>
        </p:spPr>
      </p:pic>
      <p:sp>
        <p:nvSpPr>
          <p:cNvPr id="6" name="Rechteck 5">
            <a:extLst>
              <a:ext uri="{FF2B5EF4-FFF2-40B4-BE49-F238E27FC236}">
                <a16:creationId xmlns:a16="http://schemas.microsoft.com/office/drawing/2014/main" id="{61BE6D7B-BF69-EA60-FC84-7E8C32C28A46}"/>
              </a:ext>
            </a:extLst>
          </p:cNvPr>
          <p:cNvSpPr/>
          <p:nvPr/>
        </p:nvSpPr>
        <p:spPr>
          <a:xfrm rot="10800000" flipV="1">
            <a:off x="0" y="1525522"/>
            <a:ext cx="8613745" cy="1015428"/>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solidFill>
                  <a:prstClr val="black"/>
                </a:solidFill>
                <a:latin typeface="Arial" pitchFamily="34" charset="0"/>
                <a:cs typeface="Arial" pitchFamily="34" charset="0"/>
              </a:rPr>
              <a:t>Der Grund für die Gültigkeit oder Ungültigkeit bzw. das Abstimmungsergebnis sollte zur besseren Nachvollziehbarkeit der Entscheidung vermerkt werden. </a:t>
            </a:r>
            <a:endParaRPr lang="de-DE" sz="2000" dirty="0">
              <a:latin typeface="Arial" pitchFamily="34" charset="0"/>
              <a:cs typeface="Arial" pitchFamily="34" charset="0"/>
            </a:endParaRPr>
          </a:p>
        </p:txBody>
      </p:sp>
      <p:sp>
        <p:nvSpPr>
          <p:cNvPr id="8" name="Rechteck 7">
            <a:extLst>
              <a:ext uri="{FF2B5EF4-FFF2-40B4-BE49-F238E27FC236}">
                <a16:creationId xmlns:a16="http://schemas.microsoft.com/office/drawing/2014/main" id="{95D0444A-8CD3-1A2B-1DE7-8A4A77743FC8}"/>
              </a:ext>
            </a:extLst>
          </p:cNvPr>
          <p:cNvSpPr/>
          <p:nvPr/>
        </p:nvSpPr>
        <p:spPr>
          <a:xfrm rot="10800000" flipV="1">
            <a:off x="0" y="2561559"/>
            <a:ext cx="3657546" cy="2861660"/>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Sonstige Bemerkungen und Hinweise für die Auswertung dürfen auf den Stimmzetteln nicht angebracht werden, lediglich Beschlussaufkleber auf der Rückseite der </a:t>
            </a:r>
            <a:br>
              <a:rPr lang="de-DE" sz="2000" dirty="0">
                <a:latin typeface="Arial" pitchFamily="34" charset="0"/>
                <a:cs typeface="Arial" pitchFamily="34" charset="0"/>
              </a:rPr>
            </a:br>
            <a:r>
              <a:rPr lang="de-DE" sz="2000" dirty="0">
                <a:latin typeface="Arial" pitchFamily="34" charset="0"/>
                <a:cs typeface="Arial" pitchFamily="34" charset="0"/>
              </a:rPr>
              <a:t>Stimmzettel sind gestattet.</a:t>
            </a:r>
          </a:p>
        </p:txBody>
      </p:sp>
    </p:spTree>
    <p:extLst>
      <p:ext uri="{BB962C8B-B14F-4D97-AF65-F5344CB8AC3E}">
        <p14:creationId xmlns:p14="http://schemas.microsoft.com/office/powerpoint/2010/main" val="17013586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E29E451-F39C-C415-460C-48FDDB2D6B79}"/>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43</a:t>
            </a:fld>
            <a:endParaRPr lang="de-DE" spc="-5" dirty="0"/>
          </a:p>
        </p:txBody>
      </p:sp>
      <p:sp>
        <p:nvSpPr>
          <p:cNvPr id="3" name="Titel 2">
            <a:extLst>
              <a:ext uri="{FF2B5EF4-FFF2-40B4-BE49-F238E27FC236}">
                <a16:creationId xmlns:a16="http://schemas.microsoft.com/office/drawing/2014/main" id="{71A21F2A-E1F9-26D5-B734-6259DB7460F4}"/>
              </a:ext>
            </a:extLst>
          </p:cNvPr>
          <p:cNvSpPr>
            <a:spLocks noGrp="1"/>
          </p:cNvSpPr>
          <p:nvPr>
            <p:ph type="title"/>
          </p:nvPr>
        </p:nvSpPr>
        <p:spPr>
          <a:xfrm>
            <a:off x="453348" y="875164"/>
            <a:ext cx="8146626" cy="492329"/>
          </a:xfrm>
        </p:spPr>
        <p:txBody>
          <a:bodyPr/>
          <a:lstStyle/>
          <a:p>
            <a:pPr marL="628524" indent="-628524" algn="ctr"/>
            <a:r>
              <a:rPr lang="de-DE" sz="2300" dirty="0" smtClean="0">
                <a:solidFill>
                  <a:schemeClr val="tx1"/>
                </a:solidFill>
                <a:latin typeface="+mn-lt"/>
              </a:rPr>
              <a:t>Eintragung </a:t>
            </a:r>
            <a:r>
              <a:rPr lang="de-DE" sz="2300" dirty="0">
                <a:solidFill>
                  <a:schemeClr val="tx1"/>
                </a:solidFill>
                <a:latin typeface="+mn-lt"/>
              </a:rPr>
              <a:t>der ermittelten Stimmen aus </a:t>
            </a:r>
            <a:r>
              <a:rPr lang="de-DE" sz="2300" dirty="0">
                <a:latin typeface="+mn-lt"/>
              </a:rPr>
              <a:t>Stapel c und d </a:t>
            </a:r>
            <a:r>
              <a:rPr lang="de-DE" sz="2300" dirty="0">
                <a:solidFill>
                  <a:schemeClr val="tx1"/>
                </a:solidFill>
                <a:latin typeface="+mn-lt"/>
              </a:rPr>
              <a:t>als Zwischensumme II in die Wahlniederschrift</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7" name="Rechteck 6">
            <a:extLst>
              <a:ext uri="{FF2B5EF4-FFF2-40B4-BE49-F238E27FC236}">
                <a16:creationId xmlns:a16="http://schemas.microsoft.com/office/drawing/2014/main" id="{0E51DAE1-727B-576B-20F2-558F3394C14C}"/>
              </a:ext>
            </a:extLst>
          </p:cNvPr>
          <p:cNvSpPr/>
          <p:nvPr/>
        </p:nvSpPr>
        <p:spPr>
          <a:xfrm rot="10800000" flipV="1">
            <a:off x="456757" y="1651748"/>
            <a:ext cx="8533820" cy="1015428"/>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sz="2000" dirty="0">
                <a:latin typeface="Arial" pitchFamily="34" charset="0"/>
                <a:cs typeface="Arial" pitchFamily="34" charset="0"/>
              </a:rPr>
              <a:t>Die </a:t>
            </a:r>
            <a:r>
              <a:rPr lang="de-DE" sz="2000" b="1" dirty="0">
                <a:latin typeface="Arial" pitchFamily="34" charset="0"/>
                <a:cs typeface="Arial" pitchFamily="34" charset="0"/>
              </a:rPr>
              <a:t>gültigen und ungültigen Stimmen </a:t>
            </a:r>
            <a:r>
              <a:rPr lang="de-DE" sz="2000" dirty="0">
                <a:latin typeface="Arial" pitchFamily="34" charset="0"/>
                <a:cs typeface="Arial" pitchFamily="34" charset="0"/>
              </a:rPr>
              <a:t>werden vom Schriftführer als Zwischensumme </a:t>
            </a:r>
            <a:r>
              <a:rPr lang="de-DE" sz="2000" dirty="0">
                <a:solidFill>
                  <a:srgbClr val="C00000"/>
                </a:solidFill>
                <a:latin typeface="Arial" pitchFamily="34" charset="0"/>
                <a:cs typeface="Arial" pitchFamily="34" charset="0"/>
              </a:rPr>
              <a:t>II (ZS II) </a:t>
            </a:r>
            <a:r>
              <a:rPr lang="de-DE" sz="2000" dirty="0">
                <a:latin typeface="Arial" pitchFamily="34" charset="0"/>
                <a:cs typeface="Arial" pitchFamily="34" charset="0"/>
              </a:rPr>
              <a:t>in Nr. 4 der Wahlniederschrift bei dem jeweiligen Kennbuchstaben eingetragen.</a:t>
            </a:r>
          </a:p>
        </p:txBody>
      </p:sp>
      <p:pic>
        <p:nvPicPr>
          <p:cNvPr id="8" name="Grafik 7"/>
          <p:cNvPicPr>
            <a:picLocks noChangeAspect="1"/>
          </p:cNvPicPr>
          <p:nvPr/>
        </p:nvPicPr>
        <p:blipFill rotWithShape="1">
          <a:blip r:embed="rId2"/>
          <a:srcRect t="1104" b="62461"/>
          <a:stretch/>
        </p:blipFill>
        <p:spPr>
          <a:xfrm>
            <a:off x="1228479" y="2667176"/>
            <a:ext cx="7546362" cy="3858167"/>
          </a:xfrm>
          <a:prstGeom prst="rect">
            <a:avLst/>
          </a:prstGeom>
        </p:spPr>
      </p:pic>
    </p:spTree>
    <p:extLst>
      <p:ext uri="{BB962C8B-B14F-4D97-AF65-F5344CB8AC3E}">
        <p14:creationId xmlns:p14="http://schemas.microsoft.com/office/powerpoint/2010/main" val="40714994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D075372-F902-463B-E9E0-936198927DD4}"/>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44</a:t>
            </a:fld>
            <a:endParaRPr lang="de-DE" spc="-5" dirty="0"/>
          </a:p>
        </p:txBody>
      </p:sp>
      <p:sp>
        <p:nvSpPr>
          <p:cNvPr id="6" name="Titel 5">
            <a:extLst>
              <a:ext uri="{FF2B5EF4-FFF2-40B4-BE49-F238E27FC236}">
                <a16:creationId xmlns:a16="http://schemas.microsoft.com/office/drawing/2014/main" id="{0225F35C-ED1C-E530-D839-63006670107C}"/>
              </a:ext>
            </a:extLst>
          </p:cNvPr>
          <p:cNvSpPr>
            <a:spLocks noGrp="1"/>
          </p:cNvSpPr>
          <p:nvPr>
            <p:ph type="title"/>
          </p:nvPr>
        </p:nvSpPr>
        <p:spPr>
          <a:xfrm>
            <a:off x="899592" y="764704"/>
            <a:ext cx="9875056" cy="492329"/>
          </a:xfrm>
        </p:spPr>
        <p:txBody>
          <a:bodyPr/>
          <a:lstStyle/>
          <a:p>
            <a:pPr marL="628524" indent="-628524"/>
            <a:r>
              <a:rPr lang="de-DE" sz="2300" dirty="0" smtClean="0">
                <a:solidFill>
                  <a:schemeClr val="tx1"/>
                </a:solidFill>
                <a:latin typeface="+mn-lt"/>
              </a:rPr>
              <a:t>Summenbildung </a:t>
            </a:r>
            <a:r>
              <a:rPr lang="de-DE" sz="2300" dirty="0">
                <a:solidFill>
                  <a:schemeClr val="tx1"/>
                </a:solidFill>
                <a:latin typeface="+mn-lt"/>
              </a:rPr>
              <a:t>der einzelnen Zwischen- und </a:t>
            </a:r>
            <a:r>
              <a:rPr lang="de-DE" sz="2300" dirty="0" smtClean="0">
                <a:solidFill>
                  <a:schemeClr val="tx1"/>
                </a:solidFill>
                <a:latin typeface="+mn-lt"/>
              </a:rPr>
              <a:t/>
            </a:r>
            <a:br>
              <a:rPr lang="de-DE" sz="2300" dirty="0" smtClean="0">
                <a:solidFill>
                  <a:schemeClr val="tx1"/>
                </a:solidFill>
                <a:latin typeface="+mn-lt"/>
              </a:rPr>
            </a:br>
            <a:r>
              <a:rPr lang="de-DE" sz="2300" dirty="0" smtClean="0">
                <a:solidFill>
                  <a:schemeClr val="tx1"/>
                </a:solidFill>
                <a:latin typeface="+mn-lt"/>
              </a:rPr>
              <a:t>Gesamtsummen durch </a:t>
            </a:r>
            <a:r>
              <a:rPr lang="de-DE" sz="2300" dirty="0">
                <a:solidFill>
                  <a:schemeClr val="tx1"/>
                </a:solidFill>
                <a:latin typeface="+mn-lt"/>
              </a:rPr>
              <a:t>den Schriftführer</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7" name="Rechteck 6">
            <a:extLst>
              <a:ext uri="{FF2B5EF4-FFF2-40B4-BE49-F238E27FC236}">
                <a16:creationId xmlns:a16="http://schemas.microsoft.com/office/drawing/2014/main" id="{894F0CCB-485E-F6EB-DDE8-1540D70E628A}"/>
              </a:ext>
            </a:extLst>
          </p:cNvPr>
          <p:cNvSpPr/>
          <p:nvPr/>
        </p:nvSpPr>
        <p:spPr>
          <a:xfrm rot="10800000" flipV="1">
            <a:off x="458152" y="1676806"/>
            <a:ext cx="8502806" cy="3692464"/>
          </a:xfrm>
          <a:prstGeom prst="rect">
            <a:avLst/>
          </a:prstGeom>
        </p:spPr>
        <p:txBody>
          <a:bodyPr wrap="square">
            <a:spAutoFit/>
          </a:bodyPr>
          <a:lstStyle/>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Abschließend werden vom Schriftführer die Zwischensummen ZS I und ZS II in jeder Zeile und Spalte gebildet und somit errechnet:</a:t>
            </a:r>
          </a:p>
          <a:p>
            <a:pPr marL="342831" indent="-342831" algn="l">
              <a:buClr>
                <a:schemeClr val="bg1">
                  <a:lumMod val="50000"/>
                </a:schemeClr>
              </a:buClr>
              <a:buFont typeface="Wingdings" pitchFamily="2" charset="2"/>
              <a:buChar char="Ø"/>
            </a:pPr>
            <a:endParaRPr lang="de-DE"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a:t>
            </a:r>
            <a:r>
              <a:rPr lang="de-DE" dirty="0">
                <a:solidFill>
                  <a:srgbClr val="C00000"/>
                </a:solidFill>
                <a:latin typeface="Arial" pitchFamily="34" charset="0"/>
                <a:cs typeface="Arial" pitchFamily="34" charset="0"/>
              </a:rPr>
              <a:t>ungültigen</a:t>
            </a:r>
            <a:r>
              <a:rPr lang="de-DE" dirty="0">
                <a:latin typeface="Arial" pitchFamily="34" charset="0"/>
                <a:cs typeface="Arial" pitchFamily="34" charset="0"/>
              </a:rPr>
              <a:t> Stimmen insgesamt,</a:t>
            </a: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die </a:t>
            </a:r>
            <a:r>
              <a:rPr lang="de-DE" dirty="0">
                <a:solidFill>
                  <a:srgbClr val="C00000"/>
                </a:solidFill>
                <a:latin typeface="Arial" pitchFamily="34" charset="0"/>
                <a:cs typeface="Arial" pitchFamily="34" charset="0"/>
              </a:rPr>
              <a:t>gültigen</a:t>
            </a:r>
            <a:r>
              <a:rPr lang="de-DE" dirty="0">
                <a:latin typeface="Arial" pitchFamily="34" charset="0"/>
                <a:cs typeface="Arial" pitchFamily="34" charset="0"/>
              </a:rPr>
              <a:t> Stimmen jeweils für die einzelnen Wahlvorschläge und insgesamt.</a:t>
            </a:r>
          </a:p>
          <a:p>
            <a:pPr algn="l">
              <a:buClr>
                <a:schemeClr val="bg1">
                  <a:lumMod val="50000"/>
                </a:schemeClr>
              </a:buClr>
            </a:pPr>
            <a:endParaRPr lang="de-DE" dirty="0">
              <a:latin typeface="Arial" pitchFamily="34" charset="0"/>
              <a:cs typeface="Arial" pitchFamily="34" charset="0"/>
            </a:endParaRPr>
          </a:p>
          <a:p>
            <a:pPr marL="342831" indent="-342831" algn="l">
              <a:buClr>
                <a:schemeClr val="bg1">
                  <a:lumMod val="50000"/>
                </a:schemeClr>
              </a:buClr>
              <a:buFont typeface="Wingdings" pitchFamily="2" charset="2"/>
              <a:buChar char="Ø"/>
            </a:pPr>
            <a:r>
              <a:rPr lang="de-DE" dirty="0">
                <a:latin typeface="Arial" pitchFamily="34" charset="0"/>
                <a:cs typeface="Arial" pitchFamily="34" charset="0"/>
              </a:rPr>
              <a:t>Der Briefwahlvorsteher bestimmt zwei Beisitzer, die diese Zusammenzählung überprüfen.</a:t>
            </a:r>
          </a:p>
          <a:p>
            <a:pPr algn="l">
              <a:buClr>
                <a:schemeClr val="bg1">
                  <a:lumMod val="50000"/>
                </a:schemeClr>
              </a:buClr>
            </a:pPr>
            <a:endParaRPr lang="de-DE" dirty="0">
              <a:latin typeface="Arial" pitchFamily="34" charset="0"/>
              <a:cs typeface="Arial" pitchFamily="34" charset="0"/>
            </a:endParaRPr>
          </a:p>
          <a:p>
            <a:pPr marL="342831" indent="-342831" algn="l">
              <a:buClr>
                <a:prstClr val="white">
                  <a:lumMod val="50000"/>
                </a:prstClr>
              </a:buClr>
              <a:buFont typeface="Wingdings" pitchFamily="2" charset="2"/>
              <a:buChar char="Ø"/>
            </a:pPr>
            <a:r>
              <a:rPr lang="de-DE" dirty="0">
                <a:latin typeface="Arial" pitchFamily="34" charset="0"/>
                <a:cs typeface="Arial" pitchFamily="34" charset="0"/>
              </a:rPr>
              <a:t>Beantragt ein Mitglied des Briefwahlvorstands vor der Unterzeichnung der Briefwahlniederschrift eine erneute Zählung der Stimmen, ist diese nach vorstehenden Ausführungen zu wiederholen. </a:t>
            </a:r>
          </a:p>
          <a:p>
            <a:pPr marL="799940" lvl="1" indent="-342831" algn="l">
              <a:buClr>
                <a:prstClr val="white">
                  <a:lumMod val="50000"/>
                </a:prstClr>
              </a:buClr>
              <a:buFont typeface="Wingdings" pitchFamily="2" charset="2"/>
              <a:buChar char="Ø"/>
            </a:pPr>
            <a:r>
              <a:rPr lang="de-DE" dirty="0">
                <a:latin typeface="Arial" pitchFamily="34" charset="0"/>
                <a:cs typeface="Arial" pitchFamily="34" charset="0"/>
              </a:rPr>
              <a:t>Hinzu kommt ein Vermerk in der Briefwahlniederschrift.</a:t>
            </a:r>
          </a:p>
        </p:txBody>
      </p:sp>
    </p:spTree>
    <p:extLst>
      <p:ext uri="{BB962C8B-B14F-4D97-AF65-F5344CB8AC3E}">
        <p14:creationId xmlns:p14="http://schemas.microsoft.com/office/powerpoint/2010/main" val="34551844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34917F1-E32B-DDF3-BDF2-F5EC7373899D}"/>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45</a:t>
            </a:fld>
            <a:endParaRPr lang="de-DE" spc="-5" dirty="0"/>
          </a:p>
        </p:txBody>
      </p:sp>
      <p:sp>
        <p:nvSpPr>
          <p:cNvPr id="3" name="Titel 2">
            <a:extLst>
              <a:ext uri="{FF2B5EF4-FFF2-40B4-BE49-F238E27FC236}">
                <a16:creationId xmlns:a16="http://schemas.microsoft.com/office/drawing/2014/main" id="{E49EC921-4A76-953A-5F21-7A2EE2A5AAAE}"/>
              </a:ext>
            </a:extLst>
          </p:cNvPr>
          <p:cNvSpPr>
            <a:spLocks noGrp="1"/>
          </p:cNvSpPr>
          <p:nvPr>
            <p:ph type="title"/>
          </p:nvPr>
        </p:nvSpPr>
        <p:spPr>
          <a:xfrm>
            <a:off x="827584" y="836712"/>
            <a:ext cx="7085290" cy="492329"/>
          </a:xfrm>
        </p:spPr>
        <p:txBody>
          <a:bodyPr/>
          <a:lstStyle/>
          <a:p>
            <a:pPr marL="628524" indent="-628524"/>
            <a:r>
              <a:rPr lang="de-DE" sz="2300" dirty="0" smtClean="0">
                <a:solidFill>
                  <a:schemeClr val="tx1"/>
                </a:solidFill>
                <a:latin typeface="+mn-lt"/>
              </a:rPr>
              <a:t>Summenbildung </a:t>
            </a:r>
            <a:r>
              <a:rPr lang="de-DE" sz="2300" dirty="0">
                <a:solidFill>
                  <a:schemeClr val="tx1"/>
                </a:solidFill>
                <a:latin typeface="+mn-lt"/>
              </a:rPr>
              <a:t>der einzelnen Zwischen- und Gesamtsummen </a:t>
            </a:r>
            <a:r>
              <a:rPr lang="de-DE" sz="2300" dirty="0" smtClean="0">
                <a:solidFill>
                  <a:schemeClr val="tx1"/>
                </a:solidFill>
                <a:latin typeface="+mn-lt"/>
              </a:rPr>
              <a:t>durch </a:t>
            </a:r>
            <a:r>
              <a:rPr lang="de-DE" sz="2300" dirty="0">
                <a:solidFill>
                  <a:schemeClr val="tx1"/>
                </a:solidFill>
                <a:latin typeface="+mn-lt"/>
              </a:rPr>
              <a:t>den Schriftführer</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4" name="Rechteck 3">
            <a:extLst>
              <a:ext uri="{FF2B5EF4-FFF2-40B4-BE49-F238E27FC236}">
                <a16:creationId xmlns:a16="http://schemas.microsoft.com/office/drawing/2014/main" id="{8B49D24F-C30F-B49B-8C5A-4128FB9751D9}"/>
              </a:ext>
            </a:extLst>
          </p:cNvPr>
          <p:cNvSpPr/>
          <p:nvPr/>
        </p:nvSpPr>
        <p:spPr>
          <a:xfrm rot="10800000" flipV="1">
            <a:off x="323528" y="1628800"/>
            <a:ext cx="8610002" cy="4016484"/>
          </a:xfrm>
          <a:prstGeom prst="rect">
            <a:avLst/>
          </a:prstGeom>
        </p:spPr>
        <p:txBody>
          <a:bodyPr wrap="square">
            <a:spAutoFit/>
          </a:bodyPr>
          <a:lstStyle/>
          <a:p>
            <a:pPr marL="342831" indent="-342831" algn="l">
              <a:buClr>
                <a:prstClr val="white">
                  <a:lumMod val="50000"/>
                </a:prstClr>
              </a:buClr>
              <a:buFont typeface="Wingdings" pitchFamily="2" charset="2"/>
              <a:buChar char="Ø"/>
            </a:pPr>
            <a:r>
              <a:rPr lang="de-DE" sz="1700" dirty="0">
                <a:latin typeface="Arial" pitchFamily="34" charset="0"/>
                <a:cs typeface="Arial" pitchFamily="34" charset="0"/>
              </a:rPr>
              <a:t>Die vom Briefwahlvorsteher bestimmten Beisitzer sammeln jeweils für sich und behalten unter ihrer Aufsicht:</a:t>
            </a:r>
          </a:p>
          <a:p>
            <a:pPr algn="l">
              <a:buClr>
                <a:schemeClr val="bg1">
                  <a:lumMod val="50000"/>
                </a:schemeClr>
              </a:buClr>
            </a:pPr>
            <a:endParaRPr lang="de-DE" sz="1700" dirty="0">
              <a:solidFill>
                <a:schemeClr val="bg1">
                  <a:lumMod val="50000"/>
                </a:schemeClr>
              </a:solidFill>
              <a:latin typeface="Arial" pitchFamily="34" charset="0"/>
              <a:cs typeface="Arial" pitchFamily="34" charset="0"/>
            </a:endParaRPr>
          </a:p>
          <a:p>
            <a:pPr marL="285693" indent="-285693" algn="l">
              <a:buClr>
                <a:schemeClr val="bg1">
                  <a:lumMod val="50000"/>
                </a:schemeClr>
              </a:buClr>
              <a:buFont typeface="Courier New" pitchFamily="49" charset="0"/>
              <a:buChar char="o"/>
            </a:pPr>
            <a:r>
              <a:rPr lang="de-DE" sz="1700" dirty="0">
                <a:latin typeface="Arial" pitchFamily="34" charset="0"/>
                <a:cs typeface="Arial" pitchFamily="34" charset="0"/>
              </a:rPr>
              <a:t>die Stimmzettel getrennt nach den Wahlvorschlägen, denen die Stimmen zugefallen sind</a:t>
            </a:r>
          </a:p>
          <a:p>
            <a:pPr marL="285693" indent="-285693" algn="l">
              <a:buClr>
                <a:schemeClr val="bg1">
                  <a:lumMod val="50000"/>
                </a:schemeClr>
              </a:buClr>
              <a:buFont typeface="Courier New" pitchFamily="49" charset="0"/>
              <a:buChar char="o"/>
            </a:pPr>
            <a:r>
              <a:rPr lang="de-DE" sz="1700" dirty="0">
                <a:latin typeface="Arial" pitchFamily="34" charset="0"/>
                <a:cs typeface="Arial" pitchFamily="34" charset="0"/>
              </a:rPr>
              <a:t>die leer abgegebenen Stimmzettelumschläge und die ungekennzeichneten Stimmzettel</a:t>
            </a:r>
          </a:p>
          <a:p>
            <a:pPr marL="285693" indent="-285693" algn="l">
              <a:buClr>
                <a:schemeClr val="bg1">
                  <a:lumMod val="50000"/>
                </a:schemeClr>
              </a:buClr>
              <a:buFont typeface="Courier New" pitchFamily="49" charset="0"/>
              <a:buChar char="o"/>
            </a:pPr>
            <a:r>
              <a:rPr lang="de-DE" sz="1700" dirty="0">
                <a:latin typeface="Arial" pitchFamily="34" charset="0"/>
                <a:cs typeface="Arial" pitchFamily="34" charset="0"/>
              </a:rPr>
              <a:t>die Stimmzettelumschläge, die mehrere Stimmzettel enthalten haben sowie die Stimmzettel und die Stimmzettelumschläge, die Anlass zu Bedenken gaben und über die Beschluss gefasst wurde (= </a:t>
            </a:r>
            <a:r>
              <a:rPr lang="de-DE" sz="1700" dirty="0">
                <a:solidFill>
                  <a:srgbClr val="C00000"/>
                </a:solidFill>
                <a:latin typeface="Arial" pitchFamily="34" charset="0"/>
                <a:cs typeface="Arial" pitchFamily="34" charset="0"/>
              </a:rPr>
              <a:t>ursprüngliche Stapel c und d</a:t>
            </a:r>
            <a:r>
              <a:rPr lang="de-DE" sz="1700" dirty="0">
                <a:latin typeface="Arial" pitchFamily="34" charset="0"/>
                <a:cs typeface="Arial" pitchFamily="34" charset="0"/>
              </a:rPr>
              <a:t>)</a:t>
            </a:r>
          </a:p>
          <a:p>
            <a:pPr algn="l">
              <a:buClr>
                <a:schemeClr val="bg1">
                  <a:lumMod val="50000"/>
                </a:schemeClr>
              </a:buClr>
            </a:pPr>
            <a:endParaRPr lang="de-DE" sz="1700" dirty="0">
              <a:latin typeface="Arial" pitchFamily="34" charset="0"/>
              <a:cs typeface="Arial" pitchFamily="34" charset="0"/>
            </a:endParaRPr>
          </a:p>
          <a:p>
            <a:pPr marL="285693" indent="-285693" algn="l">
              <a:buClr>
                <a:schemeClr val="bg1">
                  <a:lumMod val="50000"/>
                </a:schemeClr>
              </a:buClr>
              <a:buFont typeface="Wingdings" panose="05000000000000000000" pitchFamily="2" charset="2"/>
              <a:buChar char="Ø"/>
            </a:pPr>
            <a:r>
              <a:rPr lang="de-DE" sz="1700" dirty="0">
                <a:latin typeface="Arial" pitchFamily="34" charset="0"/>
                <a:cs typeface="Arial" pitchFamily="34" charset="0"/>
              </a:rPr>
              <a:t>Die Stimmzettel und die Stimmzettelumschläge, die Anlass zu Bedenken gegeben hatten und die Stimmzettelumschläge, die mehrere Stimmzettel enthalten hatten (= ursprüngliche </a:t>
            </a:r>
            <a:r>
              <a:rPr lang="de-DE" sz="1700" dirty="0">
                <a:solidFill>
                  <a:srgbClr val="C00000"/>
                </a:solidFill>
                <a:latin typeface="Arial" pitchFamily="34" charset="0"/>
                <a:cs typeface="Arial" pitchFamily="34" charset="0"/>
              </a:rPr>
              <a:t>Stapel c und d</a:t>
            </a:r>
            <a:r>
              <a:rPr lang="de-DE" sz="1700" dirty="0">
                <a:latin typeface="Arial" pitchFamily="34" charset="0"/>
                <a:cs typeface="Arial" pitchFamily="34" charset="0"/>
              </a:rPr>
              <a:t>), sind als Anlagen unter fortlaufenden Nummern</a:t>
            </a:r>
          </a:p>
          <a:p>
            <a:pPr algn="l">
              <a:buClr>
                <a:schemeClr val="bg1">
                  <a:lumMod val="50000"/>
                </a:schemeClr>
              </a:buClr>
            </a:pPr>
            <a:r>
              <a:rPr lang="de-DE" sz="1700" dirty="0">
                <a:latin typeface="Arial" pitchFamily="34" charset="0"/>
                <a:cs typeface="Arial" pitchFamily="34" charset="0"/>
              </a:rPr>
              <a:t>    der </a:t>
            </a:r>
            <a:r>
              <a:rPr lang="de-DE" sz="1700" b="1" dirty="0">
                <a:latin typeface="Arial" pitchFamily="34" charset="0"/>
                <a:cs typeface="Arial" pitchFamily="34" charset="0"/>
              </a:rPr>
              <a:t>Briefwahlniederschrift </a:t>
            </a:r>
            <a:r>
              <a:rPr lang="de-DE" sz="1700" b="1" dirty="0" smtClean="0">
                <a:latin typeface="Arial" pitchFamily="34" charset="0"/>
                <a:cs typeface="Arial" pitchFamily="34" charset="0"/>
              </a:rPr>
              <a:t>beizufügen.</a:t>
            </a:r>
            <a:endParaRPr lang="de-DE" sz="17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091011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BAC00B2-13C6-3FB8-ADB5-608F04B73820}"/>
              </a:ext>
            </a:extLst>
          </p:cNvPr>
          <p:cNvSpPr>
            <a:spLocks noGrp="1"/>
          </p:cNvSpPr>
          <p:nvPr>
            <p:ph type="sldNum" sz="quarter" idx="7"/>
          </p:nvPr>
        </p:nvSpPr>
        <p:spPr/>
        <p:txBody>
          <a:bodyPr/>
          <a:lstStyle/>
          <a:p>
            <a:pPr marL="124435">
              <a:spcBef>
                <a:spcPts val="195"/>
              </a:spcBef>
            </a:pPr>
            <a:fld id="{81D60167-4931-47E6-BA6A-407CBD079E47}" type="slidenum">
              <a:rPr lang="de-DE" spc="-5"/>
              <a:pPr marL="124435">
                <a:spcBef>
                  <a:spcPts val="195"/>
                </a:spcBef>
              </a:pPr>
              <a:t>46</a:t>
            </a:fld>
            <a:endParaRPr lang="de-DE" spc="-5" dirty="0"/>
          </a:p>
        </p:txBody>
      </p:sp>
      <p:sp>
        <p:nvSpPr>
          <p:cNvPr id="6" name="Titel 5">
            <a:extLst>
              <a:ext uri="{FF2B5EF4-FFF2-40B4-BE49-F238E27FC236}">
                <a16:creationId xmlns:a16="http://schemas.microsoft.com/office/drawing/2014/main" id="{9527A023-7B6D-7A4B-033F-96830CF7297C}"/>
              </a:ext>
            </a:extLst>
          </p:cNvPr>
          <p:cNvSpPr>
            <a:spLocks noGrp="1"/>
          </p:cNvSpPr>
          <p:nvPr>
            <p:ph type="title"/>
          </p:nvPr>
        </p:nvSpPr>
        <p:spPr>
          <a:xfrm>
            <a:off x="755576" y="548680"/>
            <a:ext cx="7161472" cy="492329"/>
          </a:xfrm>
        </p:spPr>
        <p:txBody>
          <a:bodyPr/>
          <a:lstStyle/>
          <a:p>
            <a:pPr marL="628524" indent="-628524" algn="ctr"/>
            <a:r>
              <a:rPr lang="de-DE" sz="2300" dirty="0" smtClean="0">
                <a:solidFill>
                  <a:schemeClr val="tx1"/>
                </a:solidFill>
                <a:latin typeface="+mn-lt"/>
              </a:rPr>
              <a:t>Bekanntgabe </a:t>
            </a:r>
            <a:r>
              <a:rPr lang="de-DE" sz="2300" dirty="0">
                <a:solidFill>
                  <a:schemeClr val="tx1"/>
                </a:solidFill>
                <a:latin typeface="+mn-lt"/>
              </a:rPr>
              <a:t>des Briefwahl-ergebnisses im Briefwahlbezirk</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7" name="Rechteck 6">
            <a:extLst>
              <a:ext uri="{FF2B5EF4-FFF2-40B4-BE49-F238E27FC236}">
                <a16:creationId xmlns:a16="http://schemas.microsoft.com/office/drawing/2014/main" id="{C2556460-D56A-EC19-63FE-EDF279F0AF09}"/>
              </a:ext>
            </a:extLst>
          </p:cNvPr>
          <p:cNvSpPr/>
          <p:nvPr/>
        </p:nvSpPr>
        <p:spPr>
          <a:xfrm rot="10800000" flipV="1">
            <a:off x="251520" y="1484784"/>
            <a:ext cx="8533820" cy="3416320"/>
          </a:xfrm>
          <a:prstGeom prst="rect">
            <a:avLst/>
          </a:prstGeom>
        </p:spPr>
        <p:txBody>
          <a:bodyPr wrap="square">
            <a:spAutoFit/>
          </a:bodyPr>
          <a:lstStyle/>
          <a:p>
            <a:pPr marL="285693" indent="-285693" algn="l">
              <a:buClr>
                <a:schemeClr val="bg1">
                  <a:lumMod val="50000"/>
                </a:schemeClr>
              </a:buClr>
              <a:buFont typeface="Wingdings" pitchFamily="2" charset="2"/>
              <a:buChar char="Ø"/>
            </a:pPr>
            <a:r>
              <a:rPr lang="de-DE" dirty="0">
                <a:latin typeface="Arial" pitchFamily="34" charset="0"/>
                <a:cs typeface="Arial" pitchFamily="34" charset="0"/>
              </a:rPr>
              <a:t>Nach der Feststellung des Briefwahlergebnisses durch den Briefwahlvorstand gibt der Briefwahlvorsteher dieses Ergebnis </a:t>
            </a:r>
            <a:r>
              <a:rPr lang="de-DE" dirty="0">
                <a:solidFill>
                  <a:srgbClr val="FF0000"/>
                </a:solidFill>
                <a:latin typeface="Arial" pitchFamily="34" charset="0"/>
                <a:cs typeface="Arial" pitchFamily="34" charset="0"/>
              </a:rPr>
              <a:t>mündlich</a:t>
            </a:r>
            <a:r>
              <a:rPr lang="de-DE" dirty="0">
                <a:latin typeface="Arial" pitchFamily="34" charset="0"/>
                <a:cs typeface="Arial" pitchFamily="34" charset="0"/>
              </a:rPr>
              <a:t> bekannt.</a:t>
            </a:r>
          </a:p>
          <a:p>
            <a:pPr algn="l">
              <a:buClr>
                <a:schemeClr val="bg1">
                  <a:lumMod val="50000"/>
                </a:schemeClr>
              </a:buClr>
            </a:pPr>
            <a:endParaRPr lang="de-DE" dirty="0">
              <a:latin typeface="Arial" pitchFamily="34" charset="0"/>
              <a:cs typeface="Arial" pitchFamily="34" charset="0"/>
            </a:endParaRPr>
          </a:p>
          <a:p>
            <a:pPr marL="285693" indent="-285693" algn="l">
              <a:buClr>
                <a:schemeClr val="bg1">
                  <a:lumMod val="50000"/>
                </a:schemeClr>
              </a:buClr>
              <a:buFont typeface="Wingdings" pitchFamily="2" charset="2"/>
              <a:buChar char="Ø"/>
            </a:pPr>
            <a:r>
              <a:rPr lang="de-DE" dirty="0">
                <a:latin typeface="Arial" pitchFamily="34" charset="0"/>
                <a:cs typeface="Arial" pitchFamily="34" charset="0"/>
              </a:rPr>
              <a:t>Die Bekanntgabe muss in jedem Fall erfolgen, selbst wenn sich außer dem Briefwahlvorstand keine anderen Personen im Auszählungsraum befinden.</a:t>
            </a:r>
          </a:p>
          <a:p>
            <a:pPr algn="l">
              <a:buClr>
                <a:schemeClr val="bg1">
                  <a:lumMod val="50000"/>
                </a:schemeClr>
              </a:buClr>
            </a:pPr>
            <a:endParaRPr lang="de-DE" dirty="0">
              <a:latin typeface="Arial" pitchFamily="34" charset="0"/>
              <a:cs typeface="Arial" pitchFamily="34" charset="0"/>
            </a:endParaRPr>
          </a:p>
          <a:p>
            <a:pPr marL="285693" indent="-285693" algn="l">
              <a:buClr>
                <a:schemeClr val="bg1">
                  <a:lumMod val="50000"/>
                </a:schemeClr>
              </a:buClr>
              <a:buFont typeface="Wingdings" pitchFamily="2" charset="2"/>
              <a:buChar char="Ø"/>
            </a:pPr>
            <a:r>
              <a:rPr lang="de-DE" dirty="0">
                <a:latin typeface="Arial" pitchFamily="34" charset="0"/>
                <a:cs typeface="Arial" pitchFamily="34" charset="0"/>
              </a:rPr>
              <a:t>Zu beachten ist, dass das Ergebnis vor Unterzeichnung der Briefwahlniederschrift durch den Briefwahlvorstand nur der Gemeinde </a:t>
            </a:r>
            <a:r>
              <a:rPr lang="de-DE" dirty="0" smtClean="0">
                <a:latin typeface="Arial" pitchFamily="34" charset="0"/>
                <a:cs typeface="Arial" pitchFamily="34" charset="0"/>
              </a:rPr>
              <a:t>mitgeteilt </a:t>
            </a:r>
            <a:r>
              <a:rPr lang="de-DE" dirty="0">
                <a:latin typeface="Arial" pitchFamily="34" charset="0"/>
                <a:cs typeface="Arial" pitchFamily="34" charset="0"/>
              </a:rPr>
              <a:t>werden darf und keinen anderen Stellen (Presse, usw.).</a:t>
            </a:r>
          </a:p>
          <a:p>
            <a:pPr algn="l">
              <a:buClr>
                <a:schemeClr val="bg1">
                  <a:lumMod val="50000"/>
                </a:schemeClr>
              </a:buClr>
            </a:pPr>
            <a:endParaRPr lang="de-DE" dirty="0">
              <a:latin typeface="Arial" pitchFamily="34" charset="0"/>
              <a:cs typeface="Arial" pitchFamily="34" charset="0"/>
            </a:endParaRPr>
          </a:p>
          <a:p>
            <a:pPr marL="285693" indent="-285693" algn="l">
              <a:buClr>
                <a:schemeClr val="bg1">
                  <a:lumMod val="50000"/>
                </a:schemeClr>
              </a:buClr>
              <a:buFont typeface="Wingdings" pitchFamily="2" charset="2"/>
              <a:buChar char="Ø"/>
            </a:pPr>
            <a:r>
              <a:rPr lang="de-DE" dirty="0">
                <a:latin typeface="Arial" pitchFamily="34" charset="0"/>
                <a:cs typeface="Arial" pitchFamily="34" charset="0"/>
              </a:rPr>
              <a:t>Sollten jedoch Pressevertreter bei der Ergebnisbekanntgabe durch den Briefwahlvorsteher anwesend sein, so ist das wahlrechtlich nicht schädlich.</a:t>
            </a:r>
          </a:p>
        </p:txBody>
      </p:sp>
    </p:spTree>
    <p:extLst>
      <p:ext uri="{BB962C8B-B14F-4D97-AF65-F5344CB8AC3E}">
        <p14:creationId xmlns:p14="http://schemas.microsoft.com/office/powerpoint/2010/main" val="16598771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5F625E4-5EBE-25BF-E739-3D79C08AB850}"/>
              </a:ext>
            </a:extLst>
          </p:cNvPr>
          <p:cNvSpPr>
            <a:spLocks noGrp="1"/>
          </p:cNvSpPr>
          <p:nvPr>
            <p:ph type="title"/>
          </p:nvPr>
        </p:nvSpPr>
        <p:spPr>
          <a:xfrm>
            <a:off x="460719" y="356464"/>
            <a:ext cx="6903336" cy="492329"/>
          </a:xfrm>
        </p:spPr>
        <p:txBody>
          <a:bodyPr/>
          <a:lstStyle/>
          <a:p>
            <a:pPr marL="714232" indent="-714232"/>
            <a:r>
              <a:rPr lang="de-DE" sz="2300" dirty="0" smtClean="0">
                <a:solidFill>
                  <a:schemeClr val="tx1"/>
                </a:solidFill>
                <a:latin typeface="+mn-lt"/>
              </a:rPr>
              <a:t>Schnellmeldung </a:t>
            </a:r>
            <a:r>
              <a:rPr lang="de-DE" sz="2300" dirty="0">
                <a:solidFill>
                  <a:schemeClr val="tx1"/>
                </a:solidFill>
                <a:latin typeface="+mn-lt"/>
              </a:rPr>
              <a:t>und Abschluss der Arbeiten </a:t>
            </a:r>
            <a:r>
              <a:rPr lang="de-DE" dirty="0">
                <a:solidFill>
                  <a:schemeClr val="bg1">
                    <a:lumMod val="50000"/>
                  </a:schemeClr>
                </a:solidFill>
                <a:latin typeface="+mn-lt"/>
              </a:rPr>
              <a:t/>
            </a:r>
            <a:br>
              <a:rPr lang="de-DE" dirty="0">
                <a:solidFill>
                  <a:schemeClr val="bg1">
                    <a:lumMod val="50000"/>
                  </a:schemeClr>
                </a:solidFill>
                <a:latin typeface="+mn-lt"/>
              </a:rPr>
            </a:br>
            <a:endParaRPr lang="de-DE" dirty="0"/>
          </a:p>
        </p:txBody>
      </p:sp>
      <p:sp>
        <p:nvSpPr>
          <p:cNvPr id="8" name="Rechteck 7">
            <a:extLst>
              <a:ext uri="{FF2B5EF4-FFF2-40B4-BE49-F238E27FC236}">
                <a16:creationId xmlns:a16="http://schemas.microsoft.com/office/drawing/2014/main" id="{26601696-4862-426A-176B-773D420A9E1B}"/>
              </a:ext>
            </a:extLst>
          </p:cNvPr>
          <p:cNvSpPr/>
          <p:nvPr/>
        </p:nvSpPr>
        <p:spPr>
          <a:xfrm rot="10800000" flipV="1">
            <a:off x="251520" y="848793"/>
            <a:ext cx="4437147" cy="4524315"/>
          </a:xfrm>
          <a:prstGeom prst="rect">
            <a:avLst/>
          </a:prstGeom>
        </p:spPr>
        <p:txBody>
          <a:bodyPr wrap="square">
            <a:spAutoFit/>
          </a:bodyPr>
          <a:lstStyle/>
          <a:p>
            <a:pPr>
              <a:buClr>
                <a:schemeClr val="bg1">
                  <a:lumMod val="50000"/>
                </a:schemeClr>
              </a:buClr>
            </a:pPr>
            <a:r>
              <a:rPr lang="de-DE" b="1" dirty="0" smtClean="0">
                <a:solidFill>
                  <a:srgbClr val="C00000"/>
                </a:solidFill>
                <a:latin typeface="Arial" pitchFamily="34" charset="0"/>
                <a:cs typeface="Arial" pitchFamily="34" charset="0"/>
              </a:rPr>
              <a:t>Durchgabe </a:t>
            </a:r>
            <a:r>
              <a:rPr lang="de-DE" b="1" dirty="0">
                <a:solidFill>
                  <a:srgbClr val="C00000"/>
                </a:solidFill>
                <a:latin typeface="Arial" pitchFamily="34" charset="0"/>
                <a:cs typeface="Arial" pitchFamily="34" charset="0"/>
              </a:rPr>
              <a:t>der Schnellmeldung an die Gemeinde / bei kreisfreien Städten an den Stadtwahlleiter: </a:t>
            </a:r>
          </a:p>
          <a:p>
            <a:pPr>
              <a:buClr>
                <a:schemeClr val="bg1">
                  <a:lumMod val="50000"/>
                </a:schemeClr>
              </a:buClr>
            </a:pPr>
            <a:endParaRPr lang="de-DE" b="1" dirty="0">
              <a:solidFill>
                <a:schemeClr val="bg1">
                  <a:lumMod val="50000"/>
                </a:schemeClr>
              </a:solidFill>
              <a:latin typeface="Arial" pitchFamily="34" charset="0"/>
              <a:cs typeface="Arial" pitchFamily="34" charset="0"/>
            </a:endParaRPr>
          </a:p>
          <a:p>
            <a:pPr marL="285693" indent="-285693">
              <a:buClr>
                <a:schemeClr val="bg1">
                  <a:lumMod val="50000"/>
                </a:schemeClr>
              </a:buClr>
              <a:buFont typeface="Wingdings" pitchFamily="2" charset="2"/>
              <a:buChar char="Ø"/>
            </a:pPr>
            <a:r>
              <a:rPr lang="de-DE" dirty="0">
                <a:latin typeface="Arial" pitchFamily="34" charset="0"/>
                <a:cs typeface="Arial" pitchFamily="34" charset="0"/>
              </a:rPr>
              <a:t>Ist das Briefwahlergebnis im Briefwahlbezirk festgestellt, überträgt der Schriftführer </a:t>
            </a:r>
          </a:p>
          <a:p>
            <a:pPr>
              <a:buClr>
                <a:schemeClr val="bg1">
                  <a:lumMod val="50000"/>
                </a:schemeClr>
              </a:buClr>
            </a:pPr>
            <a:r>
              <a:rPr lang="de-DE" dirty="0">
                <a:latin typeface="Arial" pitchFamily="34" charset="0"/>
                <a:cs typeface="Arial" pitchFamily="34" charset="0"/>
              </a:rPr>
              <a:t>     sofort die Zahlen aus der Briefwahl-</a:t>
            </a:r>
          </a:p>
          <a:p>
            <a:pPr>
              <a:buClr>
                <a:schemeClr val="bg1">
                  <a:lumMod val="50000"/>
                </a:schemeClr>
              </a:buClr>
            </a:pPr>
            <a:r>
              <a:rPr lang="de-DE" dirty="0">
                <a:latin typeface="Arial" pitchFamily="34" charset="0"/>
                <a:cs typeface="Arial" pitchFamily="34" charset="0"/>
              </a:rPr>
              <a:t>     </a:t>
            </a:r>
            <a:r>
              <a:rPr lang="de-DE" dirty="0" err="1">
                <a:latin typeface="Arial" pitchFamily="34" charset="0"/>
                <a:cs typeface="Arial" pitchFamily="34" charset="0"/>
              </a:rPr>
              <a:t>niederschrift</a:t>
            </a:r>
            <a:r>
              <a:rPr lang="de-DE" dirty="0">
                <a:latin typeface="Arial" pitchFamily="34" charset="0"/>
                <a:cs typeface="Arial" pitchFamily="34" charset="0"/>
              </a:rPr>
              <a:t> (Abschnitt 4, </a:t>
            </a:r>
          </a:p>
          <a:p>
            <a:pPr>
              <a:buClr>
                <a:schemeClr val="bg1">
                  <a:lumMod val="50000"/>
                </a:schemeClr>
              </a:buClr>
            </a:pPr>
            <a:r>
              <a:rPr lang="de-DE" dirty="0">
                <a:latin typeface="Arial" pitchFamily="34" charset="0"/>
                <a:cs typeface="Arial" pitchFamily="34" charset="0"/>
              </a:rPr>
              <a:t>     Kennbuchstaben </a:t>
            </a:r>
          </a:p>
          <a:p>
            <a:pPr>
              <a:buClr>
                <a:schemeClr val="bg1">
                  <a:lumMod val="50000"/>
                </a:schemeClr>
              </a:buClr>
            </a:pPr>
            <a:r>
              <a:rPr lang="de-DE" dirty="0">
                <a:latin typeface="Arial" pitchFamily="34" charset="0"/>
                <a:cs typeface="Arial" pitchFamily="34" charset="0"/>
              </a:rPr>
              <a:t>     B, C, D bis D 1, D 2, D 3, D 4, usw.) </a:t>
            </a:r>
          </a:p>
          <a:p>
            <a:pPr>
              <a:buClr>
                <a:schemeClr val="bg1">
                  <a:lumMod val="50000"/>
                </a:schemeClr>
              </a:buClr>
            </a:pPr>
            <a:r>
              <a:rPr lang="de-DE" dirty="0">
                <a:latin typeface="Arial" pitchFamily="34" charset="0"/>
                <a:cs typeface="Arial" pitchFamily="34" charset="0"/>
              </a:rPr>
              <a:t>     in die Schnellmeldung</a:t>
            </a:r>
            <a:r>
              <a:rPr lang="de-DE" dirty="0" smtClean="0">
                <a:latin typeface="Arial" pitchFamily="34" charset="0"/>
                <a:cs typeface="Arial" pitchFamily="34" charset="0"/>
              </a:rPr>
              <a:t>.</a:t>
            </a:r>
          </a:p>
          <a:p>
            <a:pPr marL="285750" indent="-285750">
              <a:buClr>
                <a:schemeClr val="bg1">
                  <a:lumMod val="50000"/>
                </a:schemeClr>
              </a:buClr>
              <a:buFont typeface="Wingdings" panose="05000000000000000000" pitchFamily="2" charset="2"/>
              <a:buChar char="Ø"/>
            </a:pPr>
            <a:r>
              <a:rPr lang="de-DE" dirty="0">
                <a:latin typeface="Arial" pitchFamily="34" charset="0"/>
                <a:cs typeface="Arial" pitchFamily="34" charset="0"/>
              </a:rPr>
              <a:t>Der </a:t>
            </a:r>
            <a:r>
              <a:rPr lang="de-DE" b="1" dirty="0" smtClean="0">
                <a:latin typeface="Arial" pitchFamily="34" charset="0"/>
                <a:cs typeface="Arial" pitchFamily="34" charset="0"/>
              </a:rPr>
              <a:t>Briefwahlvorsteher</a:t>
            </a:r>
            <a:r>
              <a:rPr lang="de-DE" dirty="0" smtClean="0">
                <a:latin typeface="Arial" pitchFamily="34" charset="0"/>
                <a:cs typeface="Arial" pitchFamily="34" charset="0"/>
              </a:rPr>
              <a:t> </a:t>
            </a:r>
            <a:r>
              <a:rPr lang="de-DE" dirty="0">
                <a:latin typeface="Arial" pitchFamily="34" charset="0"/>
                <a:cs typeface="Arial" pitchFamily="34" charset="0"/>
              </a:rPr>
              <a:t>meldet das Ergebnis telefonisch an die Gemeinde.</a:t>
            </a:r>
          </a:p>
          <a:p>
            <a:pPr>
              <a:buClr>
                <a:schemeClr val="bg1">
                  <a:lumMod val="50000"/>
                </a:schemeClr>
              </a:buClr>
            </a:pPr>
            <a:endParaRPr lang="de-DE" dirty="0" smtClean="0">
              <a:latin typeface="Arial" pitchFamily="34" charset="0"/>
              <a:cs typeface="Arial" pitchFamily="34" charset="0"/>
            </a:endParaRPr>
          </a:p>
          <a:p>
            <a:pPr marL="342900" indent="-342900">
              <a:buClr>
                <a:schemeClr val="bg1">
                  <a:lumMod val="50000"/>
                </a:schemeClr>
              </a:buClr>
              <a:buFont typeface="+mj-lt"/>
              <a:buAutoNum type="arabicPeriod"/>
            </a:pPr>
            <a:endParaRPr lang="de-DE" dirty="0">
              <a:latin typeface="Arial" pitchFamily="34" charset="0"/>
              <a:cs typeface="Arial" pitchFamily="34" charset="0"/>
            </a:endParaRPr>
          </a:p>
        </p:txBody>
      </p:sp>
      <p:pic>
        <p:nvPicPr>
          <p:cNvPr id="7" name="Grafik 6"/>
          <p:cNvPicPr>
            <a:picLocks noChangeAspect="1"/>
          </p:cNvPicPr>
          <p:nvPr/>
        </p:nvPicPr>
        <p:blipFill>
          <a:blip r:embed="rId2"/>
          <a:stretch>
            <a:fillRect/>
          </a:stretch>
        </p:blipFill>
        <p:spPr>
          <a:xfrm>
            <a:off x="4572000" y="692696"/>
            <a:ext cx="3878786" cy="5821860"/>
          </a:xfrm>
          <a:prstGeom prst="rect">
            <a:avLst/>
          </a:prstGeom>
        </p:spPr>
      </p:pic>
      <p:sp>
        <p:nvSpPr>
          <p:cNvPr id="9" name="Rechteck 8"/>
          <p:cNvSpPr/>
          <p:nvPr/>
        </p:nvSpPr>
        <p:spPr>
          <a:xfrm rot="19300087">
            <a:off x="5585818" y="264928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878118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3637" y="272639"/>
            <a:ext cx="3453509"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Niederschrift</a:t>
            </a:r>
            <a:endParaRPr lang="de-DE" altLang="de-DE" sz="2800" dirty="0">
              <a:latin typeface="+mn-lt"/>
              <a:sym typeface="Calibri" pitchFamily="34" charset="0"/>
            </a:endParaRPr>
          </a:p>
        </p:txBody>
      </p:sp>
      <p:pic>
        <p:nvPicPr>
          <p:cNvPr id="2" name="Grafik 1"/>
          <p:cNvPicPr>
            <a:picLocks noChangeAspect="1"/>
          </p:cNvPicPr>
          <p:nvPr/>
        </p:nvPicPr>
        <p:blipFill>
          <a:blip r:embed="rId2"/>
          <a:stretch>
            <a:fillRect/>
          </a:stretch>
        </p:blipFill>
        <p:spPr>
          <a:xfrm>
            <a:off x="3563888" y="116632"/>
            <a:ext cx="4407628" cy="6624230"/>
          </a:xfrm>
          <a:prstGeom prst="rect">
            <a:avLst/>
          </a:prstGeom>
        </p:spPr>
      </p:pic>
    </p:spTree>
    <p:extLst>
      <p:ext uri="{BB962C8B-B14F-4D97-AF65-F5344CB8AC3E}">
        <p14:creationId xmlns:p14="http://schemas.microsoft.com/office/powerpoint/2010/main" val="2384266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75856" y="116632"/>
            <a:ext cx="4540295" cy="6669360"/>
          </a:xfrm>
          <a:prstGeom prst="rect">
            <a:avLst/>
          </a:prstGeom>
        </p:spPr>
      </p:pic>
      <p:sp>
        <p:nvSpPr>
          <p:cNvPr id="3" name="Rechteck 2"/>
          <p:cNvSpPr/>
          <p:nvPr/>
        </p:nvSpPr>
        <p:spPr>
          <a:xfrm rot="19300087">
            <a:off x="1913410" y="3992860"/>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18864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51520" y="1157188"/>
            <a:ext cx="3775174" cy="4524194"/>
          </a:xfrm>
          <a:prstGeom prst="rect">
            <a:avLst/>
          </a:prstGeom>
          <a:noFill/>
          <a:ln w="38100">
            <a:solidFill>
              <a:srgbClr val="FF0000"/>
            </a:solidFill>
            <a:prstDash val="dash"/>
          </a:ln>
        </p:spPr>
        <p:txBody>
          <a:bodyPr wrap="square" lIns="91305" tIns="45660" rIns="91305" bIns="45660" rtlCol="0">
            <a:spAutoFit/>
          </a:bodyPr>
          <a:lstStyle/>
          <a:p>
            <a:r>
              <a:rPr lang="de-DE" b="1" dirty="0" smtClean="0">
                <a:solidFill>
                  <a:srgbClr val="FF0000"/>
                </a:solidFill>
              </a:rPr>
              <a:t>Bitte Beachten!</a:t>
            </a:r>
          </a:p>
          <a:p>
            <a:r>
              <a:rPr lang="de-DE" dirty="0" smtClean="0">
                <a:solidFill>
                  <a:srgbClr val="FF0000"/>
                </a:solidFill>
              </a:rPr>
              <a:t/>
            </a:r>
            <a:br>
              <a:rPr lang="de-DE" dirty="0" smtClean="0">
                <a:solidFill>
                  <a:srgbClr val="FF0000"/>
                </a:solidFill>
              </a:rPr>
            </a:br>
            <a:r>
              <a:rPr lang="de-DE" b="1" dirty="0" smtClean="0">
                <a:solidFill>
                  <a:srgbClr val="FF0000"/>
                </a:solidFill>
              </a:rPr>
              <a:t>Die Briefwahlvorsteher müssen wegen der Auslieferung der Wahlbriefe um 15.45 Uhr im Briefwahllokal sein!</a:t>
            </a:r>
          </a:p>
          <a:p>
            <a:endParaRPr lang="de-DE" b="1" dirty="0">
              <a:solidFill>
                <a:srgbClr val="FF0000"/>
              </a:solidFill>
            </a:endParaRPr>
          </a:p>
          <a:p>
            <a:r>
              <a:rPr lang="de-DE" b="1" dirty="0" smtClean="0">
                <a:solidFill>
                  <a:srgbClr val="FF0000"/>
                </a:solidFill>
              </a:rPr>
              <a:t>BW 21-26/Abholung der WB und Erfrischungsgeld in der Alten Wache im Rathaus.</a:t>
            </a:r>
          </a:p>
          <a:p>
            <a:endParaRPr lang="de-DE" b="1" dirty="0">
              <a:solidFill>
                <a:srgbClr val="FF0000"/>
              </a:solidFill>
            </a:endParaRPr>
          </a:p>
          <a:p>
            <a:r>
              <a:rPr lang="de-DE" b="1" dirty="0" smtClean="0">
                <a:solidFill>
                  <a:srgbClr val="FF0000"/>
                </a:solidFill>
              </a:rPr>
              <a:t>BW 27-32/Abholung der WB und Erfrischungsgeld beim Haupteingang/Schulhof Grundschule Traunstein.</a:t>
            </a:r>
          </a:p>
        </p:txBody>
      </p:sp>
      <p:pic>
        <p:nvPicPr>
          <p:cNvPr id="2" name="Grafik 1"/>
          <p:cNvPicPr>
            <a:picLocks noChangeAspect="1"/>
          </p:cNvPicPr>
          <p:nvPr/>
        </p:nvPicPr>
        <p:blipFill>
          <a:blip r:embed="rId2"/>
          <a:stretch>
            <a:fillRect/>
          </a:stretch>
        </p:blipFill>
        <p:spPr>
          <a:xfrm>
            <a:off x="4644213" y="582000"/>
            <a:ext cx="4192127" cy="6261754"/>
          </a:xfrm>
          <a:prstGeom prst="rect">
            <a:avLst/>
          </a:prstGeom>
        </p:spPr>
      </p:pic>
      <p:sp>
        <p:nvSpPr>
          <p:cNvPr id="3" name="Titel 2"/>
          <p:cNvSpPr>
            <a:spLocks noGrp="1"/>
          </p:cNvSpPr>
          <p:nvPr>
            <p:ph type="title"/>
          </p:nvPr>
        </p:nvSpPr>
        <p:spPr>
          <a:xfrm>
            <a:off x="1187624" y="116632"/>
            <a:ext cx="6913178" cy="647700"/>
          </a:xfrm>
        </p:spPr>
        <p:txBody>
          <a:bodyPr/>
          <a:lstStyle/>
          <a:p>
            <a:r>
              <a:rPr lang="de-DE" b="1" dirty="0" smtClean="0"/>
              <a:t>Ausstattung des Briefwahlvorstandes</a:t>
            </a:r>
            <a:endParaRPr lang="de-DE" b="1" dirty="0"/>
          </a:p>
        </p:txBody>
      </p:sp>
      <p:sp>
        <p:nvSpPr>
          <p:cNvPr id="8" name="Rectangle 2"/>
          <p:cNvSpPr txBox="1">
            <a:spLocks/>
          </p:cNvSpPr>
          <p:nvPr/>
        </p:nvSpPr>
        <p:spPr bwMode="auto">
          <a:xfrm>
            <a:off x="-2124744" y="482983"/>
            <a:ext cx="914400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08" tIns="45558" rIns="91108" bIns="45558"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Arial"/>
                <a:ea typeface="+mj-ea"/>
                <a:cs typeface="Arial"/>
              </a:defRPr>
            </a:lvl1pPr>
            <a:lvl2pPr algn="l" rtl="0" eaLnBrk="1" fontAlgn="base" hangingPunct="1">
              <a:spcBef>
                <a:spcPct val="0"/>
              </a:spcBef>
              <a:spcAft>
                <a:spcPct val="0"/>
              </a:spcAft>
              <a:defRPr sz="3200">
                <a:solidFill>
                  <a:schemeClr val="tx1"/>
                </a:solidFill>
                <a:latin typeface="Tahoma" pitchFamily="34" charset="0"/>
              </a:defRPr>
            </a:lvl2pPr>
            <a:lvl3pPr algn="l" rtl="0" eaLnBrk="1" fontAlgn="base" hangingPunct="1">
              <a:spcBef>
                <a:spcPct val="0"/>
              </a:spcBef>
              <a:spcAft>
                <a:spcPct val="0"/>
              </a:spcAft>
              <a:defRPr sz="3200">
                <a:solidFill>
                  <a:schemeClr val="tx1"/>
                </a:solidFill>
                <a:latin typeface="Tahoma" pitchFamily="34" charset="0"/>
              </a:defRPr>
            </a:lvl3pPr>
            <a:lvl4pPr algn="l" rtl="0" eaLnBrk="1" fontAlgn="base" hangingPunct="1">
              <a:spcBef>
                <a:spcPct val="0"/>
              </a:spcBef>
              <a:spcAft>
                <a:spcPct val="0"/>
              </a:spcAft>
              <a:defRPr sz="3200">
                <a:solidFill>
                  <a:schemeClr val="tx1"/>
                </a:solidFill>
                <a:latin typeface="Tahoma" pitchFamily="34" charset="0"/>
              </a:defRPr>
            </a:lvl4pPr>
            <a:lvl5pPr algn="l" rtl="0" eaLnBrk="1" fontAlgn="base" hangingPunct="1">
              <a:spcBef>
                <a:spcPct val="0"/>
              </a:spcBef>
              <a:spcAft>
                <a:spcPct val="0"/>
              </a:spcAft>
              <a:defRPr sz="3200">
                <a:solidFill>
                  <a:schemeClr val="tx1"/>
                </a:solidFill>
                <a:latin typeface="Tahoma" pitchFamily="34" charset="0"/>
              </a:defRPr>
            </a:lvl5pPr>
            <a:lvl6pPr marL="455549" algn="l" rtl="0" eaLnBrk="1" fontAlgn="base" hangingPunct="1">
              <a:spcBef>
                <a:spcPct val="0"/>
              </a:spcBef>
              <a:spcAft>
                <a:spcPct val="0"/>
              </a:spcAft>
              <a:defRPr sz="3200">
                <a:solidFill>
                  <a:schemeClr val="tx1"/>
                </a:solidFill>
                <a:latin typeface="Tahoma" pitchFamily="34" charset="0"/>
              </a:defRPr>
            </a:lvl6pPr>
            <a:lvl7pPr marL="911076" algn="l" rtl="0" eaLnBrk="1" fontAlgn="base" hangingPunct="1">
              <a:spcBef>
                <a:spcPct val="0"/>
              </a:spcBef>
              <a:spcAft>
                <a:spcPct val="0"/>
              </a:spcAft>
              <a:defRPr sz="3200">
                <a:solidFill>
                  <a:schemeClr val="tx1"/>
                </a:solidFill>
                <a:latin typeface="Tahoma" pitchFamily="34" charset="0"/>
              </a:defRPr>
            </a:lvl7pPr>
            <a:lvl8pPr marL="1366618" algn="l" rtl="0" eaLnBrk="1" fontAlgn="base" hangingPunct="1">
              <a:spcBef>
                <a:spcPct val="0"/>
              </a:spcBef>
              <a:spcAft>
                <a:spcPct val="0"/>
              </a:spcAft>
              <a:defRPr sz="3200">
                <a:solidFill>
                  <a:schemeClr val="tx1"/>
                </a:solidFill>
                <a:latin typeface="Tahoma" pitchFamily="34" charset="0"/>
              </a:defRPr>
            </a:lvl8pPr>
            <a:lvl9pPr marL="1822141" algn="l" rtl="0" eaLnBrk="1" fontAlgn="base" hangingPunct="1">
              <a:spcBef>
                <a:spcPct val="0"/>
              </a:spcBef>
              <a:spcAft>
                <a:spcPct val="0"/>
              </a:spcAft>
              <a:defRPr sz="3200">
                <a:solidFill>
                  <a:schemeClr val="tx1"/>
                </a:solidFill>
                <a:latin typeface="Tahoma" pitchFamily="34" charset="0"/>
              </a:defRPr>
            </a:lvl9pPr>
          </a:lstStyle>
          <a:p>
            <a:pPr algn="ctr">
              <a:defRPr/>
            </a:pPr>
            <a:r>
              <a:rPr lang="de-DE" altLang="de-DE" sz="2000" b="1" kern="1200" dirty="0" smtClean="0">
                <a:solidFill>
                  <a:srgbClr val="FF0000"/>
                </a:solidFill>
                <a:latin typeface="Tahoma" pitchFamily="34" charset="0"/>
                <a:ea typeface="+mn-ea"/>
                <a:cs typeface="+mn-cs"/>
              </a:rPr>
              <a:t>Wahlmappe/Wahlanweisung WA 2</a:t>
            </a:r>
            <a:endParaRPr lang="de-DE" altLang="de-DE" sz="2000" b="1" kern="1200" dirty="0">
              <a:solidFill>
                <a:srgbClr val="FF0000"/>
              </a:solidFill>
              <a:latin typeface="Tahoma" pitchFamily="34" charset="0"/>
              <a:ea typeface="+mn-ea"/>
              <a:cs typeface="+mn-cs"/>
            </a:endParaRPr>
          </a:p>
        </p:txBody>
      </p:sp>
    </p:spTree>
    <p:extLst>
      <p:ext uri="{BB962C8B-B14F-4D97-AF65-F5344CB8AC3E}">
        <p14:creationId xmlns:p14="http://schemas.microsoft.com/office/powerpoint/2010/main" val="11563908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563888" y="116632"/>
            <a:ext cx="4386080" cy="6579121"/>
          </a:xfrm>
          <a:prstGeom prst="rect">
            <a:avLst/>
          </a:prstGeom>
        </p:spPr>
      </p:pic>
      <p:sp>
        <p:nvSpPr>
          <p:cNvPr id="3" name="Rechteck 2"/>
          <p:cNvSpPr/>
          <p:nvPr/>
        </p:nvSpPr>
        <p:spPr>
          <a:xfrm rot="19300087">
            <a:off x="2262088" y="3992860"/>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100870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419872" y="188640"/>
            <a:ext cx="4399568" cy="6515710"/>
          </a:xfrm>
          <a:prstGeom prst="rect">
            <a:avLst/>
          </a:prstGeom>
        </p:spPr>
      </p:pic>
      <p:sp>
        <p:nvSpPr>
          <p:cNvPr id="3" name="Rechteck 2"/>
          <p:cNvSpPr/>
          <p:nvPr/>
        </p:nvSpPr>
        <p:spPr>
          <a:xfrm>
            <a:off x="2267744" y="501317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136665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419872" y="116632"/>
            <a:ext cx="4392488" cy="6588732"/>
          </a:xfrm>
          <a:prstGeom prst="rect">
            <a:avLst/>
          </a:prstGeom>
        </p:spPr>
      </p:pic>
      <p:sp>
        <p:nvSpPr>
          <p:cNvPr id="3" name="Rechteck 2"/>
          <p:cNvSpPr/>
          <p:nvPr/>
        </p:nvSpPr>
        <p:spPr>
          <a:xfrm>
            <a:off x="3203848" y="5757662"/>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581186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75856" y="188640"/>
            <a:ext cx="4922387" cy="6546354"/>
          </a:xfrm>
          <a:prstGeom prst="rect">
            <a:avLst/>
          </a:prstGeom>
        </p:spPr>
      </p:pic>
      <p:sp>
        <p:nvSpPr>
          <p:cNvPr id="3" name="Rechteck 2"/>
          <p:cNvSpPr/>
          <p:nvPr/>
        </p:nvSpPr>
        <p:spPr>
          <a:xfrm>
            <a:off x="5796136" y="2420888"/>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771201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03848" y="116632"/>
            <a:ext cx="4647841" cy="6521971"/>
          </a:xfrm>
          <a:prstGeom prst="rect">
            <a:avLst/>
          </a:prstGeom>
        </p:spPr>
      </p:pic>
      <p:sp>
        <p:nvSpPr>
          <p:cNvPr id="3" name="Rechteck 2"/>
          <p:cNvSpPr/>
          <p:nvPr/>
        </p:nvSpPr>
        <p:spPr>
          <a:xfrm rot="19300087">
            <a:off x="3857625" y="3632820"/>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136421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3347864" y="34834"/>
            <a:ext cx="4552291" cy="6751712"/>
          </a:xfrm>
          <a:prstGeom prst="rect">
            <a:avLst/>
          </a:prstGeom>
        </p:spPr>
      </p:pic>
      <p:sp>
        <p:nvSpPr>
          <p:cNvPr id="4" name="Rechteck 3"/>
          <p:cNvSpPr/>
          <p:nvPr/>
        </p:nvSpPr>
        <p:spPr>
          <a:xfrm rot="19300087">
            <a:off x="4433688" y="4568924"/>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83625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75856" y="260648"/>
            <a:ext cx="4320480" cy="6472412"/>
          </a:xfrm>
          <a:prstGeom prst="rect">
            <a:avLst/>
          </a:prstGeom>
        </p:spPr>
      </p:pic>
      <p:sp>
        <p:nvSpPr>
          <p:cNvPr id="3" name="Rechteck 2"/>
          <p:cNvSpPr/>
          <p:nvPr/>
        </p:nvSpPr>
        <p:spPr>
          <a:xfrm rot="19300087">
            <a:off x="2854060" y="2912739"/>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318392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709" y="260648"/>
            <a:ext cx="3460581" cy="523220"/>
          </a:xfrm>
          <a:prstGeom prst="rect">
            <a:avLst/>
          </a:prstGeom>
          <a:noFill/>
        </p:spPr>
        <p:txBody>
          <a:bodyPr wrap="square" lIns="91305" tIns="45660" rIns="91305" bIns="45660" rtlCol="0">
            <a:spAutoFit/>
          </a:bodyPr>
          <a:lstStyle/>
          <a:p>
            <a:pPr eaLnBrk="1"/>
            <a:r>
              <a:rPr lang="de-DE" altLang="de-DE" sz="2800" dirty="0">
                <a:latin typeface="+mn-lt"/>
                <a:sym typeface="Calibri" pitchFamily="34" charset="0"/>
              </a:rPr>
              <a:t>Schnellmeldung</a:t>
            </a:r>
          </a:p>
        </p:txBody>
      </p:sp>
      <p:pic>
        <p:nvPicPr>
          <p:cNvPr id="2" name="Grafik 1"/>
          <p:cNvPicPr>
            <a:picLocks noChangeAspect="1"/>
          </p:cNvPicPr>
          <p:nvPr/>
        </p:nvPicPr>
        <p:blipFill>
          <a:blip r:embed="rId2"/>
          <a:stretch>
            <a:fillRect/>
          </a:stretch>
        </p:blipFill>
        <p:spPr>
          <a:xfrm>
            <a:off x="3420988" y="116632"/>
            <a:ext cx="4440645" cy="6665181"/>
          </a:xfrm>
          <a:prstGeom prst="rect">
            <a:avLst/>
          </a:prstGeom>
        </p:spPr>
      </p:pic>
      <p:sp>
        <p:nvSpPr>
          <p:cNvPr id="6" name="Rechteck 5"/>
          <p:cNvSpPr/>
          <p:nvPr/>
        </p:nvSpPr>
        <p:spPr>
          <a:xfrm rot="19300087">
            <a:off x="4433690" y="269671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413889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0709" y="260648"/>
            <a:ext cx="3460581" cy="523220"/>
          </a:xfrm>
          <a:prstGeom prst="rect">
            <a:avLst/>
          </a:prstGeom>
          <a:noFill/>
        </p:spPr>
        <p:txBody>
          <a:bodyPr wrap="square" lIns="91305" tIns="45660" rIns="91305" bIns="45660" rtlCol="0">
            <a:spAutoFit/>
          </a:bodyPr>
          <a:lstStyle/>
          <a:p>
            <a:pPr eaLnBrk="1"/>
            <a:r>
              <a:rPr lang="de-DE" altLang="de-DE" sz="2800" dirty="0">
                <a:latin typeface="+mn-lt"/>
                <a:sym typeface="Calibri" pitchFamily="34" charset="0"/>
              </a:rPr>
              <a:t>Schnellmeldung</a:t>
            </a:r>
          </a:p>
        </p:txBody>
      </p:sp>
      <p:pic>
        <p:nvPicPr>
          <p:cNvPr id="2" name="Grafik 1"/>
          <p:cNvPicPr>
            <a:picLocks noChangeAspect="1"/>
          </p:cNvPicPr>
          <p:nvPr/>
        </p:nvPicPr>
        <p:blipFill>
          <a:blip r:embed="rId2"/>
          <a:stretch>
            <a:fillRect/>
          </a:stretch>
        </p:blipFill>
        <p:spPr>
          <a:xfrm>
            <a:off x="3059832" y="1052736"/>
            <a:ext cx="5076825" cy="3524250"/>
          </a:xfrm>
          <a:prstGeom prst="rect">
            <a:avLst/>
          </a:prstGeom>
        </p:spPr>
      </p:pic>
      <p:sp>
        <p:nvSpPr>
          <p:cNvPr id="6" name="Rechteck 5"/>
          <p:cNvSpPr/>
          <p:nvPr/>
        </p:nvSpPr>
        <p:spPr>
          <a:xfrm rot="19300087">
            <a:off x="4296444" y="2624706"/>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783868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355976" y="116632"/>
            <a:ext cx="4467540" cy="6594122"/>
          </a:xfrm>
          <a:prstGeom prst="rect">
            <a:avLst/>
          </a:prstGeom>
        </p:spPr>
      </p:pic>
      <p:sp>
        <p:nvSpPr>
          <p:cNvPr id="3" name="Rechteck 2"/>
          <p:cNvSpPr/>
          <p:nvPr/>
        </p:nvSpPr>
        <p:spPr>
          <a:xfrm>
            <a:off x="-27175" y="908720"/>
            <a:ext cx="4572000" cy="3693319"/>
          </a:xfrm>
          <a:prstGeom prst="rect">
            <a:avLst/>
          </a:prstGeom>
        </p:spPr>
        <p:txBody>
          <a:bodyPr>
            <a:spAutoFit/>
          </a:bodyPr>
          <a:lstStyle/>
          <a:p>
            <a:pPr algn="l">
              <a:buClr>
                <a:schemeClr val="bg1">
                  <a:lumMod val="50000"/>
                </a:schemeClr>
              </a:buClr>
            </a:pPr>
            <a:r>
              <a:rPr lang="de-DE" b="1" dirty="0" smtClean="0">
                <a:solidFill>
                  <a:srgbClr val="C00000"/>
                </a:solidFill>
                <a:latin typeface="Arial" pitchFamily="34" charset="0"/>
                <a:cs typeface="Arial" pitchFamily="34" charset="0"/>
              </a:rPr>
              <a:t>Abschließen </a:t>
            </a:r>
            <a:r>
              <a:rPr lang="de-DE" b="1" dirty="0">
                <a:solidFill>
                  <a:srgbClr val="C00000"/>
                </a:solidFill>
                <a:latin typeface="Arial" pitchFamily="34" charset="0"/>
                <a:cs typeface="Arial" pitchFamily="34" charset="0"/>
              </a:rPr>
              <a:t>der Briefwahlniederschrift</a:t>
            </a:r>
          </a:p>
          <a:p>
            <a:pPr algn="l">
              <a:buClr>
                <a:schemeClr val="bg1">
                  <a:lumMod val="50000"/>
                </a:schemeClr>
              </a:buClr>
            </a:pPr>
            <a:endParaRPr lang="de-DE" b="1" dirty="0">
              <a:solidFill>
                <a:srgbClr val="C00000"/>
              </a:solidFill>
              <a:latin typeface="Arial" pitchFamily="34" charset="0"/>
              <a:cs typeface="Arial" pitchFamily="34" charset="0"/>
            </a:endParaRPr>
          </a:p>
          <a:p>
            <a:pPr marL="342900" indent="-342900" algn="l">
              <a:buClr>
                <a:schemeClr val="bg1">
                  <a:lumMod val="50000"/>
                </a:schemeClr>
              </a:buClr>
              <a:buFont typeface="Wingdings" pitchFamily="2" charset="2"/>
              <a:buChar char="Ø"/>
            </a:pPr>
            <a:r>
              <a:rPr lang="de-DE" dirty="0">
                <a:latin typeface="Arial" pitchFamily="34" charset="0"/>
                <a:cs typeface="Arial" pitchFamily="34" charset="0"/>
              </a:rPr>
              <a:t>Die Briefwahlniederschrift ist mit der Unterschrift von </a:t>
            </a:r>
            <a:r>
              <a:rPr lang="de-DE" b="1" dirty="0">
                <a:solidFill>
                  <a:srgbClr val="C00000"/>
                </a:solidFill>
                <a:latin typeface="Arial" pitchFamily="34" charset="0"/>
                <a:cs typeface="Arial" pitchFamily="34" charset="0"/>
              </a:rPr>
              <a:t>allen</a:t>
            </a:r>
            <a:r>
              <a:rPr lang="de-DE" dirty="0">
                <a:latin typeface="Arial" pitchFamily="34" charset="0"/>
                <a:cs typeface="Arial" pitchFamily="34" charset="0"/>
              </a:rPr>
              <a:t> Briefwahlvorstandsmitgliedern abzuschließen.</a:t>
            </a:r>
          </a:p>
          <a:p>
            <a:pPr marL="342900" indent="-342900" algn="l">
              <a:buClr>
                <a:schemeClr val="bg1">
                  <a:lumMod val="50000"/>
                </a:schemeClr>
              </a:buClr>
              <a:buFont typeface="Wingdings" pitchFamily="2" charset="2"/>
              <a:buChar char="Ø"/>
            </a:pPr>
            <a:r>
              <a:rPr lang="de-DE" dirty="0">
                <a:latin typeface="Arial" pitchFamily="34" charset="0"/>
                <a:cs typeface="Arial" pitchFamily="34" charset="0"/>
              </a:rPr>
              <a:t>Mit ihrer Unterschrift genehmigen die Mitglieder des Briefwahlvorstands die Briefwahlniederschrift.</a:t>
            </a:r>
          </a:p>
          <a:p>
            <a:pPr marL="342900" indent="-342900" algn="l">
              <a:buClr>
                <a:schemeClr val="bg1">
                  <a:lumMod val="50000"/>
                </a:schemeClr>
              </a:buClr>
              <a:buFont typeface="Wingdings" pitchFamily="2" charset="2"/>
              <a:buChar char="Ø"/>
            </a:pPr>
            <a:r>
              <a:rPr lang="de-DE" dirty="0">
                <a:latin typeface="Arial" pitchFamily="34" charset="0"/>
                <a:cs typeface="Arial" pitchFamily="34" charset="0"/>
              </a:rPr>
              <a:t>Verweigert ein Mitglied des Briefwahlvorstands die Unterschrift, so ist der Grund hierfür in der Briefwahlniederschrift zu vermerken.</a:t>
            </a:r>
          </a:p>
        </p:txBody>
      </p:sp>
      <p:sp>
        <p:nvSpPr>
          <p:cNvPr id="4" name="Rechteck 3"/>
          <p:cNvSpPr/>
          <p:nvPr/>
        </p:nvSpPr>
        <p:spPr>
          <a:xfrm rot="19300087">
            <a:off x="3929634" y="4640931"/>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36524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sz="half" idx="1"/>
          </p:nvPr>
        </p:nvSpPr>
        <p:spPr>
          <a:xfrm>
            <a:off x="384176" y="2204864"/>
            <a:ext cx="8363272" cy="1656184"/>
          </a:xfrm>
        </p:spPr>
        <p:txBody>
          <a:bodyPr/>
          <a:lstStyle/>
          <a:p>
            <a:r>
              <a:rPr lang="de-DE" sz="2400" dirty="0" smtClean="0"/>
              <a:t>Hinweisschilder zur Kennzeichnung des Auszählungsraumes</a:t>
            </a:r>
            <a:r>
              <a:rPr lang="de-DE" sz="2400" dirty="0" smtClean="0"/>
              <a:t/>
            </a:r>
            <a:br>
              <a:rPr lang="de-DE" sz="2400" dirty="0" smtClean="0"/>
            </a:br>
            <a:endParaRPr lang="de-DE" sz="2400" dirty="0"/>
          </a:p>
          <a:p>
            <a:r>
              <a:rPr lang="de-DE" sz="2400" dirty="0" smtClean="0"/>
              <a:t>Schild Fotografieren und Filmen verboten</a:t>
            </a:r>
            <a:endParaRPr lang="de-DE" sz="2400" dirty="0"/>
          </a:p>
          <a:p>
            <a:pPr marL="0" indent="0">
              <a:buNone/>
            </a:pPr>
            <a:r>
              <a:rPr lang="de-DE" sz="2400" dirty="0"/>
              <a:t/>
            </a:r>
            <a:br>
              <a:rPr lang="de-DE" sz="2400" dirty="0"/>
            </a:br>
            <a:endParaRPr lang="de-DE" sz="2400" dirty="0"/>
          </a:p>
        </p:txBody>
      </p:sp>
      <p:sp>
        <p:nvSpPr>
          <p:cNvPr id="5" name="Textfeld 4"/>
          <p:cNvSpPr txBox="1"/>
          <p:nvPr/>
        </p:nvSpPr>
        <p:spPr>
          <a:xfrm>
            <a:off x="-396552" y="476672"/>
            <a:ext cx="9144000" cy="523220"/>
          </a:xfrm>
          <a:prstGeom prst="rect">
            <a:avLst/>
          </a:prstGeom>
          <a:noFill/>
        </p:spPr>
        <p:txBody>
          <a:bodyPr wrap="square" lIns="91305" tIns="45660" rIns="91305" bIns="45660" rtlCol="0">
            <a:spAutoFit/>
          </a:bodyPr>
          <a:lstStyle/>
          <a:p>
            <a:r>
              <a:rPr lang="de-DE" sz="2800" dirty="0" smtClean="0">
                <a:latin typeface="+mj-lt"/>
              </a:rPr>
              <a:t>Hinweisschilder und Aushang</a:t>
            </a:r>
            <a:endParaRPr lang="de-DE" sz="2800" dirty="0"/>
          </a:p>
        </p:txBody>
      </p:sp>
    </p:spTree>
    <p:extLst>
      <p:ext uri="{BB962C8B-B14F-4D97-AF65-F5344CB8AC3E}">
        <p14:creationId xmlns:p14="http://schemas.microsoft.com/office/powerpoint/2010/main" val="21710948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523828" y="116632"/>
            <a:ext cx="4466712" cy="6614170"/>
          </a:xfrm>
          <a:prstGeom prst="rect">
            <a:avLst/>
          </a:prstGeom>
        </p:spPr>
      </p:pic>
      <p:sp>
        <p:nvSpPr>
          <p:cNvPr id="3" name="Rechteck 2"/>
          <p:cNvSpPr/>
          <p:nvPr/>
        </p:nvSpPr>
        <p:spPr>
          <a:xfrm rot="19300087">
            <a:off x="3353569" y="2962052"/>
            <a:ext cx="2603598" cy="923330"/>
          </a:xfrm>
          <a:prstGeom prst="rect">
            <a:avLst/>
          </a:prstGeom>
          <a:noFill/>
        </p:spPr>
        <p:txBody>
          <a:bodyPr wrap="none" lIns="91440" tIns="45720" rIns="91440" bIns="45720">
            <a:spAutoFit/>
          </a:bodyPr>
          <a:lstStyle/>
          <a:p>
            <a:pPr algn="ct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Muster</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655078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3563" y="692696"/>
            <a:ext cx="8229600" cy="4752528"/>
          </a:xfrm>
        </p:spPr>
        <p:txBody>
          <a:bodyPr/>
          <a:lstStyle/>
          <a:p>
            <a:pPr>
              <a:spcBef>
                <a:spcPts val="2500"/>
              </a:spcBef>
            </a:pPr>
            <a:r>
              <a:rPr lang="de-DE" altLang="de-DE" sz="1800" dirty="0">
                <a:sym typeface="Calibri" pitchFamily="34" charset="0"/>
              </a:rPr>
              <a:t>Entsprechend der jeweiligen </a:t>
            </a:r>
            <a:r>
              <a:rPr lang="de-DE" altLang="de-DE" sz="1800" u="sng" dirty="0" smtClean="0">
                <a:sym typeface="Calibri" pitchFamily="34" charset="0"/>
              </a:rPr>
              <a:t>Wahlniederschrift</a:t>
            </a:r>
            <a:r>
              <a:rPr lang="de-DE" altLang="de-DE" sz="1800" dirty="0" smtClean="0">
                <a:sym typeface="Calibri" pitchFamily="34" charset="0"/>
              </a:rPr>
              <a:t> V1a </a:t>
            </a:r>
            <a:r>
              <a:rPr lang="de-DE" altLang="de-DE" sz="1800" dirty="0">
                <a:sym typeface="Calibri" pitchFamily="34" charset="0"/>
              </a:rPr>
              <a:t>Unterlagen verpacken, mit Aufklebern versehen und an Beauftragte(n) der Stadt  (Wahlleitung) im Rathaus, UG, Zi.Nr. 17 – 18 übergeben. </a:t>
            </a:r>
            <a:endParaRPr lang="de-DE" altLang="de-DE" sz="1800" dirty="0" smtClean="0">
              <a:sym typeface="Calibri" pitchFamily="34" charset="0"/>
            </a:endParaRPr>
          </a:p>
          <a:p>
            <a:pPr>
              <a:spcBef>
                <a:spcPts val="2500"/>
              </a:spcBef>
            </a:pPr>
            <a:r>
              <a:rPr lang="de-DE" altLang="de-DE" sz="1800" dirty="0" smtClean="0">
                <a:sym typeface="Calibri" pitchFamily="34" charset="0"/>
              </a:rPr>
              <a:t>Einfahrt Rathaustiefgarage </a:t>
            </a:r>
            <a:r>
              <a:rPr lang="de-DE" altLang="de-DE" sz="1800" dirty="0" smtClean="0">
                <a:solidFill>
                  <a:srgbClr val="FF0000"/>
                </a:solidFill>
                <a:sym typeface="Calibri" pitchFamily="34" charset="0"/>
              </a:rPr>
              <a:t>(bitte alle Autokennzeichen ohne Dauerparkerlaubnis notieren/Zettel ist in Wahlmappe vorhanden)</a:t>
            </a:r>
          </a:p>
          <a:p>
            <a:pPr>
              <a:spcBef>
                <a:spcPts val="2500"/>
              </a:spcBef>
            </a:pPr>
            <a:r>
              <a:rPr lang="de-DE" altLang="de-DE" sz="1800" dirty="0" smtClean="0">
                <a:sym typeface="Calibri" pitchFamily="34" charset="0"/>
              </a:rPr>
              <a:t>Prüfung, ob alle notwendigen </a:t>
            </a:r>
            <a:r>
              <a:rPr lang="de-DE" altLang="de-DE" sz="1800" u="sng" dirty="0" smtClean="0">
                <a:sym typeface="Calibri" pitchFamily="34" charset="0"/>
              </a:rPr>
              <a:t>Unterschriften</a:t>
            </a:r>
            <a:r>
              <a:rPr lang="de-DE" altLang="de-DE" sz="1800" dirty="0" smtClean="0">
                <a:sym typeface="Calibri" pitchFamily="34" charset="0"/>
              </a:rPr>
              <a:t> vorhanden sind:</a:t>
            </a:r>
          </a:p>
          <a:p>
            <a:pPr marL="0" indent="0">
              <a:spcBef>
                <a:spcPts val="2500"/>
              </a:spcBef>
              <a:buNone/>
            </a:pPr>
            <a:r>
              <a:rPr lang="de-DE" altLang="de-DE" sz="1800" dirty="0" smtClean="0">
                <a:sym typeface="Calibri" pitchFamily="34" charset="0"/>
              </a:rPr>
              <a:t>     Alle </a:t>
            </a:r>
            <a:r>
              <a:rPr lang="de-DE" altLang="de-DE" sz="1800" dirty="0">
                <a:sym typeface="Calibri" pitchFamily="34" charset="0"/>
              </a:rPr>
              <a:t>Wahlvorstandsmitglieder in </a:t>
            </a:r>
            <a:r>
              <a:rPr lang="de-DE" altLang="de-DE" sz="1800" dirty="0" smtClean="0">
                <a:sym typeface="Calibri" pitchFamily="34" charset="0"/>
              </a:rPr>
              <a:t>der Wahlniederschrift V1a.</a:t>
            </a:r>
            <a:endParaRPr lang="de-DE" altLang="de-DE" sz="1800" dirty="0">
              <a:sym typeface="Calibri" pitchFamily="34" charset="0"/>
            </a:endParaRPr>
          </a:p>
          <a:p>
            <a:pPr>
              <a:spcBef>
                <a:spcPts val="2500"/>
              </a:spcBef>
            </a:pPr>
            <a:r>
              <a:rPr lang="de-DE" altLang="de-DE" sz="1800" dirty="0" smtClean="0">
                <a:sym typeface="Calibri" pitchFamily="34" charset="0"/>
              </a:rPr>
              <a:t>Briefwahlvorsteher/in </a:t>
            </a:r>
            <a:r>
              <a:rPr lang="de-DE" altLang="de-DE" sz="1800" dirty="0">
                <a:sym typeface="Calibri" pitchFamily="34" charset="0"/>
              </a:rPr>
              <a:t>auf jedem Umschlag </a:t>
            </a:r>
            <a:r>
              <a:rPr lang="de-DE" altLang="de-DE" sz="1800" dirty="0" smtClean="0">
                <a:sym typeface="Calibri" pitchFamily="34" charset="0"/>
              </a:rPr>
              <a:t>V8a </a:t>
            </a:r>
            <a:r>
              <a:rPr lang="de-DE" altLang="de-DE" sz="1800" dirty="0">
                <a:sym typeface="Calibri" pitchFamily="34" charset="0"/>
              </a:rPr>
              <a:t>für die jeweilige  </a:t>
            </a:r>
            <a:r>
              <a:rPr lang="de-DE" altLang="de-DE" sz="1800" dirty="0" smtClean="0">
                <a:sym typeface="Calibri" pitchFamily="34" charset="0"/>
              </a:rPr>
              <a:t> Wahlniederschrift V1a.</a:t>
            </a:r>
            <a:endParaRPr lang="de-DE" altLang="de-DE" sz="1800" dirty="0">
              <a:sym typeface="Calibri" pitchFamily="34" charset="0"/>
            </a:endParaRPr>
          </a:p>
          <a:p>
            <a:pPr>
              <a:spcBef>
                <a:spcPts val="2500"/>
              </a:spcBef>
            </a:pPr>
            <a:r>
              <a:rPr lang="de-DE" altLang="de-DE" sz="1800" dirty="0" smtClean="0">
                <a:sym typeface="Calibri" pitchFamily="34" charset="0"/>
              </a:rPr>
              <a:t>Briefwahlvorsteher/in </a:t>
            </a:r>
            <a:r>
              <a:rPr lang="de-DE" altLang="de-DE" sz="1800" dirty="0">
                <a:sym typeface="Calibri" pitchFamily="34" charset="0"/>
              </a:rPr>
              <a:t>unter jedem Beschluss über die Gültigkeit von </a:t>
            </a:r>
            <a:br>
              <a:rPr lang="de-DE" altLang="de-DE" sz="1800" dirty="0">
                <a:sym typeface="Calibri" pitchFamily="34" charset="0"/>
              </a:rPr>
            </a:br>
            <a:r>
              <a:rPr lang="de-DE" altLang="de-DE" sz="1800" dirty="0" smtClean="0">
                <a:sym typeface="Calibri" pitchFamily="34" charset="0"/>
              </a:rPr>
              <a:t>Wahlbriefen und Stimmzetteln/über </a:t>
            </a:r>
            <a:r>
              <a:rPr lang="de-DE" altLang="de-DE" sz="1800" dirty="0">
                <a:sym typeface="Calibri" pitchFamily="34" charset="0"/>
              </a:rPr>
              <a:t>die Zulassung oder Zurückweisung von </a:t>
            </a:r>
            <a:br>
              <a:rPr lang="de-DE" altLang="de-DE" sz="1800" dirty="0">
                <a:sym typeface="Calibri" pitchFamily="34" charset="0"/>
              </a:rPr>
            </a:br>
            <a:r>
              <a:rPr lang="de-DE" altLang="de-DE" sz="1800" dirty="0" smtClean="0">
                <a:sym typeface="Calibri" pitchFamily="34" charset="0"/>
              </a:rPr>
              <a:t>Wahlscheinen </a:t>
            </a:r>
            <a:r>
              <a:rPr lang="de-DE" altLang="de-DE" sz="1800" dirty="0">
                <a:sym typeface="Calibri" pitchFamily="34" charset="0"/>
              </a:rPr>
              <a:t>und </a:t>
            </a:r>
            <a:r>
              <a:rPr lang="de-DE" altLang="de-DE" sz="1800" dirty="0" smtClean="0">
                <a:sym typeface="Calibri" pitchFamily="34" charset="0"/>
              </a:rPr>
              <a:t>in der </a:t>
            </a:r>
            <a:r>
              <a:rPr lang="de-DE" altLang="de-DE" sz="1800" dirty="0">
                <a:sym typeface="Calibri" pitchFamily="34" charset="0"/>
              </a:rPr>
              <a:t>Niederschrift über einen besonderen </a:t>
            </a:r>
            <a:r>
              <a:rPr lang="de-DE" altLang="de-DE" sz="1800" dirty="0" smtClean="0">
                <a:sym typeface="Calibri" pitchFamily="34" charset="0"/>
              </a:rPr>
              <a:t>Vorfall</a:t>
            </a:r>
            <a:r>
              <a:rPr lang="de-DE" altLang="de-DE" sz="1800" dirty="0">
                <a:sym typeface="Calibri" pitchFamily="34" charset="0"/>
              </a:rPr>
              <a:t>.</a:t>
            </a:r>
          </a:p>
          <a:p>
            <a:endParaRPr lang="de-DE" dirty="0"/>
          </a:p>
        </p:txBody>
      </p:sp>
      <p:sp>
        <p:nvSpPr>
          <p:cNvPr id="5" name="Textfeld 4"/>
          <p:cNvSpPr txBox="1"/>
          <p:nvPr/>
        </p:nvSpPr>
        <p:spPr>
          <a:xfrm>
            <a:off x="-33637" y="272639"/>
            <a:ext cx="9144000"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Verpacken und Abliefern der Unterlagen</a:t>
            </a:r>
            <a:endParaRPr lang="de-DE" altLang="de-DE" sz="2800" dirty="0">
              <a:latin typeface="+mn-lt"/>
              <a:sym typeface="Calibri" pitchFamily="34" charset="0"/>
            </a:endParaRPr>
          </a:p>
        </p:txBody>
      </p:sp>
    </p:spTree>
    <p:extLst>
      <p:ext uri="{BB962C8B-B14F-4D97-AF65-F5344CB8AC3E}">
        <p14:creationId xmlns:p14="http://schemas.microsoft.com/office/powerpoint/2010/main" val="41280166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3563" y="795859"/>
            <a:ext cx="8229600" cy="4937397"/>
          </a:xfrm>
        </p:spPr>
        <p:txBody>
          <a:bodyPr/>
          <a:lstStyle/>
          <a:p>
            <a:pPr>
              <a:spcBef>
                <a:spcPts val="2000"/>
              </a:spcBef>
            </a:pPr>
            <a:r>
              <a:rPr lang="de-DE" altLang="de-DE" sz="1800" dirty="0">
                <a:sym typeface="Calibri" pitchFamily="34" charset="0"/>
              </a:rPr>
              <a:t>Ordnen und Verpacken der Wahlunterlagen nach Abschnitt 5.8 der</a:t>
            </a:r>
            <a:br>
              <a:rPr lang="de-DE" altLang="de-DE" sz="1800" dirty="0">
                <a:sym typeface="Calibri" pitchFamily="34" charset="0"/>
              </a:rPr>
            </a:br>
            <a:r>
              <a:rPr lang="de-DE" altLang="de-DE" sz="1800" dirty="0">
                <a:sym typeface="Calibri" pitchFamily="34" charset="0"/>
              </a:rPr>
              <a:t>Niederschrift:</a:t>
            </a:r>
          </a:p>
          <a:p>
            <a:pPr marL="0" indent="0">
              <a:spcBef>
                <a:spcPts val="2000"/>
              </a:spcBef>
              <a:buNone/>
            </a:pPr>
            <a:r>
              <a:rPr lang="de-DE" altLang="de-DE" sz="1800" dirty="0">
                <a:sym typeface="Calibri" pitchFamily="34" charset="0"/>
              </a:rPr>
              <a:t>     Nicht beschlussmäßig behandelte </a:t>
            </a:r>
            <a:r>
              <a:rPr lang="de-DE" altLang="de-DE" sz="1800" u="sng" dirty="0">
                <a:sym typeface="Calibri" pitchFamily="34" charset="0"/>
              </a:rPr>
              <a:t>gültige Stimmzettel</a:t>
            </a:r>
            <a:r>
              <a:rPr lang="de-DE" altLang="de-DE" sz="1800" dirty="0">
                <a:sym typeface="Calibri" pitchFamily="34" charset="0"/>
              </a:rPr>
              <a:t>, geordnet </a:t>
            </a:r>
            <a:br>
              <a:rPr lang="de-DE" altLang="de-DE" sz="1800" dirty="0">
                <a:sym typeface="Calibri" pitchFamily="34" charset="0"/>
              </a:rPr>
            </a:br>
            <a:r>
              <a:rPr lang="de-DE" altLang="de-DE" sz="1800" dirty="0">
                <a:sym typeface="Calibri" pitchFamily="34" charset="0"/>
              </a:rPr>
              <a:t>     nach Wahlvorschlägen.</a:t>
            </a:r>
          </a:p>
          <a:p>
            <a:pPr marL="0" indent="0">
              <a:spcBef>
                <a:spcPts val="2000"/>
              </a:spcBef>
              <a:buNone/>
            </a:pPr>
            <a:r>
              <a:rPr lang="de-DE" altLang="de-DE" sz="1800" dirty="0">
                <a:sym typeface="Calibri" pitchFamily="34" charset="0"/>
              </a:rPr>
              <a:t>     Nicht gekennzeichnete </a:t>
            </a:r>
            <a:r>
              <a:rPr lang="de-DE" altLang="de-DE" sz="1800" u="sng" dirty="0">
                <a:sym typeface="Calibri" pitchFamily="34" charset="0"/>
              </a:rPr>
              <a:t>ungültige </a:t>
            </a:r>
            <a:r>
              <a:rPr lang="de-DE" altLang="de-DE" sz="1800" u="sng" dirty="0" smtClean="0">
                <a:sym typeface="Calibri" pitchFamily="34" charset="0"/>
              </a:rPr>
              <a:t>Stimmzettel.</a:t>
            </a:r>
          </a:p>
          <a:p>
            <a:pPr marL="0" indent="0">
              <a:spcBef>
                <a:spcPts val="2000"/>
              </a:spcBef>
              <a:buNone/>
            </a:pPr>
            <a:r>
              <a:rPr lang="de-DE" altLang="de-DE" sz="1800" dirty="0">
                <a:sym typeface="Calibri" pitchFamily="34" charset="0"/>
              </a:rPr>
              <a:t> </a:t>
            </a:r>
            <a:r>
              <a:rPr lang="de-DE" altLang="de-DE" sz="1800" dirty="0" smtClean="0">
                <a:sym typeface="Calibri" pitchFamily="34" charset="0"/>
              </a:rPr>
              <a:t>    Leeren Stimmzettelumschlägen</a:t>
            </a:r>
            <a:endParaRPr lang="de-DE" altLang="de-DE" sz="1800" dirty="0">
              <a:sym typeface="Calibri" pitchFamily="34" charset="0"/>
            </a:endParaRPr>
          </a:p>
          <a:p>
            <a:pPr marL="0" indent="0">
              <a:lnSpc>
                <a:spcPct val="150000"/>
              </a:lnSpc>
              <a:spcBef>
                <a:spcPts val="2000"/>
              </a:spcBef>
              <a:buNone/>
            </a:pPr>
            <a:r>
              <a:rPr lang="de-DE" altLang="de-DE" sz="1800" dirty="0">
                <a:sym typeface="Calibri" pitchFamily="34" charset="0"/>
              </a:rPr>
              <a:t>     Eingenommen </a:t>
            </a:r>
            <a:r>
              <a:rPr lang="de-DE" altLang="de-DE" sz="1800" dirty="0" smtClean="0">
                <a:sym typeface="Calibri" pitchFamily="34" charset="0"/>
              </a:rPr>
              <a:t>Wahlscheine</a:t>
            </a:r>
            <a:endParaRPr lang="de-DE" altLang="de-DE" sz="1800" dirty="0">
              <a:sym typeface="Calibri" pitchFamily="34" charset="0"/>
            </a:endParaRPr>
          </a:p>
          <a:p>
            <a:pPr>
              <a:lnSpc>
                <a:spcPct val="150000"/>
              </a:lnSpc>
              <a:spcBef>
                <a:spcPts val="0"/>
              </a:spcBef>
            </a:pPr>
            <a:r>
              <a:rPr lang="de-DE" altLang="de-DE" sz="1800" u="sng" dirty="0" smtClean="0">
                <a:sym typeface="Calibri" pitchFamily="34" charset="0"/>
              </a:rPr>
              <a:t>Niederschrift </a:t>
            </a:r>
            <a:r>
              <a:rPr lang="de-DE" altLang="de-DE" sz="1800" u="sng" dirty="0">
                <a:sym typeface="Calibri" pitchFamily="34" charset="0"/>
              </a:rPr>
              <a:t>gemäß 5.9 mit Anlagen in Versandtasche </a:t>
            </a:r>
            <a:r>
              <a:rPr lang="de-DE" altLang="de-DE" sz="1800" u="sng" dirty="0" smtClean="0">
                <a:sym typeface="Calibri" pitchFamily="34" charset="0"/>
              </a:rPr>
              <a:t>V</a:t>
            </a:r>
            <a:r>
              <a:rPr lang="de-DE" altLang="de-DE" sz="1800" u="sng" dirty="0" smtClean="0">
                <a:sym typeface="Calibri" pitchFamily="34" charset="0"/>
              </a:rPr>
              <a:t>8a </a:t>
            </a:r>
            <a:r>
              <a:rPr lang="de-DE" altLang="de-DE" sz="1800" u="sng" dirty="0">
                <a:sym typeface="Calibri" pitchFamily="34" charset="0"/>
              </a:rPr>
              <a:t>legen:</a:t>
            </a:r>
            <a:br>
              <a:rPr lang="de-DE" altLang="de-DE" sz="1800" u="sng" dirty="0">
                <a:sym typeface="Calibri" pitchFamily="34" charset="0"/>
              </a:rPr>
            </a:br>
            <a:r>
              <a:rPr lang="de-DE" altLang="de-DE" sz="1800" dirty="0" smtClean="0">
                <a:sym typeface="Calibri" pitchFamily="34" charset="0"/>
              </a:rPr>
              <a:t>a) zurückgewiesene Wahlbriefe </a:t>
            </a:r>
          </a:p>
          <a:p>
            <a:pPr marL="0" indent="0">
              <a:spcBef>
                <a:spcPts val="0"/>
              </a:spcBef>
              <a:buNone/>
            </a:pPr>
            <a:r>
              <a:rPr lang="de-DE" altLang="de-DE" sz="1800" dirty="0" smtClean="0">
                <a:sym typeface="Calibri" pitchFamily="34" charset="0"/>
              </a:rPr>
              <a:t>     b) Beschlussmäßig </a:t>
            </a:r>
            <a:r>
              <a:rPr lang="de-DE" altLang="de-DE" sz="1800" dirty="0">
                <a:sym typeface="Calibri" pitchFamily="34" charset="0"/>
              </a:rPr>
              <a:t>behandelte </a:t>
            </a:r>
            <a:r>
              <a:rPr lang="de-DE" altLang="de-DE" sz="1800" dirty="0" smtClean="0">
                <a:sym typeface="Calibri" pitchFamily="34" charset="0"/>
              </a:rPr>
              <a:t>Stimmzettel und Stimmzettelumschläge</a:t>
            </a:r>
            <a:r>
              <a:rPr lang="de-DE" altLang="de-DE" sz="1800" dirty="0">
                <a:sym typeface="Calibri" pitchFamily="34" charset="0"/>
              </a:rPr>
              <a:t/>
            </a:r>
            <a:br>
              <a:rPr lang="de-DE" altLang="de-DE" sz="1800" dirty="0">
                <a:sym typeface="Calibri" pitchFamily="34" charset="0"/>
              </a:rPr>
            </a:br>
            <a:r>
              <a:rPr lang="de-DE" altLang="de-DE" sz="1800" dirty="0" smtClean="0">
                <a:sym typeface="Calibri" pitchFamily="34" charset="0"/>
              </a:rPr>
              <a:t>     c) </a:t>
            </a:r>
            <a:r>
              <a:rPr lang="de-DE" altLang="de-DE" sz="1800" dirty="0">
                <a:sym typeface="Calibri" pitchFamily="34" charset="0"/>
              </a:rPr>
              <a:t>Beschlussmäßig behandelte </a:t>
            </a:r>
            <a:r>
              <a:rPr lang="de-DE" altLang="de-DE" sz="1800" dirty="0" smtClean="0">
                <a:sym typeface="Calibri" pitchFamily="34" charset="0"/>
              </a:rPr>
              <a:t>Wahlscheine nicht </a:t>
            </a:r>
            <a:r>
              <a:rPr lang="de-DE" altLang="de-DE" sz="1800" dirty="0" err="1" smtClean="0">
                <a:sym typeface="Calibri" pitchFamily="34" charset="0"/>
              </a:rPr>
              <a:t>zurückgew</a:t>
            </a:r>
            <a:r>
              <a:rPr lang="de-DE" altLang="de-DE" sz="1800" dirty="0" smtClean="0">
                <a:sym typeface="Calibri" pitchFamily="34" charset="0"/>
              </a:rPr>
              <a:t>. Wahlbriefe</a:t>
            </a:r>
            <a:r>
              <a:rPr lang="de-DE" altLang="de-DE" sz="1800" dirty="0">
                <a:sym typeface="Calibri" pitchFamily="34" charset="0"/>
              </a:rPr>
              <a:t/>
            </a:r>
            <a:br>
              <a:rPr lang="de-DE" altLang="de-DE" sz="1800" dirty="0">
                <a:sym typeface="Calibri" pitchFamily="34" charset="0"/>
              </a:rPr>
            </a:br>
            <a:r>
              <a:rPr lang="de-DE" altLang="de-DE" sz="1800" dirty="0" smtClean="0">
                <a:sym typeface="Calibri" pitchFamily="34" charset="0"/>
              </a:rPr>
              <a:t>     d) </a:t>
            </a:r>
            <a:r>
              <a:rPr lang="de-DE" altLang="de-DE" sz="1800" dirty="0">
                <a:sym typeface="Calibri" pitchFamily="34" charset="0"/>
              </a:rPr>
              <a:t>Niederschriften über besondere </a:t>
            </a:r>
            <a:r>
              <a:rPr lang="de-DE" altLang="de-DE" sz="1800" dirty="0" smtClean="0">
                <a:sym typeface="Calibri" pitchFamily="34" charset="0"/>
              </a:rPr>
              <a:t>Vorkommnisse/Vorfälle</a:t>
            </a:r>
            <a:endParaRPr lang="de-DE" dirty="0"/>
          </a:p>
        </p:txBody>
      </p:sp>
      <p:sp>
        <p:nvSpPr>
          <p:cNvPr id="5" name="Textfeld 4"/>
          <p:cNvSpPr txBox="1"/>
          <p:nvPr/>
        </p:nvSpPr>
        <p:spPr>
          <a:xfrm>
            <a:off x="-33637" y="272639"/>
            <a:ext cx="9144000" cy="523220"/>
          </a:xfrm>
          <a:prstGeom prst="rect">
            <a:avLst/>
          </a:prstGeom>
          <a:noFill/>
        </p:spPr>
        <p:txBody>
          <a:bodyPr wrap="square" lIns="91305" tIns="45660" rIns="91305" bIns="45660" rtlCol="0">
            <a:spAutoFit/>
          </a:bodyPr>
          <a:lstStyle/>
          <a:p>
            <a:pPr eaLnBrk="1"/>
            <a:r>
              <a:rPr lang="de-DE" altLang="de-DE" sz="2800" dirty="0" smtClean="0">
                <a:latin typeface="+mn-lt"/>
                <a:sym typeface="Calibri" pitchFamily="34" charset="0"/>
              </a:rPr>
              <a:t>Verpacken und Abliefern der Unterlagen</a:t>
            </a:r>
            <a:endParaRPr lang="de-DE" altLang="de-DE" sz="2800" dirty="0">
              <a:latin typeface="+mn-lt"/>
              <a:sym typeface="Calibri" pitchFamily="34" charset="0"/>
            </a:endParaRPr>
          </a:p>
        </p:txBody>
      </p:sp>
    </p:spTree>
    <p:extLst>
      <p:ext uri="{BB962C8B-B14F-4D97-AF65-F5344CB8AC3E}">
        <p14:creationId xmlns:p14="http://schemas.microsoft.com/office/powerpoint/2010/main" val="32929108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lgn="ctr">
              <a:buNone/>
            </a:pPr>
            <a:r>
              <a:rPr lang="de-DE" sz="5400" dirty="0">
                <a:solidFill>
                  <a:srgbClr val="35CD35"/>
                </a:solidFill>
              </a:rPr>
              <a:t>Herzlichen Dank für Ihre Aufmerksamkeit</a:t>
            </a:r>
            <a:r>
              <a:rPr lang="de-DE" sz="5400" dirty="0" smtClean="0">
                <a:solidFill>
                  <a:srgbClr val="35CD35"/>
                </a:solidFill>
              </a:rPr>
              <a:t>!</a:t>
            </a:r>
          </a:p>
          <a:p>
            <a:pPr marL="0" indent="0" algn="ctr">
              <a:buNone/>
            </a:pPr>
            <a:r>
              <a:rPr lang="de-DE" sz="5400" dirty="0" smtClean="0">
                <a:solidFill>
                  <a:srgbClr val="35CD35"/>
                </a:solidFill>
              </a:rPr>
              <a:t>Fragen?</a:t>
            </a:r>
            <a:endParaRPr lang="de-DE" sz="5400" dirty="0">
              <a:solidFill>
                <a:srgbClr val="35CD35"/>
              </a:solidFill>
            </a:endParaRPr>
          </a:p>
        </p:txBody>
      </p:sp>
    </p:spTree>
    <p:extLst>
      <p:ext uri="{BB962C8B-B14F-4D97-AF65-F5344CB8AC3E}">
        <p14:creationId xmlns:p14="http://schemas.microsoft.com/office/powerpoint/2010/main" val="1079812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16882" y="1052736"/>
            <a:ext cx="8444797" cy="4032448"/>
          </a:xfrm>
        </p:spPr>
        <p:txBody>
          <a:bodyPr/>
          <a:lstStyle/>
          <a:p>
            <a:pPr>
              <a:spcBef>
                <a:spcPts val="1500"/>
              </a:spcBef>
            </a:pPr>
            <a:r>
              <a:rPr lang="de-DE" altLang="de-DE" sz="2000" dirty="0" smtClean="0">
                <a:solidFill>
                  <a:schemeClr val="accent6"/>
                </a:solidFill>
                <a:latin typeface="+mj-lt"/>
                <a:sym typeface="Calibri" pitchFamily="34" charset="0"/>
              </a:rPr>
              <a:t>Zeitpunkt </a:t>
            </a:r>
            <a:r>
              <a:rPr lang="de-DE" altLang="de-DE" sz="2000" dirty="0">
                <a:solidFill>
                  <a:schemeClr val="accent6"/>
                </a:solidFill>
                <a:latin typeface="+mj-lt"/>
                <a:sym typeface="Calibri" pitchFamily="34" charset="0"/>
              </a:rPr>
              <a:t>des Zusammentritts </a:t>
            </a:r>
            <a:r>
              <a:rPr lang="de-DE" altLang="de-DE" sz="2000" dirty="0" smtClean="0">
                <a:solidFill>
                  <a:schemeClr val="accent6"/>
                </a:solidFill>
                <a:latin typeface="+mj-lt"/>
                <a:sym typeface="Calibri" pitchFamily="34" charset="0"/>
              </a:rPr>
              <a:t>gegen 16.00 Uhr </a:t>
            </a:r>
          </a:p>
          <a:p>
            <a:pPr>
              <a:spcBef>
                <a:spcPts val="1500"/>
              </a:spcBef>
            </a:pPr>
            <a:r>
              <a:rPr lang="de-DE" altLang="de-DE" sz="2000" dirty="0" smtClean="0">
                <a:solidFill>
                  <a:schemeClr val="accent6"/>
                </a:solidFill>
                <a:sym typeface="Calibri" pitchFamily="34" charset="0"/>
              </a:rPr>
              <a:t>Fehlende </a:t>
            </a:r>
            <a:r>
              <a:rPr lang="de-DE" altLang="de-DE" sz="2000" dirty="0">
                <a:solidFill>
                  <a:schemeClr val="accent6"/>
                </a:solidFill>
                <a:sym typeface="Calibri" pitchFamily="34" charset="0"/>
              </a:rPr>
              <a:t>-erkrankte- Mitglieder bitte baldmöglichst anrufen unter 0861/65-219 und melden (Ersatz bis </a:t>
            </a:r>
            <a:r>
              <a:rPr lang="de-DE" altLang="de-DE" sz="2000" dirty="0" smtClean="0">
                <a:solidFill>
                  <a:schemeClr val="accent6"/>
                </a:solidFill>
                <a:sym typeface="Calibri" pitchFamily="34" charset="0"/>
              </a:rPr>
              <a:t>18.30 Uhr)</a:t>
            </a:r>
            <a:endParaRPr lang="de-DE" altLang="de-DE" sz="2000" dirty="0">
              <a:solidFill>
                <a:schemeClr val="accent6"/>
              </a:solidFill>
              <a:sym typeface="Calibri" pitchFamily="34" charset="0"/>
            </a:endParaRPr>
          </a:p>
          <a:p>
            <a:pPr>
              <a:spcBef>
                <a:spcPts val="1500"/>
              </a:spcBef>
            </a:pPr>
            <a:r>
              <a:rPr lang="de-DE" altLang="de-DE" sz="2000" dirty="0" smtClean="0">
                <a:solidFill>
                  <a:schemeClr val="accent6"/>
                </a:solidFill>
                <a:sym typeface="Calibri" pitchFamily="34" charset="0"/>
              </a:rPr>
              <a:t>Ausschilderung </a:t>
            </a:r>
            <a:r>
              <a:rPr lang="de-DE" altLang="de-DE" sz="2000" dirty="0">
                <a:solidFill>
                  <a:schemeClr val="accent6"/>
                </a:solidFill>
                <a:sym typeface="Calibri" pitchFamily="34" charset="0"/>
              </a:rPr>
              <a:t>des Wahlraums/Prüfung der </a:t>
            </a:r>
            <a:r>
              <a:rPr lang="de-DE" altLang="de-DE" sz="2000" dirty="0" smtClean="0">
                <a:solidFill>
                  <a:schemeClr val="accent6"/>
                </a:solidFill>
                <a:sym typeface="Calibri" pitchFamily="34" charset="0"/>
              </a:rPr>
              <a:t>Aushänge</a:t>
            </a:r>
          </a:p>
          <a:p>
            <a:pPr>
              <a:spcBef>
                <a:spcPts val="1500"/>
              </a:spcBef>
            </a:pPr>
            <a:r>
              <a:rPr lang="de-DE" altLang="de-DE" sz="2000" dirty="0" smtClean="0">
                <a:solidFill>
                  <a:schemeClr val="accent6"/>
                </a:solidFill>
                <a:sym typeface="Calibri" pitchFamily="34" charset="0"/>
              </a:rPr>
              <a:t>Briefwahlvorsteher verpflichtet </a:t>
            </a:r>
            <a:r>
              <a:rPr lang="de-DE" altLang="de-DE" sz="2000" dirty="0" smtClean="0">
                <a:solidFill>
                  <a:schemeClr val="accent6"/>
                </a:solidFill>
                <a:sym typeface="Calibri" pitchFamily="34" charset="0"/>
              </a:rPr>
              <a:t>die anwesenden Mitglieder der Briefwahlvorstandes zur unparteiischen Wahrnehmung </a:t>
            </a:r>
            <a:r>
              <a:rPr lang="de-DE" altLang="de-DE" sz="2000" dirty="0">
                <a:solidFill>
                  <a:schemeClr val="accent6"/>
                </a:solidFill>
                <a:sym typeface="Calibri" pitchFamily="34" charset="0"/>
              </a:rPr>
              <a:t>und </a:t>
            </a:r>
            <a:r>
              <a:rPr lang="de-DE" altLang="de-DE" sz="2000" dirty="0" smtClean="0">
                <a:solidFill>
                  <a:schemeClr val="accent6"/>
                </a:solidFill>
                <a:sym typeface="Calibri" pitchFamily="34" charset="0"/>
              </a:rPr>
              <a:t>zur Verschwiegenheit Ihres Amtes. </a:t>
            </a:r>
            <a:endParaRPr lang="de-DE" altLang="de-DE" sz="2000" dirty="0">
              <a:solidFill>
                <a:schemeClr val="accent6"/>
              </a:solidFill>
              <a:sym typeface="Calibri" pitchFamily="34" charset="0"/>
            </a:endParaRPr>
          </a:p>
          <a:p>
            <a:pPr>
              <a:spcBef>
                <a:spcPts val="1500"/>
              </a:spcBef>
            </a:pPr>
            <a:r>
              <a:rPr lang="de-DE" altLang="de-DE" sz="2000" dirty="0" smtClean="0">
                <a:solidFill>
                  <a:schemeClr val="accent6"/>
                </a:solidFill>
                <a:sym typeface="Calibri" pitchFamily="34" charset="0"/>
              </a:rPr>
              <a:t>Briefwahlurne wird abgeschlossen und bis zur Ergebnisermittlung ab 18.00 Uhr nicht mehr geöffnet.</a:t>
            </a:r>
          </a:p>
          <a:p>
            <a:pPr>
              <a:spcBef>
                <a:spcPts val="1500"/>
              </a:spcBef>
            </a:pPr>
            <a:endParaRPr lang="de-DE" altLang="de-DE" sz="2400" dirty="0">
              <a:solidFill>
                <a:schemeClr val="accent6"/>
              </a:solidFill>
              <a:sym typeface="Calibri" pitchFamily="34" charset="0"/>
            </a:endParaRPr>
          </a:p>
          <a:p>
            <a:pPr marL="342900" indent="-342900">
              <a:buClr>
                <a:schemeClr val="bg1">
                  <a:lumMod val="50000"/>
                </a:schemeClr>
              </a:buClr>
              <a:buFont typeface="Wingdings" pitchFamily="2" charset="2"/>
              <a:buChar char="Ø"/>
            </a:pPr>
            <a:endParaRPr lang="de-DE" sz="2400" dirty="0">
              <a:latin typeface="Arial" pitchFamily="34" charset="0"/>
              <a:cs typeface="Arial" pitchFamily="34" charset="0"/>
            </a:endParaRPr>
          </a:p>
          <a:p>
            <a:pPr marL="0" indent="0">
              <a:spcBef>
                <a:spcPts val="1500"/>
              </a:spcBef>
              <a:buNone/>
            </a:pPr>
            <a:endParaRPr lang="de-DE" altLang="de-DE" sz="2400" dirty="0">
              <a:solidFill>
                <a:schemeClr val="accent6"/>
              </a:solidFill>
              <a:latin typeface="+mj-lt"/>
              <a:sym typeface="Calibri" pitchFamily="34" charset="0"/>
            </a:endParaRPr>
          </a:p>
          <a:p>
            <a:pPr marL="0" indent="0">
              <a:buNone/>
            </a:pPr>
            <a:endParaRPr lang="de-DE" dirty="0"/>
          </a:p>
        </p:txBody>
      </p:sp>
      <p:sp>
        <p:nvSpPr>
          <p:cNvPr id="5" name="Textfeld 4"/>
          <p:cNvSpPr txBox="1"/>
          <p:nvPr/>
        </p:nvSpPr>
        <p:spPr>
          <a:xfrm>
            <a:off x="-32719" y="476672"/>
            <a:ext cx="9144000" cy="476933"/>
          </a:xfrm>
          <a:prstGeom prst="rect">
            <a:avLst/>
          </a:prstGeom>
          <a:noFill/>
        </p:spPr>
        <p:txBody>
          <a:bodyPr wrap="square" lIns="91305" tIns="45660" rIns="91305" bIns="45660" rtlCol="0">
            <a:spAutoFit/>
          </a:bodyPr>
          <a:lstStyle/>
          <a:p>
            <a:pPr marL="12700">
              <a:buClr>
                <a:schemeClr val="bg1">
                  <a:lumMod val="50000"/>
                </a:schemeClr>
              </a:buClr>
            </a:pPr>
            <a:r>
              <a:rPr lang="de-DE" sz="2500" kern="0" dirty="0">
                <a:solidFill>
                  <a:srgbClr val="35CD35"/>
                </a:solidFill>
              </a:rPr>
              <a:t>Tätigkeiten des </a:t>
            </a:r>
            <a:r>
              <a:rPr lang="de-DE" sz="2500" kern="0" dirty="0" smtClean="0">
                <a:solidFill>
                  <a:srgbClr val="35CD35"/>
                </a:solidFill>
              </a:rPr>
              <a:t>Briefwahlvorstandes am </a:t>
            </a:r>
            <a:r>
              <a:rPr lang="de-DE" sz="2500" kern="0" dirty="0">
                <a:solidFill>
                  <a:srgbClr val="35CD35"/>
                </a:solidFill>
              </a:rPr>
              <a:t>Wahltag vor </a:t>
            </a:r>
            <a:r>
              <a:rPr lang="de-DE" sz="2500" kern="0" dirty="0" smtClean="0">
                <a:solidFill>
                  <a:srgbClr val="35CD35"/>
                </a:solidFill>
              </a:rPr>
              <a:t>18.00 </a:t>
            </a:r>
            <a:r>
              <a:rPr lang="de-DE" sz="2500" kern="0" dirty="0">
                <a:solidFill>
                  <a:srgbClr val="35CD35"/>
                </a:solidFill>
              </a:rPr>
              <a:t>Uhr</a:t>
            </a:r>
          </a:p>
        </p:txBody>
      </p:sp>
    </p:spTree>
    <p:extLst>
      <p:ext uri="{BB962C8B-B14F-4D97-AF65-F5344CB8AC3E}">
        <p14:creationId xmlns:p14="http://schemas.microsoft.com/office/powerpoint/2010/main" val="869275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438127"/>
            <a:ext cx="9144000" cy="523220"/>
          </a:xfrm>
          <a:prstGeom prst="rect">
            <a:avLst/>
          </a:prstGeom>
          <a:noFill/>
        </p:spPr>
        <p:txBody>
          <a:bodyPr wrap="square" lIns="91305" tIns="45660" rIns="91305" bIns="45660" rtlCol="0">
            <a:spAutoFit/>
          </a:bodyPr>
          <a:lstStyle/>
          <a:p>
            <a:r>
              <a:rPr lang="de-DE" sz="2800" dirty="0">
                <a:latin typeface="+mj-lt"/>
              </a:rPr>
              <a:t>Verpflichtung der Wahlhelfer</a:t>
            </a:r>
            <a:endParaRPr lang="de-DE" sz="2800" dirty="0"/>
          </a:p>
        </p:txBody>
      </p:sp>
      <p:sp>
        <p:nvSpPr>
          <p:cNvPr id="6" name="Inhaltsplatzhalter 5"/>
          <p:cNvSpPr txBox="1">
            <a:spLocks noGrp="1"/>
          </p:cNvSpPr>
          <p:nvPr>
            <p:ph idx="1"/>
          </p:nvPr>
        </p:nvSpPr>
        <p:spPr>
          <a:xfrm>
            <a:off x="457215" y="1600202"/>
            <a:ext cx="8229600" cy="2596281"/>
          </a:xfrm>
          <a:prstGeom prst="rect">
            <a:avLst/>
          </a:prstGeom>
          <a:noFill/>
        </p:spPr>
        <p:txBody>
          <a:bodyPr wrap="square" rtlCol="0">
            <a:spAutoFit/>
          </a:bodyPr>
          <a:lstStyle/>
          <a:p>
            <a:pPr>
              <a:lnSpc>
                <a:spcPct val="120000"/>
              </a:lnSpc>
              <a:spcBef>
                <a:spcPts val="1700"/>
              </a:spcBef>
            </a:pPr>
            <a:r>
              <a:rPr lang="de-DE" altLang="de-DE" sz="2800" dirty="0">
                <a:solidFill>
                  <a:schemeClr val="accent6"/>
                </a:solidFill>
                <a:sym typeface="Calibri" pitchFamily="34" charset="0"/>
              </a:rPr>
              <a:t>Unparteilichkeit</a:t>
            </a:r>
          </a:p>
          <a:p>
            <a:pPr>
              <a:lnSpc>
                <a:spcPct val="120000"/>
              </a:lnSpc>
              <a:spcBef>
                <a:spcPts val="1700"/>
              </a:spcBef>
            </a:pPr>
            <a:r>
              <a:rPr lang="de-DE" altLang="de-DE" sz="2800" dirty="0" smtClean="0">
                <a:solidFill>
                  <a:schemeClr val="accent6"/>
                </a:solidFill>
                <a:sym typeface="Calibri" pitchFamily="34" charset="0"/>
              </a:rPr>
              <a:t>Verschwiegenheit</a:t>
            </a:r>
          </a:p>
          <a:p>
            <a:pPr>
              <a:lnSpc>
                <a:spcPct val="120000"/>
              </a:lnSpc>
              <a:spcBef>
                <a:spcPts val="1700"/>
              </a:spcBef>
            </a:pPr>
            <a:r>
              <a:rPr lang="de-DE" altLang="de-DE" sz="2800" dirty="0" smtClean="0">
                <a:solidFill>
                  <a:schemeClr val="accent6"/>
                </a:solidFill>
                <a:sym typeface="Calibri" pitchFamily="34" charset="0"/>
              </a:rPr>
              <a:t>Erfrischungsgeld</a:t>
            </a:r>
            <a:endParaRPr lang="de-DE" altLang="de-DE" sz="2800" dirty="0">
              <a:solidFill>
                <a:schemeClr val="accent6"/>
              </a:solidFill>
            </a:endParaRPr>
          </a:p>
          <a:p>
            <a:endParaRPr lang="de-DE" sz="2800" dirty="0"/>
          </a:p>
        </p:txBody>
      </p:sp>
      <p:pic>
        <p:nvPicPr>
          <p:cNvPr id="2" name="Grafik 1"/>
          <p:cNvPicPr>
            <a:picLocks noChangeAspect="1"/>
          </p:cNvPicPr>
          <p:nvPr/>
        </p:nvPicPr>
        <p:blipFill>
          <a:blip r:embed="rId2"/>
          <a:stretch>
            <a:fillRect/>
          </a:stretch>
        </p:blipFill>
        <p:spPr>
          <a:xfrm>
            <a:off x="4067944" y="999892"/>
            <a:ext cx="3931006" cy="5858108"/>
          </a:xfrm>
          <a:prstGeom prst="rect">
            <a:avLst/>
          </a:prstGeom>
        </p:spPr>
      </p:pic>
    </p:spTree>
    <p:extLst>
      <p:ext uri="{BB962C8B-B14F-4D97-AF65-F5344CB8AC3E}">
        <p14:creationId xmlns:p14="http://schemas.microsoft.com/office/powerpoint/2010/main" val="39345578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9532" y="476672"/>
            <a:ext cx="9144000" cy="523220"/>
          </a:xfrm>
          <a:prstGeom prst="rect">
            <a:avLst/>
          </a:prstGeom>
          <a:noFill/>
        </p:spPr>
        <p:txBody>
          <a:bodyPr wrap="square" lIns="91305" tIns="45660" rIns="91305" bIns="45660" rtlCol="0">
            <a:spAutoFit/>
          </a:bodyPr>
          <a:lstStyle/>
          <a:p>
            <a:r>
              <a:rPr lang="de-DE" sz="2800" dirty="0">
                <a:latin typeface="+mj-lt"/>
              </a:rPr>
              <a:t>Anwesenheit und Beschlussfähigkeit</a:t>
            </a:r>
            <a:endParaRPr lang="de-DE" sz="2800" dirty="0"/>
          </a:p>
        </p:txBody>
      </p:sp>
      <p:sp>
        <p:nvSpPr>
          <p:cNvPr id="6" name="Inhaltsplatzhalter 5"/>
          <p:cNvSpPr txBox="1">
            <a:spLocks noGrp="1"/>
          </p:cNvSpPr>
          <p:nvPr>
            <p:ph idx="1"/>
          </p:nvPr>
        </p:nvSpPr>
        <p:spPr>
          <a:xfrm>
            <a:off x="447668" y="999892"/>
            <a:ext cx="8229600" cy="5130308"/>
          </a:xfrm>
          <a:prstGeom prst="rect">
            <a:avLst/>
          </a:prstGeom>
          <a:noFill/>
        </p:spPr>
        <p:txBody>
          <a:bodyPr wrap="square" rtlCol="0">
            <a:spAutoFit/>
          </a:bodyPr>
          <a:lstStyle/>
          <a:p>
            <a:pPr>
              <a:lnSpc>
                <a:spcPct val="120000"/>
              </a:lnSpc>
              <a:spcBef>
                <a:spcPts val="500"/>
              </a:spcBef>
            </a:pPr>
            <a:r>
              <a:rPr lang="de-DE" altLang="de-DE" sz="2000" u="sng" dirty="0" smtClean="0">
                <a:sym typeface="Calibri" pitchFamily="34" charset="0"/>
              </a:rPr>
              <a:t>Zulassung und Zurückweisung von Wahlbriefen</a:t>
            </a:r>
            <a:endParaRPr lang="de-DE" altLang="de-DE" sz="2000" u="sng" dirty="0">
              <a:sym typeface="Calibri" pitchFamily="34" charset="0"/>
            </a:endParaRPr>
          </a:p>
          <a:p>
            <a:pPr marL="0" indent="0">
              <a:lnSpc>
                <a:spcPct val="120000"/>
              </a:lnSpc>
              <a:spcBef>
                <a:spcPts val="500"/>
              </a:spcBef>
              <a:buNone/>
            </a:pPr>
            <a:r>
              <a:rPr lang="de-DE" altLang="de-DE" sz="2000" dirty="0">
                <a:sym typeface="Calibri" pitchFamily="34" charset="0"/>
              </a:rPr>
              <a:t>Mindestanwesenheit: </a:t>
            </a:r>
            <a:r>
              <a:rPr lang="de-DE" altLang="de-DE" sz="2000" b="1" dirty="0">
                <a:sym typeface="Calibri" pitchFamily="34" charset="0"/>
              </a:rPr>
              <a:t>3</a:t>
            </a:r>
            <a:r>
              <a:rPr lang="de-DE" altLang="de-DE" sz="2000" dirty="0">
                <a:sym typeface="Calibri" pitchFamily="34" charset="0"/>
              </a:rPr>
              <a:t> Mitglieder des Wahlvorstandes</a:t>
            </a:r>
          </a:p>
          <a:p>
            <a:pPr marL="0" indent="0">
              <a:lnSpc>
                <a:spcPct val="120000"/>
              </a:lnSpc>
              <a:spcBef>
                <a:spcPts val="500"/>
              </a:spcBef>
              <a:buNone/>
            </a:pPr>
            <a:r>
              <a:rPr lang="de-DE" altLang="de-DE" sz="2000" dirty="0">
                <a:sym typeface="Calibri" pitchFamily="34" charset="0"/>
              </a:rPr>
              <a:t>    - Wahlvorstand oder </a:t>
            </a:r>
            <a:r>
              <a:rPr lang="de-DE" altLang="de-DE" sz="2000" dirty="0" err="1">
                <a:sym typeface="Calibri" pitchFamily="34" charset="0"/>
              </a:rPr>
              <a:t>stv</a:t>
            </a:r>
            <a:r>
              <a:rPr lang="de-DE" altLang="de-DE" sz="2000" dirty="0">
                <a:sym typeface="Calibri" pitchFamily="34" charset="0"/>
              </a:rPr>
              <a:t>. Wahlvorstand</a:t>
            </a:r>
            <a:br>
              <a:rPr lang="de-DE" altLang="de-DE" sz="2000" dirty="0">
                <a:sym typeface="Calibri" pitchFamily="34" charset="0"/>
              </a:rPr>
            </a:br>
            <a:r>
              <a:rPr lang="de-DE" altLang="de-DE" sz="2000" dirty="0">
                <a:sym typeface="Calibri" pitchFamily="34" charset="0"/>
              </a:rPr>
              <a:t>    - Schriftführer oder </a:t>
            </a:r>
            <a:r>
              <a:rPr lang="de-DE" altLang="de-DE" sz="2000" dirty="0" err="1">
                <a:sym typeface="Calibri" pitchFamily="34" charset="0"/>
              </a:rPr>
              <a:t>stv</a:t>
            </a:r>
            <a:r>
              <a:rPr lang="de-DE" altLang="de-DE" sz="2000" dirty="0">
                <a:sym typeface="Calibri" pitchFamily="34" charset="0"/>
              </a:rPr>
              <a:t>. Schriftführer</a:t>
            </a:r>
            <a:br>
              <a:rPr lang="de-DE" altLang="de-DE" sz="2000" dirty="0">
                <a:sym typeface="Calibri" pitchFamily="34" charset="0"/>
              </a:rPr>
            </a:br>
            <a:r>
              <a:rPr lang="de-DE" altLang="de-DE" sz="2000" dirty="0">
                <a:sym typeface="Calibri" pitchFamily="34" charset="0"/>
              </a:rPr>
              <a:t>    - 1 Beisitzer</a:t>
            </a:r>
          </a:p>
          <a:p>
            <a:pPr>
              <a:lnSpc>
                <a:spcPct val="120000"/>
              </a:lnSpc>
              <a:spcBef>
                <a:spcPts val="500"/>
              </a:spcBef>
            </a:pPr>
            <a:r>
              <a:rPr lang="de-DE" altLang="de-DE" sz="2000" u="sng" dirty="0">
                <a:sym typeface="Calibri" pitchFamily="34" charset="0"/>
              </a:rPr>
              <a:t>Ermittlung und Feststellung des Wahlergebnisses ab 18.00 Uhr</a:t>
            </a:r>
          </a:p>
          <a:p>
            <a:pPr marL="0" indent="0">
              <a:lnSpc>
                <a:spcPct val="120000"/>
              </a:lnSpc>
              <a:spcBef>
                <a:spcPts val="500"/>
              </a:spcBef>
              <a:buNone/>
            </a:pPr>
            <a:r>
              <a:rPr lang="de-DE" altLang="de-DE" sz="2000" b="1" dirty="0">
                <a:solidFill>
                  <a:srgbClr val="FF0000"/>
                </a:solidFill>
                <a:sym typeface="Calibri" pitchFamily="34" charset="0"/>
              </a:rPr>
              <a:t>Gesamter Wahlvorstand !</a:t>
            </a:r>
          </a:p>
          <a:p>
            <a:pPr marL="0" indent="0">
              <a:lnSpc>
                <a:spcPct val="120000"/>
              </a:lnSpc>
              <a:spcBef>
                <a:spcPts val="500"/>
              </a:spcBef>
              <a:buNone/>
            </a:pPr>
            <a:r>
              <a:rPr lang="de-DE" altLang="de-DE" sz="2000" dirty="0">
                <a:sym typeface="Calibri" pitchFamily="34" charset="0"/>
              </a:rPr>
              <a:t>Mindestanwesenheit: </a:t>
            </a:r>
            <a:r>
              <a:rPr lang="de-DE" altLang="de-DE" sz="2000" b="1" dirty="0">
                <a:sym typeface="Calibri" pitchFamily="34" charset="0"/>
              </a:rPr>
              <a:t>5</a:t>
            </a:r>
            <a:r>
              <a:rPr lang="de-DE" altLang="de-DE" sz="2000" dirty="0">
                <a:sym typeface="Calibri" pitchFamily="34" charset="0"/>
              </a:rPr>
              <a:t> Mitglieder des Wahlvorstandes</a:t>
            </a:r>
          </a:p>
          <a:p>
            <a:pPr marL="0" indent="0">
              <a:lnSpc>
                <a:spcPct val="120000"/>
              </a:lnSpc>
              <a:spcBef>
                <a:spcPts val="500"/>
              </a:spcBef>
              <a:buNone/>
            </a:pPr>
            <a:r>
              <a:rPr lang="de-DE" altLang="de-DE" sz="2000" dirty="0">
                <a:sym typeface="Calibri" pitchFamily="34" charset="0"/>
              </a:rPr>
              <a:t>    - Wahlvorstand oder </a:t>
            </a:r>
            <a:r>
              <a:rPr lang="de-DE" altLang="de-DE" sz="2000" dirty="0" err="1">
                <a:sym typeface="Calibri" pitchFamily="34" charset="0"/>
              </a:rPr>
              <a:t>stv</a:t>
            </a:r>
            <a:r>
              <a:rPr lang="de-DE" altLang="de-DE" sz="2000" dirty="0">
                <a:sym typeface="Calibri" pitchFamily="34" charset="0"/>
              </a:rPr>
              <a:t>. Wahlvorstand</a:t>
            </a:r>
            <a:br>
              <a:rPr lang="de-DE" altLang="de-DE" sz="2000" dirty="0">
                <a:sym typeface="Calibri" pitchFamily="34" charset="0"/>
              </a:rPr>
            </a:br>
            <a:r>
              <a:rPr lang="de-DE" altLang="de-DE" sz="2000" dirty="0">
                <a:sym typeface="Calibri" pitchFamily="34" charset="0"/>
              </a:rPr>
              <a:t>    - Schriftführer oder </a:t>
            </a:r>
            <a:r>
              <a:rPr lang="de-DE" altLang="de-DE" sz="2000" dirty="0" err="1">
                <a:sym typeface="Calibri" pitchFamily="34" charset="0"/>
              </a:rPr>
              <a:t>stv</a:t>
            </a:r>
            <a:r>
              <a:rPr lang="de-DE" altLang="de-DE" sz="2000" dirty="0">
                <a:sym typeface="Calibri" pitchFamily="34" charset="0"/>
              </a:rPr>
              <a:t>. Schriftführer</a:t>
            </a:r>
            <a:r>
              <a:rPr lang="de-DE" altLang="de-DE" sz="2400" dirty="0">
                <a:sym typeface="Calibri" pitchFamily="34" charset="0"/>
              </a:rPr>
              <a:t/>
            </a:r>
            <a:br>
              <a:rPr lang="de-DE" altLang="de-DE" sz="2400" dirty="0">
                <a:sym typeface="Calibri" pitchFamily="34" charset="0"/>
              </a:rPr>
            </a:br>
            <a:r>
              <a:rPr lang="de-DE" altLang="de-DE" sz="2000" dirty="0">
                <a:sym typeface="Calibri" pitchFamily="34" charset="0"/>
              </a:rPr>
              <a:t>    - 3 Beisitzer</a:t>
            </a:r>
          </a:p>
          <a:p>
            <a:pPr marL="0" indent="0">
              <a:buNone/>
            </a:pPr>
            <a:endParaRPr lang="de-DE" sz="2800" dirty="0"/>
          </a:p>
        </p:txBody>
      </p:sp>
    </p:spTree>
    <p:extLst>
      <p:ext uri="{BB962C8B-B14F-4D97-AF65-F5344CB8AC3E}">
        <p14:creationId xmlns:p14="http://schemas.microsoft.com/office/powerpoint/2010/main" val="1636849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Folie_Erscheinungsbild NEU">
  <a:themeElements>
    <a:clrScheme name="Ppt-Folie_Erscheinungsbild NEU 7">
      <a:dk1>
        <a:srgbClr val="000000"/>
      </a:dk1>
      <a:lt1>
        <a:srgbClr val="FFFFFF"/>
      </a:lt1>
      <a:dk2>
        <a:srgbClr val="333399"/>
      </a:dk2>
      <a:lt2>
        <a:srgbClr val="1C1C1C"/>
      </a:lt2>
      <a:accent1>
        <a:srgbClr val="00E4A8"/>
      </a:accent1>
      <a:accent2>
        <a:srgbClr val="161200"/>
      </a:accent2>
      <a:accent3>
        <a:srgbClr val="FFFFFF"/>
      </a:accent3>
      <a:accent4>
        <a:srgbClr val="000000"/>
      </a:accent4>
      <a:accent5>
        <a:srgbClr val="AAEFD1"/>
      </a:accent5>
      <a:accent6>
        <a:srgbClr val="130F00"/>
      </a:accent6>
      <a:hlink>
        <a:srgbClr val="FFFF00"/>
      </a:hlink>
      <a:folHlink>
        <a:srgbClr val="00CC00"/>
      </a:folHlink>
    </a:clrScheme>
    <a:fontScheme name="Ppt-Folie_Erscheinungsbild NEU">
      <a:majorFont>
        <a:latin typeface="Tahoma"/>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5CD35"/>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rgbClr val="35CD35"/>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Ppt-Folie_Erscheinungsbild NEU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Ppt-Folie_Erscheinungsbild NEU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Ppt-Folie_Erscheinungsbild NEU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Ppt-Folie_Erscheinungsbild NEU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Ppt-Folie_Erscheinungsbild NEU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Ppt-Folie_Erscheinungsbild NEU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Ppt-Folie_Erscheinungsbild NEU 7">
        <a:dk1>
          <a:srgbClr val="000000"/>
        </a:dk1>
        <a:lt1>
          <a:srgbClr val="FFFFFF"/>
        </a:lt1>
        <a:dk2>
          <a:srgbClr val="333399"/>
        </a:dk2>
        <a:lt2>
          <a:srgbClr val="1C1C1C"/>
        </a:lt2>
        <a:accent1>
          <a:srgbClr val="00E4A8"/>
        </a:accent1>
        <a:accent2>
          <a:srgbClr val="161200"/>
        </a:accent2>
        <a:accent3>
          <a:srgbClr val="FFFFFF"/>
        </a:accent3>
        <a:accent4>
          <a:srgbClr val="000000"/>
        </a:accent4>
        <a:accent5>
          <a:srgbClr val="AAEFD1"/>
        </a:accent5>
        <a:accent6>
          <a:srgbClr val="130F00"/>
        </a:accent6>
        <a:hlink>
          <a:srgbClr val="FFFF00"/>
        </a:hlink>
        <a:folHlink>
          <a:srgbClr val="00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Ppt-Folie_Erscheinungsbild NEU</Template>
  <TotalTime>0</TotalTime>
  <Words>2965</Words>
  <Application>Microsoft Office PowerPoint</Application>
  <PresentationFormat>Bildschirmpräsentation (4:3)</PresentationFormat>
  <Paragraphs>322</Paragraphs>
  <Slides>63</Slides>
  <Notes>2</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63</vt:i4>
      </vt:variant>
    </vt:vector>
  </HeadingPairs>
  <TitlesOfParts>
    <vt:vector size="71" baseType="lpstr">
      <vt:lpstr>Arial</vt:lpstr>
      <vt:lpstr>Calibri</vt:lpstr>
      <vt:lpstr>Courier New</vt:lpstr>
      <vt:lpstr>Tahoma</vt:lpstr>
      <vt:lpstr>Trebuchet MS</vt:lpstr>
      <vt:lpstr>Wingdings</vt:lpstr>
      <vt:lpstr>Ppt-Folie_Erscheinungsbild NEU</vt:lpstr>
      <vt:lpstr>Custom Design</vt:lpstr>
      <vt:lpstr>PowerPoint-Präsentation</vt:lpstr>
      <vt:lpstr>PowerPoint-Präsentation</vt:lpstr>
      <vt:lpstr>Wahlbezirke der Stadt Traunstein</vt:lpstr>
      <vt:lpstr>PowerPoint-Präsentation</vt:lpstr>
      <vt:lpstr>Ausstattung des Briefwahlvorstandes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Behandlung der Wahlbriefe, über die Beschluss gefasst werden muss</vt:lpstr>
      <vt:lpstr>PowerPoint-Präsentation</vt:lpstr>
      <vt:lpstr>PowerPoint-Präsentation</vt:lpstr>
      <vt:lpstr>PowerPoint-Präsentation</vt:lpstr>
      <vt:lpstr>PowerPoint-Präsentation</vt:lpstr>
      <vt:lpstr>Zählen der weißen Stimmzettel-umschläge und der Wahlscheine</vt:lpstr>
      <vt:lpstr>Öffnen der Stimmzettelumschläge und Zählen der Stimmen </vt:lpstr>
      <vt:lpstr>Öffnen der Stimmzettelumschläge und Zählen der Stimmen </vt:lpstr>
      <vt:lpstr>Öffnen der Stimmzettelumschläge und Zählen der Stimmen </vt:lpstr>
      <vt:lpstr>Öffnen der Stimmzettelumschläge und Zählen der Stimmen </vt:lpstr>
      <vt:lpstr>Öffnen der Stimmzettelumschläge und Zählen der Stimmen </vt:lpstr>
      <vt:lpstr>Eintragung der ermittelten Zahlen aus den Stapeln a und b in die Briefwahl-niederschrift als Zwischensumme I </vt:lpstr>
      <vt:lpstr>Prüfung der Stimmzettelumschläge, die mehrere Stimmzettel enthalten (Stapel c) und der Stimmzettel mit Anlass zu Bedenken aus (Stapel d) mit Stimmzettelbeispielen </vt:lpstr>
      <vt:lpstr>Prüfung der Stimmzettelumschläge, die mehrere Stimmzettel enthalten (Stapel c) und der Stimmzettel mit Anlass zu Bedenken aus Stapel d mit Stimmzettelbeispielen </vt:lpstr>
      <vt:lpstr>Prüfung der Stimmzettelumschläge, die mehrere Stimmzettel enthalten (Stapel c) und der Stimmzettel mit Anlass zu Bedenken aus Stapel d mit Stimmzettelbeispielen  </vt:lpstr>
      <vt:lpstr>Prüfung der Stimmzettelumschläge, die mehrere Stimmzettel enthalten (Stapel c) und der Stimmzettel mit Anlass zu Bedenken aus Stapel d mit Stimmzettelbeispielen</vt:lpstr>
      <vt:lpstr>Prüfung der Stimmzettelumschläge, die mehrere Stimmzettel enthalten (Stapel c) und der Stimmzettel mit Anlass zu Bedenken aus Stapel d mit Stimmzettelbeispielen </vt:lpstr>
      <vt:lpstr>die Kennzeichnung zweifelsfrei getilgt und eine neue Kennzeichnung vorgenommen wurde </vt:lpstr>
      <vt:lpstr>Ein Stimmzettel ist ungültig, wenn:  </vt:lpstr>
      <vt:lpstr>Prüfung der Stimmzettelumschläge, die mehrere Stimmzettel enthalten (Stapel c) und der Stimmzettel mit Anlass zu Bedenken aus Stapel d mit Stimmzettelbeispielen </vt:lpstr>
      <vt:lpstr>Prüfung der Stimmzettelumschläge, die mehrere Stimmzettel enthalten (Stapel c) und der Stimmzettel mit Anlass zu Bedenken aus Stapel d mit Stimmzettelbeispielen </vt:lpstr>
      <vt:lpstr>Prüfung der Stimmzettelumschläge, die mehrere Stimmzettel enthalten (Stapel c) und der Stimmzettel mit Anlass zu Bedenken aus Stapel d mit Stimmzettelbeispielen </vt:lpstr>
      <vt:lpstr>Prüfung der Stimmzettelumschläge, die mehrere Stimmzettel enthalten (Stapel c) und der Stimmzettel mit Anlass zu Bedenken aus Stapel d mit </vt:lpstr>
      <vt:lpstr>Prüfung der Stimmzettelumschläge, die mehrere Stimmzettel enthalten (Stapel c) und der Stimmzettel mit Anlass zu Bedenken aus Stapel d mit Stimmzettelbeispielen</vt:lpstr>
      <vt:lpstr>Prüfung der Stimmzettelumschläge, die mehrere Stimmzettel enthalten (Stapel c) und der Stimmzettel mit Anlass zu Bedenken aus Stapel d mit Stimmzettelbeispielen </vt:lpstr>
      <vt:lpstr>Prüfung der Stimmzettelumschläge, die mehrere Stimmzettel enthalten (Stapel c) und der Stimmzettel mit Anlass zu Bedenken aus Stapel d mit Stimmzettelbeispielen </vt:lpstr>
      <vt:lpstr>Prüfung der Stimmzettelumschläge, die mehrere Stimmzettel enthalten (Stapel c) und der Stimmzettel mit Anlass zu Bedenken aus (Stapel d) mit Stimmzettelbeispielen </vt:lpstr>
      <vt:lpstr>Eintragung der ermittelten Stimmen aus Stapel c und d als Zwischensumme II in die Wahlniederschrift </vt:lpstr>
      <vt:lpstr>Summenbildung der einzelnen Zwischen- und  Gesamtsummen durch den Schriftführer </vt:lpstr>
      <vt:lpstr>Summenbildung der einzelnen Zwischen- und Gesamtsummen durch den Schriftführer </vt:lpstr>
      <vt:lpstr>Bekanntgabe des Briefwahl-ergebnisses im Briefwahlbezirk </vt:lpstr>
      <vt:lpstr>Schnellmeldung und Abschluss der Arbeiten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Stadtverwaltung Traunstein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Frau Steinberger,Eva</dc:creator>
  <cp:lastModifiedBy>Frank Felicitas</cp:lastModifiedBy>
  <cp:revision>266</cp:revision>
  <dcterms:created xsi:type="dcterms:W3CDTF">2015-01-15T14:37:46Z</dcterms:created>
  <dcterms:modified xsi:type="dcterms:W3CDTF">2024-06-04T09:33:36Z</dcterms:modified>
</cp:coreProperties>
</file>