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Lst>
  <p:notesMasterIdLst>
    <p:notesMasterId r:id="rId82"/>
  </p:notesMasterIdLst>
  <p:sldIdLst>
    <p:sldId id="293" r:id="rId3"/>
    <p:sldId id="478" r:id="rId4"/>
    <p:sldId id="390" r:id="rId5"/>
    <p:sldId id="389" r:id="rId6"/>
    <p:sldId id="394" r:id="rId7"/>
    <p:sldId id="391" r:id="rId8"/>
    <p:sldId id="392" r:id="rId9"/>
    <p:sldId id="395" r:id="rId10"/>
    <p:sldId id="479" r:id="rId11"/>
    <p:sldId id="397" r:id="rId12"/>
    <p:sldId id="396" r:id="rId13"/>
    <p:sldId id="398" r:id="rId14"/>
    <p:sldId id="402" r:id="rId15"/>
    <p:sldId id="403" r:id="rId16"/>
    <p:sldId id="404" r:id="rId17"/>
    <p:sldId id="405" r:id="rId18"/>
    <p:sldId id="418" r:id="rId19"/>
    <p:sldId id="407" r:id="rId20"/>
    <p:sldId id="408" r:id="rId21"/>
    <p:sldId id="469" r:id="rId22"/>
    <p:sldId id="410" r:id="rId23"/>
    <p:sldId id="411" r:id="rId24"/>
    <p:sldId id="480" r:id="rId25"/>
    <p:sldId id="481" r:id="rId26"/>
    <p:sldId id="482" r:id="rId27"/>
    <p:sldId id="406" r:id="rId28"/>
    <p:sldId id="416" r:id="rId29"/>
    <p:sldId id="477" r:id="rId30"/>
    <p:sldId id="483" r:id="rId31"/>
    <p:sldId id="484" r:id="rId32"/>
    <p:sldId id="485" r:id="rId33"/>
    <p:sldId id="421" r:id="rId34"/>
    <p:sldId id="486" r:id="rId35"/>
    <p:sldId id="422" r:id="rId36"/>
    <p:sldId id="423" r:id="rId37"/>
    <p:sldId id="424" r:id="rId38"/>
    <p:sldId id="425" r:id="rId39"/>
    <p:sldId id="435" r:id="rId40"/>
    <p:sldId id="490" r:id="rId41"/>
    <p:sldId id="491" r:id="rId42"/>
    <p:sldId id="492" r:id="rId43"/>
    <p:sldId id="470" r:id="rId44"/>
    <p:sldId id="504" r:id="rId45"/>
    <p:sldId id="427" r:id="rId46"/>
    <p:sldId id="493" r:id="rId47"/>
    <p:sldId id="494" r:id="rId48"/>
    <p:sldId id="495" r:id="rId49"/>
    <p:sldId id="496" r:id="rId50"/>
    <p:sldId id="497" r:id="rId51"/>
    <p:sldId id="498" r:id="rId52"/>
    <p:sldId id="499" r:id="rId53"/>
    <p:sldId id="500" r:id="rId54"/>
    <p:sldId id="501" r:id="rId55"/>
    <p:sldId id="503" r:id="rId56"/>
    <p:sldId id="502" r:id="rId57"/>
    <p:sldId id="505" r:id="rId58"/>
    <p:sldId id="506" r:id="rId59"/>
    <p:sldId id="507" r:id="rId60"/>
    <p:sldId id="508" r:id="rId61"/>
    <p:sldId id="509" r:id="rId62"/>
    <p:sldId id="441" r:id="rId63"/>
    <p:sldId id="442" r:id="rId64"/>
    <p:sldId id="461" r:id="rId65"/>
    <p:sldId id="462" r:id="rId66"/>
    <p:sldId id="463" r:id="rId67"/>
    <p:sldId id="464" r:id="rId68"/>
    <p:sldId id="465" r:id="rId69"/>
    <p:sldId id="466" r:id="rId70"/>
    <p:sldId id="467" r:id="rId71"/>
    <p:sldId id="468" r:id="rId72"/>
    <p:sldId id="471" r:id="rId73"/>
    <p:sldId id="472" r:id="rId74"/>
    <p:sldId id="475" r:id="rId75"/>
    <p:sldId id="476" r:id="rId76"/>
    <p:sldId id="473" r:id="rId77"/>
    <p:sldId id="474" r:id="rId78"/>
    <p:sldId id="444" r:id="rId79"/>
    <p:sldId id="445" r:id="rId80"/>
    <p:sldId id="313" r:id="rId81"/>
  </p:sldIdLst>
  <p:sldSz cx="9144000" cy="6858000" type="screen4x3"/>
  <p:notesSz cx="6858000" cy="9144000"/>
  <p:defaultTextStyle>
    <a:defPPr>
      <a:defRPr lang="de-DE"/>
    </a:defPPr>
    <a:lvl1pPr algn="ctr" rtl="0" fontAlgn="base">
      <a:spcBef>
        <a:spcPct val="0"/>
      </a:spcBef>
      <a:spcAft>
        <a:spcPct val="0"/>
      </a:spcAft>
      <a:defRPr kern="1200">
        <a:solidFill>
          <a:schemeClr val="tx1"/>
        </a:solidFill>
        <a:latin typeface="Tahoma" pitchFamily="34" charset="0"/>
        <a:ea typeface="+mn-ea"/>
        <a:cs typeface="+mn-cs"/>
      </a:defRPr>
    </a:lvl1pPr>
    <a:lvl2pPr marL="455549" algn="ctr" rtl="0" fontAlgn="base">
      <a:spcBef>
        <a:spcPct val="0"/>
      </a:spcBef>
      <a:spcAft>
        <a:spcPct val="0"/>
      </a:spcAft>
      <a:defRPr kern="1200">
        <a:solidFill>
          <a:schemeClr val="tx1"/>
        </a:solidFill>
        <a:latin typeface="Tahoma" pitchFamily="34" charset="0"/>
        <a:ea typeface="+mn-ea"/>
        <a:cs typeface="+mn-cs"/>
      </a:defRPr>
    </a:lvl2pPr>
    <a:lvl3pPr marL="911076" algn="ctr" rtl="0" fontAlgn="base">
      <a:spcBef>
        <a:spcPct val="0"/>
      </a:spcBef>
      <a:spcAft>
        <a:spcPct val="0"/>
      </a:spcAft>
      <a:defRPr kern="1200">
        <a:solidFill>
          <a:schemeClr val="tx1"/>
        </a:solidFill>
        <a:latin typeface="Tahoma" pitchFamily="34" charset="0"/>
        <a:ea typeface="+mn-ea"/>
        <a:cs typeface="+mn-cs"/>
      </a:defRPr>
    </a:lvl3pPr>
    <a:lvl4pPr marL="1366618" algn="ctr" rtl="0" fontAlgn="base">
      <a:spcBef>
        <a:spcPct val="0"/>
      </a:spcBef>
      <a:spcAft>
        <a:spcPct val="0"/>
      </a:spcAft>
      <a:defRPr kern="1200">
        <a:solidFill>
          <a:schemeClr val="tx1"/>
        </a:solidFill>
        <a:latin typeface="Tahoma" pitchFamily="34" charset="0"/>
        <a:ea typeface="+mn-ea"/>
        <a:cs typeface="+mn-cs"/>
      </a:defRPr>
    </a:lvl4pPr>
    <a:lvl5pPr marL="1822141" algn="ctr" rtl="0" fontAlgn="base">
      <a:spcBef>
        <a:spcPct val="0"/>
      </a:spcBef>
      <a:spcAft>
        <a:spcPct val="0"/>
      </a:spcAft>
      <a:defRPr kern="1200">
        <a:solidFill>
          <a:schemeClr val="tx1"/>
        </a:solidFill>
        <a:latin typeface="Tahoma" pitchFamily="34" charset="0"/>
        <a:ea typeface="+mn-ea"/>
        <a:cs typeface="+mn-cs"/>
      </a:defRPr>
    </a:lvl5pPr>
    <a:lvl6pPr marL="2277693" algn="l" defTabSz="911076" rtl="0" eaLnBrk="1" latinLnBrk="0" hangingPunct="1">
      <a:defRPr kern="1200">
        <a:solidFill>
          <a:schemeClr val="tx1"/>
        </a:solidFill>
        <a:latin typeface="Tahoma" pitchFamily="34" charset="0"/>
        <a:ea typeface="+mn-ea"/>
        <a:cs typeface="+mn-cs"/>
      </a:defRPr>
    </a:lvl6pPr>
    <a:lvl7pPr marL="2733230" algn="l" defTabSz="911076" rtl="0" eaLnBrk="1" latinLnBrk="0" hangingPunct="1">
      <a:defRPr kern="1200">
        <a:solidFill>
          <a:schemeClr val="tx1"/>
        </a:solidFill>
        <a:latin typeface="Tahoma" pitchFamily="34" charset="0"/>
        <a:ea typeface="+mn-ea"/>
        <a:cs typeface="+mn-cs"/>
      </a:defRPr>
    </a:lvl7pPr>
    <a:lvl8pPr marL="3188768" algn="l" defTabSz="911076" rtl="0" eaLnBrk="1" latinLnBrk="0" hangingPunct="1">
      <a:defRPr kern="1200">
        <a:solidFill>
          <a:schemeClr val="tx1"/>
        </a:solidFill>
        <a:latin typeface="Tahoma" pitchFamily="34" charset="0"/>
        <a:ea typeface="+mn-ea"/>
        <a:cs typeface="+mn-cs"/>
      </a:defRPr>
    </a:lvl8pPr>
    <a:lvl9pPr marL="3644302" algn="l" defTabSz="911076"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D35"/>
    <a:srgbClr val="FF0000"/>
    <a:srgbClr val="57E56B"/>
    <a:srgbClr val="FFFFE9"/>
    <a:srgbClr val="000099"/>
    <a:srgbClr val="94E494"/>
    <a:srgbClr val="FFFFCC"/>
    <a:srgbClr val="5AD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705" autoAdjust="0"/>
  </p:normalViewPr>
  <p:slideViewPr>
    <p:cSldViewPr>
      <p:cViewPr varScale="1">
        <p:scale>
          <a:sx n="109" d="100"/>
          <a:sy n="109" d="100"/>
        </p:scale>
        <p:origin x="17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endParaRPr lang="de-DE" altLang="de-DE"/>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de-DE" altLang="de-DE"/>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endParaRPr lang="de-DE" altLang="de-DE"/>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CDBEFB57-FEC4-4F6A-BC12-5FF9CB3B94CC}" type="slidenum">
              <a:rPr lang="de-DE" altLang="de-DE"/>
              <a:pPr/>
              <a:t>‹Nr.›</a:t>
            </a:fld>
            <a:endParaRPr lang="de-DE" altLang="de-DE"/>
          </a:p>
        </p:txBody>
      </p:sp>
    </p:spTree>
    <p:extLst>
      <p:ext uri="{BB962C8B-B14F-4D97-AF65-F5344CB8AC3E}">
        <p14:creationId xmlns:p14="http://schemas.microsoft.com/office/powerpoint/2010/main" val="8495079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5549" algn="l" rtl="0" fontAlgn="base">
      <a:spcBef>
        <a:spcPct val="30000"/>
      </a:spcBef>
      <a:spcAft>
        <a:spcPct val="0"/>
      </a:spcAft>
      <a:defRPr sz="1200" kern="1200">
        <a:solidFill>
          <a:schemeClr val="tx1"/>
        </a:solidFill>
        <a:latin typeface="Arial" charset="0"/>
        <a:ea typeface="+mn-ea"/>
        <a:cs typeface="+mn-cs"/>
      </a:defRPr>
    </a:lvl2pPr>
    <a:lvl3pPr marL="911076" algn="l" rtl="0" fontAlgn="base">
      <a:spcBef>
        <a:spcPct val="30000"/>
      </a:spcBef>
      <a:spcAft>
        <a:spcPct val="0"/>
      </a:spcAft>
      <a:defRPr sz="1200" kern="1200">
        <a:solidFill>
          <a:schemeClr val="tx1"/>
        </a:solidFill>
        <a:latin typeface="Arial" charset="0"/>
        <a:ea typeface="+mn-ea"/>
        <a:cs typeface="+mn-cs"/>
      </a:defRPr>
    </a:lvl3pPr>
    <a:lvl4pPr marL="1366618" algn="l" rtl="0" fontAlgn="base">
      <a:spcBef>
        <a:spcPct val="30000"/>
      </a:spcBef>
      <a:spcAft>
        <a:spcPct val="0"/>
      </a:spcAft>
      <a:defRPr sz="1200" kern="1200">
        <a:solidFill>
          <a:schemeClr val="tx1"/>
        </a:solidFill>
        <a:latin typeface="Arial" charset="0"/>
        <a:ea typeface="+mn-ea"/>
        <a:cs typeface="+mn-cs"/>
      </a:defRPr>
    </a:lvl4pPr>
    <a:lvl5pPr marL="1822141" algn="l" rtl="0" fontAlgn="base">
      <a:spcBef>
        <a:spcPct val="30000"/>
      </a:spcBef>
      <a:spcAft>
        <a:spcPct val="0"/>
      </a:spcAft>
      <a:defRPr sz="1200" kern="1200">
        <a:solidFill>
          <a:schemeClr val="tx1"/>
        </a:solidFill>
        <a:latin typeface="Arial" charset="0"/>
        <a:ea typeface="+mn-ea"/>
        <a:cs typeface="+mn-cs"/>
      </a:defRPr>
    </a:lvl5pPr>
    <a:lvl6pPr marL="2277693" algn="l" defTabSz="911076" rtl="0" eaLnBrk="1" latinLnBrk="0" hangingPunct="1">
      <a:defRPr sz="1200" kern="1200">
        <a:solidFill>
          <a:schemeClr val="tx1"/>
        </a:solidFill>
        <a:latin typeface="+mn-lt"/>
        <a:ea typeface="+mn-ea"/>
        <a:cs typeface="+mn-cs"/>
      </a:defRPr>
    </a:lvl6pPr>
    <a:lvl7pPr marL="2733230" algn="l" defTabSz="911076" rtl="0" eaLnBrk="1" latinLnBrk="0" hangingPunct="1">
      <a:defRPr sz="1200" kern="1200">
        <a:solidFill>
          <a:schemeClr val="tx1"/>
        </a:solidFill>
        <a:latin typeface="+mn-lt"/>
        <a:ea typeface="+mn-ea"/>
        <a:cs typeface="+mn-cs"/>
      </a:defRPr>
    </a:lvl7pPr>
    <a:lvl8pPr marL="3188768" algn="l" defTabSz="911076" rtl="0" eaLnBrk="1" latinLnBrk="0" hangingPunct="1">
      <a:defRPr sz="1200" kern="1200">
        <a:solidFill>
          <a:schemeClr val="tx1"/>
        </a:solidFill>
        <a:latin typeface="+mn-lt"/>
        <a:ea typeface="+mn-ea"/>
        <a:cs typeface="+mn-cs"/>
      </a:defRPr>
    </a:lvl8pPr>
    <a:lvl9pPr marL="3644302" algn="l" defTabSz="91107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82058018-1F47-44E6-8A92-F465333CF9F8}" type="slidenum">
              <a:rPr lang="de-DE" smtClean="0"/>
              <a:t>45</a:t>
            </a:fld>
            <a:endParaRPr lang="de-DE" dirty="0"/>
          </a:p>
        </p:txBody>
      </p:sp>
    </p:spTree>
    <p:extLst>
      <p:ext uri="{BB962C8B-B14F-4D97-AF65-F5344CB8AC3E}">
        <p14:creationId xmlns:p14="http://schemas.microsoft.com/office/powerpoint/2010/main" val="398750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058018-1F47-44E6-8A92-F465333CF9F8}" type="slidenum">
              <a:rPr lang="de-DE" smtClean="0"/>
              <a:t>49</a:t>
            </a:fld>
            <a:endParaRPr lang="de-DE" dirty="0"/>
          </a:p>
        </p:txBody>
      </p:sp>
    </p:spTree>
    <p:extLst>
      <p:ext uri="{BB962C8B-B14F-4D97-AF65-F5344CB8AC3E}">
        <p14:creationId xmlns:p14="http://schemas.microsoft.com/office/powerpoint/2010/main" val="107820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980748"/>
            <a:ext cx="7772400" cy="161310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723129"/>
            <a:ext cx="6400800" cy="1923181"/>
          </a:xfrm>
          <a:prstGeom prst="rect">
            <a:avLst/>
          </a:prstGeom>
        </p:spPr>
        <p:txBody>
          <a:bodyPr lIns="91108" tIns="45558" rIns="91108" bIns="45558"/>
          <a:lstStyle>
            <a:lvl1pPr marL="0" indent="0" algn="ctr">
              <a:buNone/>
              <a:defRPr/>
            </a:lvl1pPr>
            <a:lvl2pPr marL="455549" indent="0" algn="ctr">
              <a:buNone/>
              <a:defRPr/>
            </a:lvl2pPr>
            <a:lvl3pPr marL="911076" indent="0" algn="ctr">
              <a:buNone/>
              <a:defRPr/>
            </a:lvl3pPr>
            <a:lvl4pPr marL="1366618" indent="0" algn="ctr">
              <a:buNone/>
              <a:defRPr/>
            </a:lvl4pPr>
            <a:lvl5pPr marL="1822141" indent="0" algn="ctr">
              <a:buNone/>
              <a:defRPr/>
            </a:lvl5pPr>
            <a:lvl6pPr marL="2277693" indent="0" algn="ctr">
              <a:buNone/>
              <a:defRPr/>
            </a:lvl6pPr>
            <a:lvl7pPr marL="2733230" indent="0" algn="ctr">
              <a:buNone/>
              <a:defRPr/>
            </a:lvl7pPr>
            <a:lvl8pPr marL="3188768" indent="0" algn="ctr">
              <a:buNone/>
              <a:defRPr/>
            </a:lvl8pPr>
            <a:lvl9pPr marL="364430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294068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15" y="1600202"/>
            <a:ext cx="8229600" cy="3845024"/>
          </a:xfrm>
          <a:prstGeom prst="rect">
            <a:avLst/>
          </a:prstGeom>
        </p:spPr>
        <p:txBody>
          <a:bodyPr vert="eaVert" lIns="91108" tIns="45558" rIns="91108" bIns="4555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99943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88950"/>
            <a:ext cx="2057400" cy="5112295"/>
          </a:xfr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15" y="188950"/>
            <a:ext cx="6019800" cy="5112295"/>
          </a:xfrm>
          <a:prstGeom prst="rect">
            <a:avLst/>
          </a:prstGeom>
        </p:spPr>
        <p:txBody>
          <a:bodyPr vert="eaVert" lIns="91108" tIns="45558" rIns="91108" bIns="4555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27840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spTree>
    <p:extLst>
      <p:ext uri="{BB962C8B-B14F-4D97-AF65-F5344CB8AC3E}">
        <p14:creationId xmlns:p14="http://schemas.microsoft.com/office/powerpoint/2010/main" val="140148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pic>
        <p:nvPicPr>
          <p:cNvPr id="3" name="Picture 2">
            <a:extLst>
              <a:ext uri="{FF2B5EF4-FFF2-40B4-BE49-F238E27FC236}">
                <a16:creationId xmlns:a16="http://schemas.microsoft.com/office/drawing/2014/main" id="{12E6521C-735D-0D14-B8B1-3F3A6CFBB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728" y="1494285"/>
            <a:ext cx="8674181" cy="18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0872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pic>
        <p:nvPicPr>
          <p:cNvPr id="3" name="Picture 2">
            <a:extLst>
              <a:ext uri="{FF2B5EF4-FFF2-40B4-BE49-F238E27FC236}">
                <a16:creationId xmlns:a16="http://schemas.microsoft.com/office/drawing/2014/main" id="{12E6521C-735D-0D14-B8B1-3F3A6CFBB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728" y="991165"/>
            <a:ext cx="8674181" cy="18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7356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376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15" y="1600201"/>
            <a:ext cx="8229600" cy="3773016"/>
          </a:xfrm>
          <a:prstGeom prst="rect">
            <a:avLst/>
          </a:prstGeom>
        </p:spPr>
        <p:txBody>
          <a:bodyPr lIns="91108" tIns="45558" rIns="91108" bIns="4555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3954124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2480937"/>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5" y="980747"/>
            <a:ext cx="7772400" cy="1500187"/>
          </a:xfrm>
          <a:prstGeom prst="rect">
            <a:avLst/>
          </a:prstGeom>
        </p:spPr>
        <p:txBody>
          <a:bodyPr lIns="91108" tIns="45558" rIns="91108" bIns="45558" anchor="b"/>
          <a:lstStyle>
            <a:lvl1pPr marL="0" indent="0">
              <a:buNone/>
              <a:defRPr sz="2000"/>
            </a:lvl1pPr>
            <a:lvl2pPr marL="455549" indent="0">
              <a:buNone/>
              <a:defRPr sz="1800"/>
            </a:lvl2pPr>
            <a:lvl3pPr marL="911076" indent="0">
              <a:buNone/>
              <a:defRPr sz="1600"/>
            </a:lvl3pPr>
            <a:lvl4pPr marL="1366618" indent="0">
              <a:buNone/>
              <a:defRPr sz="1400"/>
            </a:lvl4pPr>
            <a:lvl5pPr marL="1822141" indent="0">
              <a:buNone/>
              <a:defRPr sz="1400"/>
            </a:lvl5pPr>
            <a:lvl6pPr marL="2277693" indent="0">
              <a:buNone/>
              <a:defRPr sz="1400"/>
            </a:lvl6pPr>
            <a:lvl7pPr marL="2733230" indent="0">
              <a:buNone/>
              <a:defRPr sz="1400"/>
            </a:lvl7pPr>
            <a:lvl8pPr marL="3188768" indent="0">
              <a:buNone/>
              <a:defRPr sz="1400"/>
            </a:lvl8pPr>
            <a:lvl9pPr marL="3644302"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39557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15" y="1600216"/>
            <a:ext cx="4038600" cy="3701008"/>
          </a:xfrm>
          <a:prstGeom prst="rect">
            <a:avLst/>
          </a:prstGeom>
        </p:spPr>
        <p:txBody>
          <a:bodyPr lIns="91108" tIns="45558" rIns="91108" bIns="4555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16"/>
            <a:ext cx="4038600" cy="3701008"/>
          </a:xfrm>
          <a:prstGeom prst="rect">
            <a:avLst/>
          </a:prstGeom>
        </p:spPr>
        <p:txBody>
          <a:bodyPr lIns="91108" tIns="45558" rIns="91108" bIns="4555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73774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15"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lIns="91108" tIns="45558" rIns="91108" bIns="45558" anchor="b"/>
          <a:lstStyle>
            <a:lvl1pPr marL="0" indent="0">
              <a:buNone/>
              <a:defRPr sz="2400" b="1"/>
            </a:lvl1pPr>
            <a:lvl2pPr marL="455549" indent="0">
              <a:buNone/>
              <a:defRPr sz="2000" b="1"/>
            </a:lvl2pPr>
            <a:lvl3pPr marL="911076" indent="0">
              <a:buNone/>
              <a:defRPr sz="1800" b="1"/>
            </a:lvl3pPr>
            <a:lvl4pPr marL="1366618" indent="0">
              <a:buNone/>
              <a:defRPr sz="1600" b="1"/>
            </a:lvl4pPr>
            <a:lvl5pPr marL="1822141" indent="0">
              <a:buNone/>
              <a:defRPr sz="1600" b="1"/>
            </a:lvl5pPr>
            <a:lvl6pPr marL="2277693" indent="0">
              <a:buNone/>
              <a:defRPr sz="1600" b="1"/>
            </a:lvl6pPr>
            <a:lvl7pPr marL="2733230" indent="0">
              <a:buNone/>
              <a:defRPr sz="1600" b="1"/>
            </a:lvl7pPr>
            <a:lvl8pPr marL="3188768" indent="0">
              <a:buNone/>
              <a:defRPr sz="1600" b="1"/>
            </a:lvl8pPr>
            <a:lvl9pPr marL="3644302"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054325"/>
          </a:xfrm>
          <a:prstGeom prst="rect">
            <a:avLst/>
          </a:prstGeom>
        </p:spPr>
        <p:txBody>
          <a:bodyPr lIns="91108" tIns="45558" rIns="91108" bIns="4555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42" y="1535113"/>
            <a:ext cx="4041775" cy="639762"/>
          </a:xfrm>
          <a:prstGeom prst="rect">
            <a:avLst/>
          </a:prstGeom>
        </p:spPr>
        <p:txBody>
          <a:bodyPr lIns="91108" tIns="45558" rIns="91108" bIns="45558" anchor="b"/>
          <a:lstStyle>
            <a:lvl1pPr marL="0" indent="0">
              <a:buNone/>
              <a:defRPr sz="2400" b="1"/>
            </a:lvl1pPr>
            <a:lvl2pPr marL="455549" indent="0">
              <a:buNone/>
              <a:defRPr sz="2000" b="1"/>
            </a:lvl2pPr>
            <a:lvl3pPr marL="911076" indent="0">
              <a:buNone/>
              <a:defRPr sz="1800" b="1"/>
            </a:lvl3pPr>
            <a:lvl4pPr marL="1366618" indent="0">
              <a:buNone/>
              <a:defRPr sz="1600" b="1"/>
            </a:lvl4pPr>
            <a:lvl5pPr marL="1822141" indent="0">
              <a:buNone/>
              <a:defRPr sz="1600" b="1"/>
            </a:lvl5pPr>
            <a:lvl6pPr marL="2277693" indent="0">
              <a:buNone/>
              <a:defRPr sz="1600" b="1"/>
            </a:lvl6pPr>
            <a:lvl7pPr marL="2733230" indent="0">
              <a:buNone/>
              <a:defRPr sz="1600" b="1"/>
            </a:lvl7pPr>
            <a:lvl8pPr marL="3188768" indent="0">
              <a:buNone/>
              <a:defRPr sz="1600" b="1"/>
            </a:lvl8pPr>
            <a:lvl9pPr marL="3644302"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42" y="2174875"/>
            <a:ext cx="4041775" cy="3054325"/>
          </a:xfrm>
          <a:prstGeom prst="rect">
            <a:avLst/>
          </a:prstGeom>
        </p:spPr>
        <p:txBody>
          <a:bodyPr lIns="91108" tIns="45558" rIns="91108" bIns="4555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61753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243786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78697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37"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1"/>
            <a:ext cx="5111750" cy="5100166"/>
          </a:xfrm>
          <a:prstGeom prst="rect">
            <a:avLst/>
          </a:prstGeom>
        </p:spPr>
        <p:txBody>
          <a:bodyPr lIns="91108" tIns="45558" rIns="91108" bIns="4555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37" y="1435101"/>
            <a:ext cx="3008313" cy="3938116"/>
          </a:xfrm>
          <a:prstGeom prst="rect">
            <a:avLst/>
          </a:prstGeom>
        </p:spPr>
        <p:txBody>
          <a:bodyPr lIns="91108" tIns="45558" rIns="91108" bIns="45558"/>
          <a:lstStyle>
            <a:lvl1pPr marL="0" indent="0">
              <a:buNone/>
              <a:defRPr sz="1400"/>
            </a:lvl1pPr>
            <a:lvl2pPr marL="455549" indent="0">
              <a:buNone/>
              <a:defRPr sz="1200"/>
            </a:lvl2pPr>
            <a:lvl3pPr marL="911076" indent="0">
              <a:buNone/>
              <a:defRPr sz="1000"/>
            </a:lvl3pPr>
            <a:lvl4pPr marL="1366618" indent="0">
              <a:buNone/>
              <a:defRPr sz="900"/>
            </a:lvl4pPr>
            <a:lvl5pPr marL="1822141" indent="0">
              <a:buNone/>
              <a:defRPr sz="900"/>
            </a:lvl5pPr>
            <a:lvl6pPr marL="2277693" indent="0">
              <a:buNone/>
              <a:defRPr sz="900"/>
            </a:lvl6pPr>
            <a:lvl7pPr marL="2733230" indent="0">
              <a:buNone/>
              <a:defRPr sz="900"/>
            </a:lvl7pPr>
            <a:lvl8pPr marL="3188768" indent="0">
              <a:buNone/>
              <a:defRPr sz="900"/>
            </a:lvl8pPr>
            <a:lvl9pPr marL="364430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07192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16"/>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90"/>
            <a:ext cx="5486400" cy="4114800"/>
          </a:xfrm>
          <a:prstGeom prst="rect">
            <a:avLst/>
          </a:prstGeom>
        </p:spPr>
        <p:txBody>
          <a:bodyPr lIns="91108" tIns="45558" rIns="91108" bIns="45558"/>
          <a:lstStyle>
            <a:lvl1pPr marL="0" indent="0">
              <a:buNone/>
              <a:defRPr sz="3200"/>
            </a:lvl1pPr>
            <a:lvl2pPr marL="455549" indent="0">
              <a:buNone/>
              <a:defRPr sz="2800"/>
            </a:lvl2pPr>
            <a:lvl3pPr marL="911076" indent="0">
              <a:buNone/>
              <a:defRPr sz="2400"/>
            </a:lvl3pPr>
            <a:lvl4pPr marL="1366618" indent="0">
              <a:buNone/>
              <a:defRPr sz="2000"/>
            </a:lvl4pPr>
            <a:lvl5pPr marL="1822141" indent="0">
              <a:buNone/>
              <a:defRPr sz="2000"/>
            </a:lvl5pPr>
            <a:lvl6pPr marL="2277693" indent="0">
              <a:buNone/>
              <a:defRPr sz="2000"/>
            </a:lvl6pPr>
            <a:lvl7pPr marL="2733230" indent="0">
              <a:buNone/>
              <a:defRPr sz="2000"/>
            </a:lvl7pPr>
            <a:lvl8pPr marL="3188768" indent="0">
              <a:buNone/>
              <a:defRPr sz="2000"/>
            </a:lvl8pPr>
            <a:lvl9pPr marL="3644302"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9"/>
            <a:ext cx="5486400" cy="804862"/>
          </a:xfrm>
          <a:prstGeom prst="rect">
            <a:avLst/>
          </a:prstGeom>
        </p:spPr>
        <p:txBody>
          <a:bodyPr lIns="91108" tIns="45558" rIns="91108" bIns="45558"/>
          <a:lstStyle>
            <a:lvl1pPr marL="0" indent="0">
              <a:buNone/>
              <a:defRPr sz="1400"/>
            </a:lvl1pPr>
            <a:lvl2pPr marL="455549" indent="0">
              <a:buNone/>
              <a:defRPr sz="1200"/>
            </a:lvl2pPr>
            <a:lvl3pPr marL="911076" indent="0">
              <a:buNone/>
              <a:defRPr sz="1000"/>
            </a:lvl3pPr>
            <a:lvl4pPr marL="1366618" indent="0">
              <a:buNone/>
              <a:defRPr sz="900"/>
            </a:lvl4pPr>
            <a:lvl5pPr marL="1822141" indent="0">
              <a:buNone/>
              <a:defRPr sz="900"/>
            </a:lvl5pPr>
            <a:lvl6pPr marL="2277693" indent="0">
              <a:buNone/>
              <a:defRPr sz="900"/>
            </a:lvl6pPr>
            <a:lvl7pPr marL="2733230" indent="0">
              <a:buNone/>
              <a:defRPr sz="900"/>
            </a:lvl7pPr>
            <a:lvl8pPr marL="3188768" indent="0">
              <a:buNone/>
              <a:defRPr sz="900"/>
            </a:lvl8pPr>
            <a:lvl9pPr marL="364430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19507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5583605"/>
            <a:ext cx="9144000" cy="857576"/>
          </a:xfrm>
          <a:prstGeom prst="rect">
            <a:avLst/>
          </a:prstGeom>
        </p:spPr>
      </p:pic>
      <p:sp>
        <p:nvSpPr>
          <p:cNvPr id="7189" name="Rectangle 21"/>
          <p:cNvSpPr>
            <a:spLocks noChangeArrowheads="1"/>
          </p:cNvSpPr>
          <p:nvPr/>
        </p:nvSpPr>
        <p:spPr bwMode="auto">
          <a:xfrm>
            <a:off x="6948279" y="6093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8" tIns="45558" rIns="91108" bIns="45558" anchor="b"/>
          <a:lstStyle/>
          <a:p>
            <a:pPr algn="r"/>
            <a:fld id="{744FFDCB-D07C-4381-8D86-1B1315E691AF}" type="slidenum">
              <a:rPr lang="de-DE" altLang="de-DE" sz="1400">
                <a:solidFill>
                  <a:schemeClr val="bg2"/>
                </a:solidFill>
                <a:latin typeface="Arial" charset="0"/>
              </a:rPr>
              <a:pPr algn="r"/>
              <a:t>‹Nr.›</a:t>
            </a:fld>
            <a:endParaRPr lang="de-DE" altLang="de-DE" sz="1400" dirty="0">
              <a:solidFill>
                <a:schemeClr val="bg2"/>
              </a:solidFill>
              <a:latin typeface="Arial" charset="0"/>
            </a:endParaRPr>
          </a:p>
        </p:txBody>
      </p:sp>
      <p:sp>
        <p:nvSpPr>
          <p:cNvPr id="7195" name="Rectangle 27"/>
          <p:cNvSpPr>
            <a:spLocks noGrp="1" noChangeArrowheads="1"/>
          </p:cNvSpPr>
          <p:nvPr>
            <p:ph type="title"/>
          </p:nvPr>
        </p:nvSpPr>
        <p:spPr bwMode="auto">
          <a:xfrm>
            <a:off x="4859375" y="188914"/>
            <a:ext cx="3673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p>
            <a:pPr lvl="0"/>
            <a:r>
              <a:rPr lang="de-DE" altLang="de-DE" dirty="0" smtClean="0"/>
              <a:t>Überschrift</a:t>
            </a:r>
          </a:p>
        </p:txBody>
      </p:sp>
      <p:sp>
        <p:nvSpPr>
          <p:cNvPr id="7196" name="Rectangle 28"/>
          <p:cNvSpPr>
            <a:spLocks noGrp="1" noChangeArrowheads="1"/>
          </p:cNvSpPr>
          <p:nvPr>
            <p:ph type="dt" sz="half" idx="2"/>
          </p:nvPr>
        </p:nvSpPr>
        <p:spPr bwMode="auto">
          <a:xfrm>
            <a:off x="4860032" y="6309320"/>
            <a:ext cx="27368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t" anchorCtr="0" compatLnSpc="1">
            <a:prstTxWarp prst="textNoShape">
              <a:avLst/>
            </a:prstTxWarp>
          </a:bodyPr>
          <a:lstStyle>
            <a:lvl1pPr algn="l">
              <a:defRPr sz="1200">
                <a:latin typeface="Arial" charset="0"/>
              </a:defRPr>
            </a:lvl1pPr>
          </a:lstStyle>
          <a:p>
            <a:r>
              <a:rPr lang="de-DE" altLang="de-DE" dirty="0" smtClean="0"/>
              <a:t>23.05.2019, Manfred Bulka</a:t>
            </a:r>
            <a:endParaRPr lang="de-DE" altLang="de-DE" dirty="0"/>
          </a:p>
        </p:txBody>
      </p:sp>
      <p:pic>
        <p:nvPicPr>
          <p:cNvPr id="14" name="Picture 13" descr="STS_L_Stadt_4c_RGB_1113.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51520" y="5877292"/>
            <a:ext cx="2808312" cy="722089"/>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11" r:id="rId12"/>
    <p:sldLayoutId id="2147483712" r:id="rId13"/>
    <p:sldLayoutId id="2147483713" r:id="rId14"/>
  </p:sldLayoutIdLst>
  <p:timing>
    <p:tnLst>
      <p:par>
        <p:cTn id="1" dur="indefinite" restart="never" nodeType="tmRoot"/>
      </p:par>
    </p:tnLst>
  </p:timing>
  <p:hf sldNum="0" hdr="0" ftr="0"/>
  <p:txStyles>
    <p:titleStyle>
      <a:lvl1pPr algn="l" rtl="0" eaLnBrk="1" fontAlgn="base" hangingPunct="1">
        <a:spcBef>
          <a:spcPct val="0"/>
        </a:spcBef>
        <a:spcAft>
          <a:spcPct val="0"/>
        </a:spcAft>
        <a:defRPr sz="2800">
          <a:solidFill>
            <a:schemeClr val="tx1"/>
          </a:solidFill>
          <a:latin typeface="Arial"/>
          <a:ea typeface="+mj-ea"/>
          <a:cs typeface="Arial"/>
        </a:defRPr>
      </a:lvl1pPr>
      <a:lvl2pPr algn="l" rtl="0" eaLnBrk="1" fontAlgn="base" hangingPunct="1">
        <a:spcBef>
          <a:spcPct val="0"/>
        </a:spcBef>
        <a:spcAft>
          <a:spcPct val="0"/>
        </a:spcAft>
        <a:defRPr sz="3200">
          <a:solidFill>
            <a:schemeClr val="tx1"/>
          </a:solidFill>
          <a:latin typeface="Tahoma" pitchFamily="34" charset="0"/>
        </a:defRPr>
      </a:lvl2pPr>
      <a:lvl3pPr algn="l" rtl="0" eaLnBrk="1" fontAlgn="base" hangingPunct="1">
        <a:spcBef>
          <a:spcPct val="0"/>
        </a:spcBef>
        <a:spcAft>
          <a:spcPct val="0"/>
        </a:spcAft>
        <a:defRPr sz="3200">
          <a:solidFill>
            <a:schemeClr val="tx1"/>
          </a:solidFill>
          <a:latin typeface="Tahoma" pitchFamily="34" charset="0"/>
        </a:defRPr>
      </a:lvl3pPr>
      <a:lvl4pPr algn="l" rtl="0" eaLnBrk="1" fontAlgn="base" hangingPunct="1">
        <a:spcBef>
          <a:spcPct val="0"/>
        </a:spcBef>
        <a:spcAft>
          <a:spcPct val="0"/>
        </a:spcAft>
        <a:defRPr sz="3200">
          <a:solidFill>
            <a:schemeClr val="tx1"/>
          </a:solidFill>
          <a:latin typeface="Tahoma" pitchFamily="34" charset="0"/>
        </a:defRPr>
      </a:lvl4pPr>
      <a:lvl5pPr algn="l" rtl="0" eaLnBrk="1" fontAlgn="base" hangingPunct="1">
        <a:spcBef>
          <a:spcPct val="0"/>
        </a:spcBef>
        <a:spcAft>
          <a:spcPct val="0"/>
        </a:spcAft>
        <a:defRPr sz="3200">
          <a:solidFill>
            <a:schemeClr val="tx1"/>
          </a:solidFill>
          <a:latin typeface="Tahoma" pitchFamily="34" charset="0"/>
        </a:defRPr>
      </a:lvl5pPr>
      <a:lvl6pPr marL="455549" algn="l" rtl="0" eaLnBrk="1" fontAlgn="base" hangingPunct="1">
        <a:spcBef>
          <a:spcPct val="0"/>
        </a:spcBef>
        <a:spcAft>
          <a:spcPct val="0"/>
        </a:spcAft>
        <a:defRPr sz="3200">
          <a:solidFill>
            <a:schemeClr val="tx1"/>
          </a:solidFill>
          <a:latin typeface="Tahoma" pitchFamily="34" charset="0"/>
        </a:defRPr>
      </a:lvl6pPr>
      <a:lvl7pPr marL="911076" algn="l" rtl="0" eaLnBrk="1" fontAlgn="base" hangingPunct="1">
        <a:spcBef>
          <a:spcPct val="0"/>
        </a:spcBef>
        <a:spcAft>
          <a:spcPct val="0"/>
        </a:spcAft>
        <a:defRPr sz="3200">
          <a:solidFill>
            <a:schemeClr val="tx1"/>
          </a:solidFill>
          <a:latin typeface="Tahoma" pitchFamily="34" charset="0"/>
        </a:defRPr>
      </a:lvl7pPr>
      <a:lvl8pPr marL="1366618" algn="l" rtl="0" eaLnBrk="1" fontAlgn="base" hangingPunct="1">
        <a:spcBef>
          <a:spcPct val="0"/>
        </a:spcBef>
        <a:spcAft>
          <a:spcPct val="0"/>
        </a:spcAft>
        <a:defRPr sz="3200">
          <a:solidFill>
            <a:schemeClr val="tx1"/>
          </a:solidFill>
          <a:latin typeface="Tahoma" pitchFamily="34" charset="0"/>
        </a:defRPr>
      </a:lvl8pPr>
      <a:lvl9pPr marL="1822141" algn="l" rtl="0" eaLnBrk="1" fontAlgn="base" hangingPunct="1">
        <a:spcBef>
          <a:spcPct val="0"/>
        </a:spcBef>
        <a:spcAft>
          <a:spcPct val="0"/>
        </a:spcAft>
        <a:defRPr sz="3200">
          <a:solidFill>
            <a:schemeClr val="tx1"/>
          </a:solidFill>
          <a:latin typeface="Tahoma" pitchFamily="34" charset="0"/>
        </a:defRPr>
      </a:lvl9pPr>
    </p:titleStyle>
    <p:bodyStyle>
      <a:lvl1pPr marL="341657" indent="-34165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0254" indent="-28470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38847" indent="-227768"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4388" indent="-227768"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49925"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546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099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1653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207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de-DE"/>
      </a:defPPr>
      <a:lvl1pPr marL="0" algn="l" defTabSz="911076" rtl="0" eaLnBrk="1" latinLnBrk="0" hangingPunct="1">
        <a:defRPr sz="1800" kern="1200">
          <a:solidFill>
            <a:schemeClr val="tx1"/>
          </a:solidFill>
          <a:latin typeface="+mn-lt"/>
          <a:ea typeface="+mn-ea"/>
          <a:cs typeface="+mn-cs"/>
        </a:defRPr>
      </a:lvl1pPr>
      <a:lvl2pPr marL="455549" algn="l" defTabSz="911076" rtl="0" eaLnBrk="1" latinLnBrk="0" hangingPunct="1">
        <a:defRPr sz="1800" kern="1200">
          <a:solidFill>
            <a:schemeClr val="tx1"/>
          </a:solidFill>
          <a:latin typeface="+mn-lt"/>
          <a:ea typeface="+mn-ea"/>
          <a:cs typeface="+mn-cs"/>
        </a:defRPr>
      </a:lvl2pPr>
      <a:lvl3pPr marL="911076" algn="l" defTabSz="911076" rtl="0" eaLnBrk="1" latinLnBrk="0" hangingPunct="1">
        <a:defRPr sz="1800" kern="1200">
          <a:solidFill>
            <a:schemeClr val="tx1"/>
          </a:solidFill>
          <a:latin typeface="+mn-lt"/>
          <a:ea typeface="+mn-ea"/>
          <a:cs typeface="+mn-cs"/>
        </a:defRPr>
      </a:lvl3pPr>
      <a:lvl4pPr marL="1366618" algn="l" defTabSz="911076" rtl="0" eaLnBrk="1" latinLnBrk="0" hangingPunct="1">
        <a:defRPr sz="1800" kern="1200">
          <a:solidFill>
            <a:schemeClr val="tx1"/>
          </a:solidFill>
          <a:latin typeface="+mn-lt"/>
          <a:ea typeface="+mn-ea"/>
          <a:cs typeface="+mn-cs"/>
        </a:defRPr>
      </a:lvl4pPr>
      <a:lvl5pPr marL="1822141" algn="l" defTabSz="911076" rtl="0" eaLnBrk="1" latinLnBrk="0" hangingPunct="1">
        <a:defRPr sz="1800" kern="1200">
          <a:solidFill>
            <a:schemeClr val="tx1"/>
          </a:solidFill>
          <a:latin typeface="+mn-lt"/>
          <a:ea typeface="+mn-ea"/>
          <a:cs typeface="+mn-cs"/>
        </a:defRPr>
      </a:lvl5pPr>
      <a:lvl6pPr marL="2277693" algn="l" defTabSz="911076" rtl="0" eaLnBrk="1" latinLnBrk="0" hangingPunct="1">
        <a:defRPr sz="1800" kern="1200">
          <a:solidFill>
            <a:schemeClr val="tx1"/>
          </a:solidFill>
          <a:latin typeface="+mn-lt"/>
          <a:ea typeface="+mn-ea"/>
          <a:cs typeface="+mn-cs"/>
        </a:defRPr>
      </a:lvl6pPr>
      <a:lvl7pPr marL="2733230" algn="l" defTabSz="911076" rtl="0" eaLnBrk="1" latinLnBrk="0" hangingPunct="1">
        <a:defRPr sz="1800" kern="1200">
          <a:solidFill>
            <a:schemeClr val="tx1"/>
          </a:solidFill>
          <a:latin typeface="+mn-lt"/>
          <a:ea typeface="+mn-ea"/>
          <a:cs typeface="+mn-cs"/>
        </a:defRPr>
      </a:lvl7pPr>
      <a:lvl8pPr marL="3188768" algn="l" defTabSz="911076" rtl="0" eaLnBrk="1" latinLnBrk="0" hangingPunct="1">
        <a:defRPr sz="1800" kern="1200">
          <a:solidFill>
            <a:schemeClr val="tx1"/>
          </a:solidFill>
          <a:latin typeface="+mn-lt"/>
          <a:ea typeface="+mn-ea"/>
          <a:cs typeface="+mn-cs"/>
        </a:defRPr>
      </a:lvl8pPr>
      <a:lvl9pPr marL="3644302" algn="l" defTabSz="9110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310959"/>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l" defTabSz="455549" rtl="0" eaLnBrk="1" latinLnBrk="0" hangingPunct="1">
        <a:spcBef>
          <a:spcPct val="0"/>
        </a:spcBef>
        <a:buNone/>
        <a:defRPr sz="3200" kern="1200">
          <a:solidFill>
            <a:schemeClr val="tx1"/>
          </a:solidFill>
          <a:latin typeface="Arial"/>
          <a:ea typeface="+mj-ea"/>
          <a:cs typeface="Arial"/>
        </a:defRPr>
      </a:lvl1pPr>
    </p:titleStyle>
    <p:bodyStyle>
      <a:lvl1pPr marL="341657" indent="-341657" algn="l" defTabSz="455549" rtl="0" eaLnBrk="1" latinLnBrk="0" hangingPunct="1">
        <a:spcBef>
          <a:spcPct val="20000"/>
        </a:spcBef>
        <a:buFont typeface="Arial"/>
        <a:buChar char="•"/>
        <a:defRPr sz="3200" kern="1200">
          <a:solidFill>
            <a:schemeClr val="tx1"/>
          </a:solidFill>
          <a:latin typeface="+mn-lt"/>
          <a:ea typeface="+mn-ea"/>
          <a:cs typeface="+mn-cs"/>
        </a:defRPr>
      </a:lvl1pPr>
      <a:lvl2pPr marL="740254" indent="-284706" algn="l" defTabSz="455549" rtl="0" eaLnBrk="1" latinLnBrk="0" hangingPunct="1">
        <a:spcBef>
          <a:spcPct val="20000"/>
        </a:spcBef>
        <a:buFont typeface="Arial"/>
        <a:buChar char="–"/>
        <a:defRPr sz="2800" kern="1200">
          <a:solidFill>
            <a:schemeClr val="tx1"/>
          </a:solidFill>
          <a:latin typeface="+mn-lt"/>
          <a:ea typeface="+mn-ea"/>
          <a:cs typeface="+mn-cs"/>
        </a:defRPr>
      </a:lvl2pPr>
      <a:lvl3pPr marL="1138847" indent="-227768" algn="l" defTabSz="455549" rtl="0" eaLnBrk="1" latinLnBrk="0" hangingPunct="1">
        <a:spcBef>
          <a:spcPct val="20000"/>
        </a:spcBef>
        <a:buFont typeface="Arial"/>
        <a:buChar char="•"/>
        <a:defRPr sz="2400" kern="1200">
          <a:solidFill>
            <a:schemeClr val="tx1"/>
          </a:solidFill>
          <a:latin typeface="+mn-lt"/>
          <a:ea typeface="+mn-ea"/>
          <a:cs typeface="+mn-cs"/>
        </a:defRPr>
      </a:lvl3pPr>
      <a:lvl4pPr marL="1594388" indent="-227768" algn="l" defTabSz="455549" rtl="0" eaLnBrk="1" latinLnBrk="0" hangingPunct="1">
        <a:spcBef>
          <a:spcPct val="20000"/>
        </a:spcBef>
        <a:buFont typeface="Arial"/>
        <a:buChar char="–"/>
        <a:defRPr sz="2000" kern="1200">
          <a:solidFill>
            <a:schemeClr val="tx1"/>
          </a:solidFill>
          <a:latin typeface="+mn-lt"/>
          <a:ea typeface="+mn-ea"/>
          <a:cs typeface="+mn-cs"/>
        </a:defRPr>
      </a:lvl4pPr>
      <a:lvl5pPr marL="2049925" indent="-227768" algn="l" defTabSz="455549" rtl="0" eaLnBrk="1" latinLnBrk="0" hangingPunct="1">
        <a:spcBef>
          <a:spcPct val="20000"/>
        </a:spcBef>
        <a:buFont typeface="Arial"/>
        <a:buChar char="»"/>
        <a:defRPr sz="2000" kern="1200">
          <a:solidFill>
            <a:schemeClr val="tx1"/>
          </a:solidFill>
          <a:latin typeface="+mn-lt"/>
          <a:ea typeface="+mn-ea"/>
          <a:cs typeface="+mn-cs"/>
        </a:defRPr>
      </a:lvl5pPr>
      <a:lvl6pPr marL="2505469" indent="-227768" algn="l" defTabSz="455549" rtl="0" eaLnBrk="1" latinLnBrk="0" hangingPunct="1">
        <a:spcBef>
          <a:spcPct val="20000"/>
        </a:spcBef>
        <a:buFont typeface="Arial"/>
        <a:buChar char="•"/>
        <a:defRPr sz="2000" kern="1200">
          <a:solidFill>
            <a:schemeClr val="tx1"/>
          </a:solidFill>
          <a:latin typeface="+mn-lt"/>
          <a:ea typeface="+mn-ea"/>
          <a:cs typeface="+mn-cs"/>
        </a:defRPr>
      </a:lvl6pPr>
      <a:lvl7pPr marL="2960998" indent="-227768" algn="l" defTabSz="455549" rtl="0" eaLnBrk="1" latinLnBrk="0" hangingPunct="1">
        <a:spcBef>
          <a:spcPct val="20000"/>
        </a:spcBef>
        <a:buFont typeface="Arial"/>
        <a:buChar char="•"/>
        <a:defRPr sz="2000" kern="1200">
          <a:solidFill>
            <a:schemeClr val="tx1"/>
          </a:solidFill>
          <a:latin typeface="+mn-lt"/>
          <a:ea typeface="+mn-ea"/>
          <a:cs typeface="+mn-cs"/>
        </a:defRPr>
      </a:lvl7pPr>
      <a:lvl8pPr marL="3416538" indent="-227768" algn="l" defTabSz="455549" rtl="0" eaLnBrk="1" latinLnBrk="0" hangingPunct="1">
        <a:spcBef>
          <a:spcPct val="20000"/>
        </a:spcBef>
        <a:buFont typeface="Arial"/>
        <a:buChar char="•"/>
        <a:defRPr sz="2000" kern="1200">
          <a:solidFill>
            <a:schemeClr val="tx1"/>
          </a:solidFill>
          <a:latin typeface="+mn-lt"/>
          <a:ea typeface="+mn-ea"/>
          <a:cs typeface="+mn-cs"/>
        </a:defRPr>
      </a:lvl8pPr>
      <a:lvl9pPr marL="3872079" indent="-227768" algn="l" defTabSz="45554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49" rtl="0" eaLnBrk="1" latinLnBrk="0" hangingPunct="1">
        <a:defRPr sz="1800" kern="1200">
          <a:solidFill>
            <a:schemeClr val="tx1"/>
          </a:solidFill>
          <a:latin typeface="+mn-lt"/>
          <a:ea typeface="+mn-ea"/>
          <a:cs typeface="+mn-cs"/>
        </a:defRPr>
      </a:lvl1pPr>
      <a:lvl2pPr marL="455549" algn="l" defTabSz="455549" rtl="0" eaLnBrk="1" latinLnBrk="0" hangingPunct="1">
        <a:defRPr sz="1800" kern="1200">
          <a:solidFill>
            <a:schemeClr val="tx1"/>
          </a:solidFill>
          <a:latin typeface="+mn-lt"/>
          <a:ea typeface="+mn-ea"/>
          <a:cs typeface="+mn-cs"/>
        </a:defRPr>
      </a:lvl2pPr>
      <a:lvl3pPr marL="911076" algn="l" defTabSz="455549" rtl="0" eaLnBrk="1" latinLnBrk="0" hangingPunct="1">
        <a:defRPr sz="1800" kern="1200">
          <a:solidFill>
            <a:schemeClr val="tx1"/>
          </a:solidFill>
          <a:latin typeface="+mn-lt"/>
          <a:ea typeface="+mn-ea"/>
          <a:cs typeface="+mn-cs"/>
        </a:defRPr>
      </a:lvl3pPr>
      <a:lvl4pPr marL="1366618" algn="l" defTabSz="455549" rtl="0" eaLnBrk="1" latinLnBrk="0" hangingPunct="1">
        <a:defRPr sz="1800" kern="1200">
          <a:solidFill>
            <a:schemeClr val="tx1"/>
          </a:solidFill>
          <a:latin typeface="+mn-lt"/>
          <a:ea typeface="+mn-ea"/>
          <a:cs typeface="+mn-cs"/>
        </a:defRPr>
      </a:lvl4pPr>
      <a:lvl5pPr marL="1822141" algn="l" defTabSz="455549" rtl="0" eaLnBrk="1" latinLnBrk="0" hangingPunct="1">
        <a:defRPr sz="1800" kern="1200">
          <a:solidFill>
            <a:schemeClr val="tx1"/>
          </a:solidFill>
          <a:latin typeface="+mn-lt"/>
          <a:ea typeface="+mn-ea"/>
          <a:cs typeface="+mn-cs"/>
        </a:defRPr>
      </a:lvl5pPr>
      <a:lvl6pPr marL="2277693" algn="l" defTabSz="455549" rtl="0" eaLnBrk="1" latinLnBrk="0" hangingPunct="1">
        <a:defRPr sz="1800" kern="1200">
          <a:solidFill>
            <a:schemeClr val="tx1"/>
          </a:solidFill>
          <a:latin typeface="+mn-lt"/>
          <a:ea typeface="+mn-ea"/>
          <a:cs typeface="+mn-cs"/>
        </a:defRPr>
      </a:lvl6pPr>
      <a:lvl7pPr marL="2733230" algn="l" defTabSz="455549" rtl="0" eaLnBrk="1" latinLnBrk="0" hangingPunct="1">
        <a:defRPr sz="1800" kern="1200">
          <a:solidFill>
            <a:schemeClr val="tx1"/>
          </a:solidFill>
          <a:latin typeface="+mn-lt"/>
          <a:ea typeface="+mn-ea"/>
          <a:cs typeface="+mn-cs"/>
        </a:defRPr>
      </a:lvl7pPr>
      <a:lvl8pPr marL="3188768" algn="l" defTabSz="455549" rtl="0" eaLnBrk="1" latinLnBrk="0" hangingPunct="1">
        <a:defRPr sz="1800" kern="1200">
          <a:solidFill>
            <a:schemeClr val="tx1"/>
          </a:solidFill>
          <a:latin typeface="+mn-lt"/>
          <a:ea typeface="+mn-ea"/>
          <a:cs typeface="+mn-cs"/>
        </a:defRPr>
      </a:lvl8pPr>
      <a:lvl9pPr marL="3644302" algn="l" defTabSz="4555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62227" b="15350"/>
          <a:stretch/>
        </p:blipFill>
        <p:spPr>
          <a:xfrm>
            <a:off x="-3869" y="5338278"/>
            <a:ext cx="9200315" cy="1556792"/>
          </a:xfrm>
          <a:prstGeom prst="rect">
            <a:avLst/>
          </a:prstGeom>
        </p:spPr>
      </p:pic>
      <p:pic>
        <p:nvPicPr>
          <p:cNvPr id="6"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15163" b="15350"/>
          <a:stretch/>
        </p:blipFill>
        <p:spPr>
          <a:xfrm>
            <a:off x="-3869" y="1394"/>
            <a:ext cx="9200315" cy="4824536"/>
          </a:xfrm>
          <a:prstGeom prst="rect">
            <a:avLst/>
          </a:prstGeom>
        </p:spPr>
      </p:pic>
      <p:sp>
        <p:nvSpPr>
          <p:cNvPr id="7" name="Rectangle 7"/>
          <p:cNvSpPr/>
          <p:nvPr/>
        </p:nvSpPr>
        <p:spPr bwMode="auto">
          <a:xfrm>
            <a:off x="-43438" y="4208613"/>
            <a:ext cx="9239870" cy="1268760"/>
          </a:xfrm>
          <a:prstGeom prst="rect">
            <a:avLst/>
          </a:prstGeom>
          <a:solidFill>
            <a:srgbClr val="FFFFFF"/>
          </a:solidFill>
          <a:ln w="9525" cap="flat" cmpd="sng" algn="ctr">
            <a:solidFill>
              <a:schemeClr val="tx1"/>
            </a:solidFill>
            <a:prstDash val="solid"/>
            <a:round/>
            <a:headEnd type="none" w="med" len="med"/>
            <a:tailEnd type="none" w="med" len="med"/>
          </a:ln>
          <a:effectLst>
            <a:outerShdw blurRad="234950" dist="114300" dir="2700000" algn="tl" rotWithShape="0">
              <a:srgbClr val="000000">
                <a:alpha val="43000"/>
              </a:srgbClr>
            </a:outerShdw>
          </a:effectLst>
          <a:extLst/>
        </p:spPr>
        <p:txBody>
          <a:bodyPr vert="horz" wrap="none" lIns="91108" tIns="45558" rIns="91108" bIns="45558" numCol="1" rtlCol="0" anchor="ctr" anchorCtr="0" compatLnSpc="1">
            <a:prstTxWarp prst="textNoShape">
              <a:avLst/>
            </a:prstTxWarp>
          </a:bodyPr>
          <a:lstStyle/>
          <a:p>
            <a:pPr defTabSz="911076"/>
            <a:endParaRPr lang="en-US" dirty="0"/>
          </a:p>
        </p:txBody>
      </p:sp>
      <p:pic>
        <p:nvPicPr>
          <p:cNvPr id="8" name="Picture 10" descr="STS_L_Stadt_4c_RGB_11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 y="4467946"/>
            <a:ext cx="2376264" cy="610999"/>
          </a:xfrm>
          <a:prstGeom prst="rect">
            <a:avLst/>
          </a:prstGeom>
        </p:spPr>
      </p:pic>
      <p:sp>
        <p:nvSpPr>
          <p:cNvPr id="10" name="Rectangle 27"/>
          <p:cNvSpPr txBox="1">
            <a:spLocks noChangeArrowheads="1"/>
          </p:cNvSpPr>
          <p:nvPr/>
        </p:nvSpPr>
        <p:spPr bwMode="auto">
          <a:xfrm>
            <a:off x="1979712" y="4149080"/>
            <a:ext cx="7416824" cy="13282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lvl1pPr algn="l" defTabSz="457200" rtl="0" eaLnBrk="1" latinLnBrk="0" hangingPunct="1">
              <a:spcBef>
                <a:spcPct val="0"/>
              </a:spcBef>
              <a:buNone/>
              <a:defRPr sz="3200" kern="1200">
                <a:solidFill>
                  <a:schemeClr val="tx1"/>
                </a:solidFill>
                <a:latin typeface="Arial"/>
                <a:ea typeface="+mj-ea"/>
                <a:cs typeface="Arial"/>
              </a:defRPr>
            </a:lvl1pPr>
          </a:lstStyle>
          <a:p>
            <a:pPr fontAlgn="auto">
              <a:spcAft>
                <a:spcPts val="0"/>
              </a:spcAft>
            </a:pPr>
            <a:r>
              <a:rPr lang="de-DE" altLang="de-DE" sz="2300" dirty="0"/>
              <a:t>	</a:t>
            </a:r>
            <a:r>
              <a:rPr lang="de-DE" altLang="de-DE" sz="2100" dirty="0" smtClean="0"/>
              <a:t>Wahl zum 10. Europäischen Parlament am 09.06.2024</a:t>
            </a:r>
            <a:endParaRPr lang="de-DE" altLang="de-DE" sz="2100" dirty="0"/>
          </a:p>
          <a:p>
            <a:pPr fontAlgn="auto">
              <a:spcAft>
                <a:spcPts val="0"/>
              </a:spcAft>
            </a:pPr>
            <a:r>
              <a:rPr lang="de-DE" altLang="de-DE" sz="2100" dirty="0"/>
              <a:t> 	Informationsveranstaltung der Stadt </a:t>
            </a:r>
            <a:r>
              <a:rPr lang="de-DE" altLang="de-DE" sz="2100" dirty="0" smtClean="0"/>
              <a:t>Traunstein</a:t>
            </a:r>
          </a:p>
          <a:p>
            <a:pPr fontAlgn="auto">
              <a:spcAft>
                <a:spcPts val="0"/>
              </a:spcAft>
            </a:pPr>
            <a:r>
              <a:rPr lang="de-DE" altLang="de-DE" sz="2100" dirty="0"/>
              <a:t> </a:t>
            </a:r>
            <a:r>
              <a:rPr lang="de-DE" altLang="de-DE" sz="2100" dirty="0" smtClean="0"/>
              <a:t>     </a:t>
            </a:r>
            <a:r>
              <a:rPr lang="de-DE" altLang="de-DE" sz="2100" b="1" dirty="0" smtClean="0"/>
              <a:t>Urnenwahlvorsteher</a:t>
            </a:r>
            <a:endParaRPr lang="de-DE" altLang="de-DE" sz="2100" b="1" dirty="0"/>
          </a:p>
        </p:txBody>
      </p:sp>
    </p:spTree>
    <p:extLst>
      <p:ext uri="{BB962C8B-B14F-4D97-AF65-F5344CB8AC3E}">
        <p14:creationId xmlns:p14="http://schemas.microsoft.com/office/powerpoint/2010/main" val="408031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a:latin typeface="+mj-lt"/>
              </a:rPr>
              <a:t>Verpflichtung der Wahlhelfer</a:t>
            </a:r>
            <a:endParaRPr lang="de-DE" sz="2800" dirty="0"/>
          </a:p>
        </p:txBody>
      </p:sp>
      <p:sp>
        <p:nvSpPr>
          <p:cNvPr id="6" name="Inhaltsplatzhalter 5"/>
          <p:cNvSpPr txBox="1">
            <a:spLocks noGrp="1"/>
          </p:cNvSpPr>
          <p:nvPr>
            <p:ph idx="1"/>
          </p:nvPr>
        </p:nvSpPr>
        <p:spPr>
          <a:xfrm>
            <a:off x="457215" y="1600202"/>
            <a:ext cx="3466713" cy="2079216"/>
          </a:xfrm>
          <a:prstGeom prst="rect">
            <a:avLst/>
          </a:prstGeom>
          <a:noFill/>
        </p:spPr>
        <p:txBody>
          <a:bodyPr wrap="square" rtlCol="0">
            <a:spAutoFit/>
          </a:bodyPr>
          <a:lstStyle/>
          <a:p>
            <a:pPr>
              <a:lnSpc>
                <a:spcPct val="120000"/>
              </a:lnSpc>
              <a:spcBef>
                <a:spcPts val="1700"/>
              </a:spcBef>
            </a:pPr>
            <a:r>
              <a:rPr lang="de-DE" altLang="de-DE" sz="2800" dirty="0">
                <a:solidFill>
                  <a:schemeClr val="accent6"/>
                </a:solidFill>
                <a:sym typeface="Calibri" pitchFamily="34" charset="0"/>
              </a:rPr>
              <a:t>Unparteilichkeit</a:t>
            </a:r>
          </a:p>
          <a:p>
            <a:pPr>
              <a:lnSpc>
                <a:spcPct val="120000"/>
              </a:lnSpc>
              <a:spcBef>
                <a:spcPts val="1700"/>
              </a:spcBef>
            </a:pPr>
            <a:r>
              <a:rPr lang="de-DE" altLang="de-DE" sz="2800" dirty="0" smtClean="0">
                <a:solidFill>
                  <a:schemeClr val="accent6"/>
                </a:solidFill>
                <a:sym typeface="Calibri" pitchFamily="34" charset="0"/>
              </a:rPr>
              <a:t>Verschwiegenheit</a:t>
            </a:r>
          </a:p>
          <a:p>
            <a:pPr>
              <a:lnSpc>
                <a:spcPct val="120000"/>
              </a:lnSpc>
              <a:spcBef>
                <a:spcPts val="1700"/>
              </a:spcBef>
            </a:pPr>
            <a:r>
              <a:rPr lang="de-DE" altLang="de-DE" sz="2800" dirty="0" smtClean="0">
                <a:solidFill>
                  <a:schemeClr val="accent6"/>
                </a:solidFill>
                <a:sym typeface="Calibri" pitchFamily="34" charset="0"/>
              </a:rPr>
              <a:t>Erfrischungsgeld</a:t>
            </a:r>
            <a:endParaRPr lang="de-DE" altLang="de-DE" sz="2800" dirty="0">
              <a:solidFill>
                <a:schemeClr val="accent6"/>
              </a:solidFill>
            </a:endParaRPr>
          </a:p>
        </p:txBody>
      </p:sp>
      <p:pic>
        <p:nvPicPr>
          <p:cNvPr id="2" name="Grafik 1"/>
          <p:cNvPicPr>
            <a:picLocks noChangeAspect="1"/>
          </p:cNvPicPr>
          <p:nvPr/>
        </p:nvPicPr>
        <p:blipFill>
          <a:blip r:embed="rId2"/>
          <a:stretch>
            <a:fillRect/>
          </a:stretch>
        </p:blipFill>
        <p:spPr>
          <a:xfrm>
            <a:off x="4139952" y="999892"/>
            <a:ext cx="3960440" cy="5802998"/>
          </a:xfrm>
          <a:prstGeom prst="rect">
            <a:avLst/>
          </a:prstGeom>
        </p:spPr>
      </p:pic>
    </p:spTree>
    <p:extLst>
      <p:ext uri="{BB962C8B-B14F-4D97-AF65-F5344CB8AC3E}">
        <p14:creationId xmlns:p14="http://schemas.microsoft.com/office/powerpoint/2010/main" val="3934557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453" y="10585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Wahlvorstandes von 08.00 Uhr bis 18.00 Uhr</a:t>
            </a:r>
          </a:p>
        </p:txBody>
      </p:sp>
      <p:sp>
        <p:nvSpPr>
          <p:cNvPr id="6" name="Inhaltsplatzhalter 5"/>
          <p:cNvSpPr txBox="1">
            <a:spLocks noGrp="1"/>
          </p:cNvSpPr>
          <p:nvPr>
            <p:ph idx="1"/>
          </p:nvPr>
        </p:nvSpPr>
        <p:spPr>
          <a:xfrm>
            <a:off x="602028" y="1124744"/>
            <a:ext cx="7920880" cy="6071078"/>
          </a:xfrm>
          <a:prstGeom prst="rect">
            <a:avLst/>
          </a:prstGeom>
          <a:noFill/>
        </p:spPr>
        <p:txBody>
          <a:bodyPr wrap="square" rtlCol="0">
            <a:spAutoFit/>
          </a:bodyPr>
          <a:lstStyle/>
          <a:p>
            <a:pPr>
              <a:lnSpc>
                <a:spcPct val="120000"/>
              </a:lnSpc>
              <a:spcBef>
                <a:spcPts val="500"/>
              </a:spcBef>
            </a:pPr>
            <a:r>
              <a:rPr lang="de-DE" altLang="de-DE" sz="2000" u="sng" dirty="0" smtClean="0">
                <a:latin typeface="+mj-lt"/>
                <a:sym typeface="Calibri" pitchFamily="34" charset="0"/>
              </a:rPr>
              <a:t>Während Wahlhandlung</a:t>
            </a:r>
          </a:p>
          <a:p>
            <a:pPr marL="0" indent="0">
              <a:lnSpc>
                <a:spcPct val="120000"/>
              </a:lnSpc>
              <a:spcBef>
                <a:spcPts val="500"/>
              </a:spcBef>
              <a:buNone/>
            </a:pPr>
            <a:r>
              <a:rPr lang="de-DE" altLang="de-DE" sz="2000" dirty="0" smtClean="0">
                <a:latin typeface="+mj-lt"/>
                <a:sym typeface="Calibri" pitchFamily="34" charset="0"/>
              </a:rPr>
              <a:t>Mindestanwesenheit</a:t>
            </a:r>
            <a:r>
              <a:rPr lang="de-DE" altLang="de-DE" sz="2000" dirty="0">
                <a:latin typeface="+mj-lt"/>
                <a:sym typeface="Calibri" pitchFamily="34" charset="0"/>
              </a:rPr>
              <a:t>: </a:t>
            </a:r>
            <a:r>
              <a:rPr lang="de-DE" altLang="de-DE" sz="2000" b="1" dirty="0">
                <a:latin typeface="+mj-lt"/>
                <a:sym typeface="Calibri" pitchFamily="34" charset="0"/>
              </a:rPr>
              <a:t>3</a:t>
            </a:r>
            <a:r>
              <a:rPr lang="de-DE" altLang="de-DE" sz="2000" dirty="0">
                <a:latin typeface="+mj-lt"/>
                <a:sym typeface="Calibri" pitchFamily="34" charset="0"/>
              </a:rPr>
              <a:t> Mitglieder des </a:t>
            </a:r>
            <a:r>
              <a:rPr lang="de-DE" altLang="de-DE" sz="2000" dirty="0" smtClean="0">
                <a:latin typeface="+mj-lt"/>
                <a:sym typeface="Calibri" pitchFamily="34" charset="0"/>
              </a:rPr>
              <a:t>Wahlvorstandes</a:t>
            </a:r>
            <a:endParaRPr lang="de-DE" altLang="de-DE" sz="2000" dirty="0">
              <a:latin typeface="+mj-lt"/>
              <a:sym typeface="Calibri" pitchFamily="34" charset="0"/>
            </a:endParaRPr>
          </a:p>
          <a:p>
            <a:pPr marL="0" indent="0">
              <a:lnSpc>
                <a:spcPct val="120000"/>
              </a:lnSpc>
              <a:spcBef>
                <a:spcPts val="500"/>
              </a:spcBef>
              <a:buNone/>
            </a:pPr>
            <a:r>
              <a:rPr lang="de-DE" altLang="de-DE" sz="2000" dirty="0">
                <a:latin typeface="+mj-lt"/>
                <a:sym typeface="Calibri" pitchFamily="34" charset="0"/>
              </a:rPr>
              <a:t>    - Wahlvorstand oder </a:t>
            </a:r>
            <a:r>
              <a:rPr lang="de-DE" altLang="de-DE" sz="2000" dirty="0" err="1">
                <a:latin typeface="+mj-lt"/>
                <a:sym typeface="Calibri" pitchFamily="34" charset="0"/>
              </a:rPr>
              <a:t>stv</a:t>
            </a:r>
            <a:r>
              <a:rPr lang="de-DE" altLang="de-DE" sz="2000" dirty="0">
                <a:latin typeface="+mj-lt"/>
                <a:sym typeface="Calibri" pitchFamily="34" charset="0"/>
              </a:rPr>
              <a:t>. Wahlvorstand</a:t>
            </a:r>
            <a:br>
              <a:rPr lang="de-DE" altLang="de-DE" sz="2000" dirty="0">
                <a:latin typeface="+mj-lt"/>
                <a:sym typeface="Calibri" pitchFamily="34" charset="0"/>
              </a:rPr>
            </a:br>
            <a:r>
              <a:rPr lang="de-DE" altLang="de-DE" sz="2000" dirty="0">
                <a:latin typeface="+mj-lt"/>
                <a:sym typeface="Calibri" pitchFamily="34" charset="0"/>
              </a:rPr>
              <a:t>    - Schriftführer oder </a:t>
            </a:r>
            <a:r>
              <a:rPr lang="de-DE" altLang="de-DE" sz="2000" dirty="0" err="1">
                <a:latin typeface="+mj-lt"/>
                <a:sym typeface="Calibri" pitchFamily="34" charset="0"/>
              </a:rPr>
              <a:t>stv</a:t>
            </a:r>
            <a:r>
              <a:rPr lang="de-DE" altLang="de-DE" sz="2000" dirty="0">
                <a:latin typeface="+mj-lt"/>
                <a:sym typeface="Calibri" pitchFamily="34" charset="0"/>
              </a:rPr>
              <a:t>. Schriftführer</a:t>
            </a:r>
            <a:br>
              <a:rPr lang="de-DE" altLang="de-DE" sz="2000" dirty="0">
                <a:latin typeface="+mj-lt"/>
                <a:sym typeface="Calibri" pitchFamily="34" charset="0"/>
              </a:rPr>
            </a:br>
            <a:r>
              <a:rPr lang="de-DE" altLang="de-DE" sz="2000" dirty="0">
                <a:latin typeface="+mj-lt"/>
                <a:sym typeface="Calibri" pitchFamily="34" charset="0"/>
              </a:rPr>
              <a:t>    - 1 </a:t>
            </a:r>
            <a:r>
              <a:rPr lang="de-DE" altLang="de-DE" sz="2000" dirty="0" smtClean="0">
                <a:latin typeface="+mj-lt"/>
                <a:sym typeface="Calibri" pitchFamily="34" charset="0"/>
              </a:rPr>
              <a:t>Beisitzer</a:t>
            </a:r>
          </a:p>
          <a:p>
            <a:pPr>
              <a:lnSpc>
                <a:spcPct val="120000"/>
              </a:lnSpc>
              <a:spcBef>
                <a:spcPts val="500"/>
              </a:spcBef>
            </a:pPr>
            <a:r>
              <a:rPr lang="de-DE" altLang="de-DE" sz="2000" u="sng" dirty="0" smtClean="0">
                <a:sym typeface="Calibri" pitchFamily="34" charset="0"/>
              </a:rPr>
              <a:t>Ermittlung und Feststellung des Wahlergebnisses ab 18.00 Uhr</a:t>
            </a:r>
          </a:p>
          <a:p>
            <a:pPr marL="0" indent="0">
              <a:lnSpc>
                <a:spcPct val="120000"/>
              </a:lnSpc>
              <a:spcBef>
                <a:spcPts val="500"/>
              </a:spcBef>
              <a:buNone/>
            </a:pPr>
            <a:r>
              <a:rPr lang="de-DE" altLang="de-DE" sz="2000" b="1" dirty="0" smtClean="0">
                <a:solidFill>
                  <a:srgbClr val="FF0000"/>
                </a:solidFill>
                <a:sym typeface="Calibri" pitchFamily="34" charset="0"/>
              </a:rPr>
              <a:t>Gesamter Wahlvorstand !</a:t>
            </a:r>
          </a:p>
          <a:p>
            <a:pPr marL="0" indent="0">
              <a:lnSpc>
                <a:spcPct val="120000"/>
              </a:lnSpc>
              <a:spcBef>
                <a:spcPts val="500"/>
              </a:spcBef>
              <a:buNone/>
            </a:pPr>
            <a:r>
              <a:rPr lang="de-DE" altLang="de-DE" sz="2000" dirty="0" smtClean="0">
                <a:sym typeface="Calibri" pitchFamily="34" charset="0"/>
              </a:rPr>
              <a:t>Mindestanwesenheit: </a:t>
            </a:r>
            <a:r>
              <a:rPr lang="de-DE" altLang="de-DE" sz="2000" b="1" dirty="0" smtClean="0">
                <a:sym typeface="Calibri" pitchFamily="34" charset="0"/>
              </a:rPr>
              <a:t>5</a:t>
            </a:r>
            <a:r>
              <a:rPr lang="de-DE" altLang="de-DE" sz="2000" dirty="0" smtClean="0">
                <a:sym typeface="Calibri" pitchFamily="34" charset="0"/>
              </a:rPr>
              <a:t> Mitglieder des Wahlvorstandes</a:t>
            </a:r>
          </a:p>
          <a:p>
            <a:pPr marL="0" indent="0">
              <a:lnSpc>
                <a:spcPct val="120000"/>
              </a:lnSpc>
              <a:spcBef>
                <a:spcPts val="500"/>
              </a:spcBef>
              <a:buNone/>
            </a:pPr>
            <a:r>
              <a:rPr lang="de-DE" altLang="de-DE" sz="2000" dirty="0">
                <a:sym typeface="Calibri" pitchFamily="34" charset="0"/>
              </a:rPr>
              <a:t> </a:t>
            </a:r>
            <a:r>
              <a:rPr lang="de-DE" altLang="de-DE" sz="2000" dirty="0" smtClean="0">
                <a:sym typeface="Calibri" pitchFamily="34" charset="0"/>
              </a:rPr>
              <a:t>   - </a:t>
            </a:r>
            <a:r>
              <a:rPr lang="de-DE" altLang="de-DE" sz="2000" dirty="0">
                <a:sym typeface="Calibri" pitchFamily="34" charset="0"/>
              </a:rPr>
              <a:t>Wahlvorstand oder </a:t>
            </a:r>
            <a:r>
              <a:rPr lang="de-DE" altLang="de-DE" sz="2000" dirty="0" err="1">
                <a:sym typeface="Calibri" pitchFamily="34" charset="0"/>
              </a:rPr>
              <a:t>stv</a:t>
            </a:r>
            <a:r>
              <a:rPr lang="de-DE" altLang="de-DE" sz="2000" dirty="0">
                <a:sym typeface="Calibri" pitchFamily="34" charset="0"/>
              </a:rPr>
              <a:t>. Wahlvorstand</a:t>
            </a:r>
            <a:br>
              <a:rPr lang="de-DE" altLang="de-DE" sz="2000" dirty="0">
                <a:sym typeface="Calibri" pitchFamily="34" charset="0"/>
              </a:rPr>
            </a:br>
            <a:r>
              <a:rPr lang="de-DE" altLang="de-DE" sz="2000" dirty="0">
                <a:sym typeface="Calibri" pitchFamily="34" charset="0"/>
              </a:rPr>
              <a:t>    - Schriftführer oder </a:t>
            </a:r>
            <a:r>
              <a:rPr lang="de-DE" altLang="de-DE" sz="2000" dirty="0" err="1">
                <a:sym typeface="Calibri" pitchFamily="34" charset="0"/>
              </a:rPr>
              <a:t>stv</a:t>
            </a:r>
            <a:r>
              <a:rPr lang="de-DE" altLang="de-DE" sz="2000" dirty="0">
                <a:sym typeface="Calibri" pitchFamily="34" charset="0"/>
              </a:rPr>
              <a:t>. Schriftführer</a:t>
            </a:r>
            <a:br>
              <a:rPr lang="de-DE" altLang="de-DE" sz="2000" dirty="0">
                <a:sym typeface="Calibri" pitchFamily="34" charset="0"/>
              </a:rPr>
            </a:br>
            <a:r>
              <a:rPr lang="de-DE" altLang="de-DE" sz="2000" dirty="0">
                <a:sym typeface="Calibri" pitchFamily="34" charset="0"/>
              </a:rPr>
              <a:t>    - 3</a:t>
            </a:r>
            <a:r>
              <a:rPr lang="de-DE" altLang="de-DE" sz="2000" dirty="0" smtClean="0">
                <a:sym typeface="Calibri" pitchFamily="34" charset="0"/>
              </a:rPr>
              <a:t> </a:t>
            </a:r>
            <a:r>
              <a:rPr lang="de-DE" altLang="de-DE" sz="2000" dirty="0">
                <a:sym typeface="Calibri" pitchFamily="34" charset="0"/>
              </a:rPr>
              <a:t>Beisitzer</a:t>
            </a:r>
          </a:p>
          <a:p>
            <a:pPr marL="0" indent="0">
              <a:lnSpc>
                <a:spcPct val="120000"/>
              </a:lnSpc>
              <a:spcBef>
                <a:spcPts val="500"/>
              </a:spcBef>
              <a:buNone/>
            </a:pPr>
            <a:endParaRPr lang="de-DE" altLang="de-DE" sz="2400" u="sng" dirty="0">
              <a:sym typeface="Calibri" pitchFamily="34" charset="0"/>
            </a:endParaRPr>
          </a:p>
          <a:p>
            <a:pPr marL="0" indent="0">
              <a:lnSpc>
                <a:spcPct val="120000"/>
              </a:lnSpc>
              <a:spcBef>
                <a:spcPts val="500"/>
              </a:spcBef>
              <a:buNone/>
            </a:pPr>
            <a:endParaRPr lang="de-DE" altLang="de-DE" sz="2400" dirty="0">
              <a:latin typeface="+mj-lt"/>
              <a:sym typeface="Calibri" pitchFamily="34" charset="0"/>
            </a:endParaRPr>
          </a:p>
          <a:p>
            <a:endParaRPr lang="de-DE" sz="2800" dirty="0"/>
          </a:p>
        </p:txBody>
      </p:sp>
      <p:sp>
        <p:nvSpPr>
          <p:cNvPr id="4" name="Textfeld 3"/>
          <p:cNvSpPr txBox="1"/>
          <p:nvPr/>
        </p:nvSpPr>
        <p:spPr>
          <a:xfrm>
            <a:off x="107504" y="601524"/>
            <a:ext cx="9144000" cy="476933"/>
          </a:xfrm>
          <a:prstGeom prst="rect">
            <a:avLst/>
          </a:prstGeom>
          <a:noFill/>
        </p:spPr>
        <p:txBody>
          <a:bodyPr wrap="square" lIns="91305" tIns="45660" rIns="91305" bIns="45660" rtlCol="0">
            <a:spAutoFit/>
          </a:bodyPr>
          <a:lstStyle/>
          <a:p>
            <a:r>
              <a:rPr lang="de-DE" sz="2500" dirty="0">
                <a:latin typeface="+mj-lt"/>
              </a:rPr>
              <a:t>Anwesenheit und Beschlussfähigkeit</a:t>
            </a:r>
            <a:endParaRPr lang="de-DE" sz="2500" dirty="0"/>
          </a:p>
        </p:txBody>
      </p:sp>
    </p:spTree>
    <p:extLst>
      <p:ext uri="{BB962C8B-B14F-4D97-AF65-F5344CB8AC3E}">
        <p14:creationId xmlns:p14="http://schemas.microsoft.com/office/powerpoint/2010/main" val="1636849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14" y="869450"/>
            <a:ext cx="8363257" cy="4143726"/>
          </a:xfrm>
        </p:spPr>
        <p:txBody>
          <a:bodyPr/>
          <a:lstStyle/>
          <a:p>
            <a:r>
              <a:rPr lang="de-DE" sz="1800" dirty="0">
                <a:latin typeface="Arial" pitchFamily="34" charset="0"/>
                <a:cs typeface="Arial" pitchFamily="34" charset="0"/>
              </a:rPr>
              <a:t>Jedermann hat Zutritt zum </a:t>
            </a:r>
            <a:r>
              <a:rPr lang="de-DE" sz="1800" dirty="0" smtClean="0">
                <a:latin typeface="Arial" pitchFamily="34" charset="0"/>
                <a:cs typeface="Arial" pitchFamily="34" charset="0"/>
              </a:rPr>
              <a:t>Wahlraum, soweit ohne Störung des Wahlgeschäftes.</a:t>
            </a:r>
          </a:p>
          <a:p>
            <a:r>
              <a:rPr lang="de-DE" sz="1800" dirty="0">
                <a:latin typeface="Arial" pitchFamily="34" charset="0"/>
                <a:cs typeface="Arial" pitchFamily="34" charset="0"/>
              </a:rPr>
              <a:t>Auch nichtwahlberechtigte Personen haben Zutritt.</a:t>
            </a:r>
          </a:p>
          <a:p>
            <a:r>
              <a:rPr lang="de-DE" sz="1800" dirty="0">
                <a:latin typeface="Arial" pitchFamily="34" charset="0"/>
                <a:cs typeface="Arial" pitchFamily="34" charset="0"/>
              </a:rPr>
              <a:t>Keinerlei Wahlwerbung durch Wort, Ton, Schrift oder Bild und keine </a:t>
            </a:r>
            <a:r>
              <a:rPr lang="de-DE" sz="1800" dirty="0" smtClean="0">
                <a:latin typeface="Arial" pitchFamily="34" charset="0"/>
                <a:cs typeface="Arial" pitchFamily="34" charset="0"/>
              </a:rPr>
              <a:t>Unterschriftensammlung („befriedete Zone mind. etwa 10 – 20 Meter zum jeweiligen Zugang</a:t>
            </a:r>
            <a:r>
              <a:rPr lang="de-DE" sz="1800" dirty="0" smtClean="0">
                <a:latin typeface="Arial" pitchFamily="34" charset="0"/>
                <a:cs typeface="Arial" pitchFamily="34" charset="0"/>
              </a:rPr>
              <a:t>) </a:t>
            </a:r>
            <a:endParaRPr lang="de-DE" sz="1800" dirty="0" smtClean="0">
              <a:latin typeface="Arial" pitchFamily="34" charset="0"/>
              <a:cs typeface="Arial" pitchFamily="34" charset="0"/>
            </a:endParaRPr>
          </a:p>
          <a:p>
            <a:r>
              <a:rPr lang="de-DE" sz="1800" dirty="0">
                <a:latin typeface="Arial" pitchFamily="34" charset="0"/>
                <a:cs typeface="Arial" pitchFamily="34" charset="0"/>
              </a:rPr>
              <a:t>Ausnahmen sind demoskopische Befragungen </a:t>
            </a:r>
            <a:r>
              <a:rPr lang="de-DE" sz="1800" dirty="0" smtClean="0">
                <a:latin typeface="Arial" pitchFamily="34" charset="0"/>
                <a:cs typeface="Arial" pitchFamily="34" charset="0"/>
              </a:rPr>
              <a:t>(Medienvertreter/Reporter/Meinungsforschungsinstitute) außerhalb </a:t>
            </a:r>
            <a:r>
              <a:rPr lang="de-DE" sz="1800" dirty="0">
                <a:latin typeface="Arial" pitchFamily="34" charset="0"/>
                <a:cs typeface="Arial" pitchFamily="34" charset="0"/>
              </a:rPr>
              <a:t>des Wahlraums</a:t>
            </a:r>
            <a:r>
              <a:rPr lang="de-DE" sz="1800" dirty="0" smtClean="0">
                <a:latin typeface="Arial" pitchFamily="34" charset="0"/>
                <a:cs typeface="Arial" pitchFamily="34" charset="0"/>
              </a:rPr>
              <a:t>. (siehe WA 1 Nr. 1.3)</a:t>
            </a:r>
          </a:p>
          <a:p>
            <a:r>
              <a:rPr lang="de-DE" sz="1800" dirty="0" smtClean="0">
                <a:latin typeface="Arial" pitchFamily="34" charset="0"/>
                <a:cs typeface="Arial" pitchFamily="34" charset="0"/>
              </a:rPr>
              <a:t>Private Film- und Fotoaufnahmen sollen grundsätzlich unterbunden werden.</a:t>
            </a:r>
            <a:endParaRPr lang="de-DE" sz="1800" dirty="0" smtClean="0">
              <a:latin typeface="Arial" pitchFamily="34" charset="0"/>
              <a:cs typeface="Arial" pitchFamily="34" charset="0"/>
            </a:endParaRPr>
          </a:p>
          <a:p>
            <a:r>
              <a:rPr lang="de-DE" sz="1800" dirty="0">
                <a:latin typeface="Arial" pitchFamily="34" charset="0"/>
                <a:cs typeface="Arial" pitchFamily="34" charset="0"/>
              </a:rPr>
              <a:t>Sofortiges Eingreifen bei verbotener Wahlwerbung.</a:t>
            </a:r>
          </a:p>
          <a:p>
            <a:r>
              <a:rPr lang="de-DE" sz="1800" dirty="0">
                <a:latin typeface="Arial" pitchFamily="34" charset="0"/>
                <a:cs typeface="Arial" pitchFamily="34" charset="0"/>
              </a:rPr>
              <a:t>Störende Personen sind zu ermahnen und notfalls des Wahlraums zu verweisen.</a:t>
            </a:r>
            <a:r>
              <a:rPr lang="de-DE" sz="1800" dirty="0">
                <a:solidFill>
                  <a:srgbClr val="FF0000"/>
                </a:solidFill>
                <a:latin typeface="Arial" pitchFamily="34" charset="0"/>
                <a:cs typeface="Arial" pitchFamily="34" charset="0"/>
              </a:rPr>
              <a:t> </a:t>
            </a:r>
          </a:p>
          <a:p>
            <a:r>
              <a:rPr lang="de-DE" sz="1800" dirty="0">
                <a:latin typeface="Arial" pitchFamily="34" charset="0"/>
                <a:cs typeface="Arial" pitchFamily="34" charset="0"/>
              </a:rPr>
              <a:t>Fotografieren oder Filmen in der Wahlkabine ist sofort zu unterbinden und der Wähler ist zurückzuweisen.</a:t>
            </a:r>
          </a:p>
          <a:p>
            <a:endParaRPr lang="de-DE" sz="2000" dirty="0">
              <a:latin typeface="Arial" pitchFamily="34" charset="0"/>
              <a:cs typeface="Arial" pitchFamily="34" charset="0"/>
            </a:endParaRPr>
          </a:p>
          <a:p>
            <a:endParaRPr lang="de-DE" sz="2000" dirty="0">
              <a:latin typeface="Arial" pitchFamily="34" charset="0"/>
              <a:cs typeface="Arial" pitchFamily="34" charset="0"/>
            </a:endParaRPr>
          </a:p>
          <a:p>
            <a:endParaRPr lang="de-DE" sz="2000" dirty="0">
              <a:latin typeface="Arial" pitchFamily="34" charset="0"/>
              <a:cs typeface="Arial" pitchFamily="34" charset="0"/>
            </a:endParaRPr>
          </a:p>
          <a:p>
            <a:endParaRPr lang="de-DE" dirty="0"/>
          </a:p>
        </p:txBody>
      </p:sp>
      <p:sp>
        <p:nvSpPr>
          <p:cNvPr id="5" name="Textfeld 4"/>
          <p:cNvSpPr txBox="1"/>
          <p:nvPr/>
        </p:nvSpPr>
        <p:spPr>
          <a:xfrm>
            <a:off x="15" y="332656"/>
            <a:ext cx="9144000" cy="523220"/>
          </a:xfrm>
          <a:prstGeom prst="rect">
            <a:avLst/>
          </a:prstGeom>
          <a:noFill/>
        </p:spPr>
        <p:txBody>
          <a:bodyPr wrap="square" lIns="91305" tIns="45660" rIns="91305" bIns="45660" rtlCol="0">
            <a:spAutoFit/>
          </a:bodyPr>
          <a:lstStyle/>
          <a:p>
            <a:r>
              <a:rPr lang="de-DE" sz="2800" dirty="0">
                <a:latin typeface="+mj-lt"/>
              </a:rPr>
              <a:t>Öffentlichkeit und Störung der Abstimmung</a:t>
            </a:r>
            <a:endParaRPr lang="de-DE" sz="2800" dirty="0"/>
          </a:p>
        </p:txBody>
      </p:sp>
    </p:spTree>
    <p:extLst>
      <p:ext uri="{BB962C8B-B14F-4D97-AF65-F5344CB8AC3E}">
        <p14:creationId xmlns:p14="http://schemas.microsoft.com/office/powerpoint/2010/main" val="2965041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a:latin typeface="+mj-lt"/>
              </a:rPr>
              <a:t>Wahlberechtigung</a:t>
            </a:r>
            <a:endParaRPr lang="de-DE" sz="2800" dirty="0"/>
          </a:p>
        </p:txBody>
      </p:sp>
      <p:sp>
        <p:nvSpPr>
          <p:cNvPr id="6" name="Inhaltsplatzhalter 5"/>
          <p:cNvSpPr txBox="1">
            <a:spLocks noGrp="1"/>
          </p:cNvSpPr>
          <p:nvPr>
            <p:ph idx="1"/>
          </p:nvPr>
        </p:nvSpPr>
        <p:spPr>
          <a:xfrm>
            <a:off x="447683" y="1268760"/>
            <a:ext cx="8229600" cy="4080790"/>
          </a:xfrm>
          <a:prstGeom prst="rect">
            <a:avLst/>
          </a:prstGeom>
          <a:noFill/>
        </p:spPr>
        <p:txBody>
          <a:bodyPr wrap="square" rtlCol="0">
            <a:spAutoFit/>
          </a:bodyPr>
          <a:lstStyle/>
          <a:p>
            <a:pPr marL="0" indent="0">
              <a:buNone/>
              <a:defRPr/>
            </a:pPr>
            <a:r>
              <a:rPr lang="de-DE" sz="2400" u="sng" dirty="0"/>
              <a:t>Wahlberechtigt</a:t>
            </a:r>
            <a:r>
              <a:rPr lang="de-DE" sz="2400" dirty="0"/>
              <a:t> ist, wer</a:t>
            </a:r>
          </a:p>
          <a:p>
            <a:pPr>
              <a:defRPr/>
            </a:pPr>
            <a:endParaRPr lang="de-DE" sz="2400" dirty="0"/>
          </a:p>
          <a:p>
            <a:pPr>
              <a:defRPr/>
            </a:pPr>
            <a:r>
              <a:rPr lang="de-DE" sz="2400" dirty="0"/>
              <a:t>im </a:t>
            </a:r>
            <a:r>
              <a:rPr lang="de-DE" sz="2400" b="1" dirty="0"/>
              <a:t>Wählerverzeichnis</a:t>
            </a:r>
            <a:r>
              <a:rPr lang="de-DE" sz="2400" dirty="0"/>
              <a:t> des Wahllokales eingetragen </a:t>
            </a:r>
            <a:r>
              <a:rPr lang="de-DE" sz="2400" dirty="0" smtClean="0"/>
              <a:t>ist</a:t>
            </a:r>
            <a:br>
              <a:rPr lang="de-DE" sz="2400" dirty="0" smtClean="0"/>
            </a:br>
            <a:r>
              <a:rPr lang="de-DE" sz="2400" dirty="0" smtClean="0"/>
              <a:t>(und nicht gesperrt ist, z. B. „W“ für Wahlschein) oder</a:t>
            </a:r>
            <a:br>
              <a:rPr lang="de-DE" sz="2400" dirty="0" smtClean="0"/>
            </a:br>
            <a:endParaRPr lang="de-DE" sz="2400" dirty="0"/>
          </a:p>
          <a:p>
            <a:pPr>
              <a:defRPr/>
            </a:pPr>
            <a:r>
              <a:rPr lang="de-DE" sz="2400" dirty="0"/>
              <a:t>einen </a:t>
            </a:r>
            <a:r>
              <a:rPr lang="de-DE" sz="2400" b="1" dirty="0"/>
              <a:t>Wahlschein</a:t>
            </a:r>
            <a:r>
              <a:rPr lang="de-DE" sz="2400" dirty="0"/>
              <a:t> einer Gemeinde des Landkreises Traunstein besitzt</a:t>
            </a:r>
            <a:br>
              <a:rPr lang="de-DE" sz="2400" dirty="0"/>
            </a:br>
            <a:r>
              <a:rPr lang="de-DE" sz="2400" dirty="0"/>
              <a:t>(kann dann mit WS und Ausweis in einem beliebigen Wahllokal im Landkreis TS wählen).</a:t>
            </a:r>
          </a:p>
          <a:p>
            <a:endParaRPr lang="de-DE" sz="2400" dirty="0"/>
          </a:p>
        </p:txBody>
      </p:sp>
    </p:spTree>
    <p:extLst>
      <p:ext uri="{BB962C8B-B14F-4D97-AF65-F5344CB8AC3E}">
        <p14:creationId xmlns:p14="http://schemas.microsoft.com/office/powerpoint/2010/main" val="1847189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999892"/>
            <a:ext cx="8820472" cy="4517340"/>
          </a:xfrm>
        </p:spPr>
        <p:txBody>
          <a:bodyPr/>
          <a:lstStyle/>
          <a:p>
            <a:pPr>
              <a:lnSpc>
                <a:spcPct val="130000"/>
              </a:lnSpc>
              <a:spcBef>
                <a:spcPts val="500"/>
              </a:spcBef>
            </a:pPr>
            <a:r>
              <a:rPr lang="de-DE" altLang="de-DE" sz="2300" dirty="0">
                <a:sym typeface="Calibri" pitchFamily="34" charset="0"/>
              </a:rPr>
              <a:t>Vorlage der </a:t>
            </a:r>
            <a:r>
              <a:rPr lang="de-DE" altLang="de-DE" sz="2300" dirty="0" smtClean="0">
                <a:sym typeface="Calibri" pitchFamily="34" charset="0"/>
              </a:rPr>
              <a:t>Wahlbenachrichtigung</a:t>
            </a:r>
          </a:p>
          <a:p>
            <a:pPr>
              <a:lnSpc>
                <a:spcPct val="130000"/>
              </a:lnSpc>
              <a:spcBef>
                <a:spcPts val="500"/>
              </a:spcBef>
            </a:pPr>
            <a:r>
              <a:rPr lang="de-DE" altLang="de-DE" sz="2300" dirty="0" smtClean="0">
                <a:sym typeface="Calibri" pitchFamily="34" charset="0"/>
              </a:rPr>
              <a:t>Aushändigung </a:t>
            </a:r>
            <a:r>
              <a:rPr lang="de-DE" altLang="de-DE" sz="2300" dirty="0">
                <a:sym typeface="Calibri" pitchFamily="34" charset="0"/>
              </a:rPr>
              <a:t>eines </a:t>
            </a:r>
            <a:r>
              <a:rPr lang="de-DE" altLang="de-DE" sz="2300" dirty="0" smtClean="0">
                <a:sym typeface="Calibri" pitchFamily="34" charset="0"/>
              </a:rPr>
              <a:t>Stimmzettels/(Vor-</a:t>
            </a:r>
            <a:r>
              <a:rPr lang="de-DE" altLang="de-DE" sz="2300" dirty="0">
                <a:sym typeface="Calibri" pitchFamily="34" charset="0"/>
              </a:rPr>
              <a:t>)Prüfung des </a:t>
            </a:r>
            <a:r>
              <a:rPr lang="de-DE" altLang="de-DE" sz="2300" dirty="0" smtClean="0">
                <a:sym typeface="Calibri" pitchFamily="34" charset="0"/>
              </a:rPr>
              <a:t>Stimmrechts</a:t>
            </a:r>
          </a:p>
          <a:p>
            <a:pPr>
              <a:spcBef>
                <a:spcPts val="500"/>
              </a:spcBef>
            </a:pPr>
            <a:r>
              <a:rPr lang="de-DE" sz="2300" dirty="0">
                <a:solidFill>
                  <a:srgbClr val="000000"/>
                </a:solidFill>
                <a:latin typeface="Arial" pitchFamily="34" charset="0"/>
                <a:cs typeface="Arial" pitchFamily="34" charset="0"/>
              </a:rPr>
              <a:t>Jeder Stimmzettel enthält rechts oben eine Lochung oder die rechte obere Ecke ist abgeschnitten</a:t>
            </a:r>
            <a:r>
              <a:rPr lang="de-DE" sz="2300" dirty="0" smtClean="0">
                <a:solidFill>
                  <a:srgbClr val="000000"/>
                </a:solidFill>
                <a:latin typeface="Arial" pitchFamily="34" charset="0"/>
                <a:cs typeface="Arial" pitchFamily="34" charset="0"/>
              </a:rPr>
              <a:t>.</a:t>
            </a:r>
            <a:r>
              <a:rPr lang="de-DE" altLang="de-DE" sz="2300" dirty="0">
                <a:solidFill>
                  <a:srgbClr val="FF0000"/>
                </a:solidFill>
                <a:sym typeface="Calibri" pitchFamily="34" charset="0"/>
              </a:rPr>
              <a:t> </a:t>
            </a:r>
            <a:r>
              <a:rPr lang="de-DE" altLang="de-DE" sz="2300" dirty="0">
                <a:solidFill>
                  <a:srgbClr val="000000"/>
                </a:solidFill>
                <a:latin typeface="Arial" pitchFamily="34" charset="0"/>
                <a:cs typeface="Arial" pitchFamily="34" charset="0"/>
                <a:sym typeface="Calibri" pitchFamily="34" charset="0"/>
              </a:rPr>
              <a:t>Orientierungshilfe/Wahlschablone für blinde und sehbehinderte Wähler (siehe WA 1 </a:t>
            </a:r>
            <a:r>
              <a:rPr lang="de-DE" altLang="de-DE" sz="2300" dirty="0" smtClean="0">
                <a:solidFill>
                  <a:srgbClr val="000000"/>
                </a:solidFill>
                <a:latin typeface="Arial" pitchFamily="34" charset="0"/>
                <a:cs typeface="Arial" pitchFamily="34" charset="0"/>
                <a:sym typeface="Calibri" pitchFamily="34" charset="0"/>
              </a:rPr>
              <a:t>Nr. 1.4.2/2. Absatz und Nr</a:t>
            </a:r>
            <a:r>
              <a:rPr lang="de-DE" altLang="de-DE" sz="2300" dirty="0">
                <a:solidFill>
                  <a:srgbClr val="000000"/>
                </a:solidFill>
                <a:latin typeface="Arial" pitchFamily="34" charset="0"/>
                <a:cs typeface="Arial" pitchFamily="34" charset="0"/>
                <a:sym typeface="Calibri" pitchFamily="34" charset="0"/>
              </a:rPr>
              <a:t>. 1.4.4)</a:t>
            </a:r>
          </a:p>
          <a:p>
            <a:pPr marL="0" indent="0">
              <a:spcBef>
                <a:spcPts val="500"/>
              </a:spcBef>
              <a:buNone/>
            </a:pPr>
            <a:r>
              <a:rPr lang="de-DE" altLang="de-DE" sz="2300" dirty="0">
                <a:solidFill>
                  <a:srgbClr val="000000"/>
                </a:solidFill>
                <a:latin typeface="Arial" pitchFamily="34" charset="0"/>
                <a:cs typeface="Arial" pitchFamily="34" charset="0"/>
                <a:sym typeface="Calibri" pitchFamily="34" charset="0"/>
              </a:rPr>
              <a:t>   - Flyer </a:t>
            </a:r>
            <a:r>
              <a:rPr lang="de-DE" altLang="de-DE" sz="2300" dirty="0" smtClean="0">
                <a:solidFill>
                  <a:srgbClr val="000000"/>
                </a:solidFill>
                <a:latin typeface="Arial" pitchFamily="34" charset="0"/>
                <a:cs typeface="Arial" pitchFamily="34" charset="0"/>
                <a:sym typeface="Calibri" pitchFamily="34" charset="0"/>
              </a:rPr>
              <a:t>mit weiteren Infos (kann </a:t>
            </a:r>
            <a:r>
              <a:rPr lang="de-DE" altLang="de-DE" sz="2300" dirty="0">
                <a:solidFill>
                  <a:srgbClr val="000000"/>
                </a:solidFill>
                <a:latin typeface="Arial" pitchFamily="34" charset="0"/>
                <a:cs typeface="Arial" pitchFamily="34" charset="0"/>
                <a:sym typeface="Calibri" pitchFamily="34" charset="0"/>
              </a:rPr>
              <a:t>heute mitgenommen werden)</a:t>
            </a:r>
          </a:p>
          <a:p>
            <a:pPr marL="0" indent="0">
              <a:spcBef>
                <a:spcPts val="500"/>
              </a:spcBef>
              <a:buNone/>
            </a:pPr>
            <a:r>
              <a:rPr lang="de-DE" sz="2300" dirty="0">
                <a:solidFill>
                  <a:srgbClr val="000000"/>
                </a:solidFill>
                <a:latin typeface="Arial" pitchFamily="34" charset="0"/>
                <a:cs typeface="Arial" pitchFamily="34" charset="0"/>
                <a:sym typeface="Calibri" pitchFamily="34" charset="0"/>
              </a:rPr>
              <a:t>   - weitere Informationen können abrufen </a:t>
            </a:r>
            <a:r>
              <a:rPr lang="de-DE" sz="2300" dirty="0" smtClean="0">
                <a:solidFill>
                  <a:srgbClr val="000000"/>
                </a:solidFill>
                <a:latin typeface="Arial" pitchFamily="34" charset="0"/>
                <a:cs typeface="Arial" pitchFamily="34" charset="0"/>
                <a:sym typeface="Calibri" pitchFamily="34" charset="0"/>
              </a:rPr>
              <a:t>werden unter: </a:t>
            </a:r>
            <a:r>
              <a:rPr lang="de-DE" sz="2300" dirty="0" smtClean="0">
                <a:solidFill>
                  <a:srgbClr val="000000"/>
                </a:solidFill>
                <a:latin typeface="Arial" pitchFamily="34" charset="0"/>
                <a:cs typeface="Arial" pitchFamily="34" charset="0"/>
              </a:rPr>
              <a:t>http</a:t>
            </a:r>
            <a:r>
              <a:rPr lang="de-DE" sz="2300" dirty="0">
                <a:solidFill>
                  <a:srgbClr val="000000"/>
                </a:solidFill>
                <a:latin typeface="Arial" pitchFamily="34" charset="0"/>
                <a:cs typeface="Arial" pitchFamily="34" charset="0"/>
              </a:rPr>
              <a:t>://</a:t>
            </a:r>
            <a:r>
              <a:rPr lang="de-DE" sz="2300" dirty="0" smtClean="0">
                <a:solidFill>
                  <a:srgbClr val="000000"/>
                </a:solidFill>
                <a:latin typeface="Arial" pitchFamily="34" charset="0"/>
                <a:cs typeface="Arial" pitchFamily="34" charset="0"/>
              </a:rPr>
              <a:t>www.dbsv.org/wahlen</a:t>
            </a:r>
          </a:p>
          <a:p>
            <a:pPr>
              <a:lnSpc>
                <a:spcPct val="130000"/>
              </a:lnSpc>
              <a:spcBef>
                <a:spcPts val="500"/>
              </a:spcBef>
            </a:pPr>
            <a:endParaRPr lang="de-DE" sz="2000" dirty="0">
              <a:solidFill>
                <a:srgbClr val="000000"/>
              </a:solidFill>
              <a:latin typeface="Arial" pitchFamily="34" charset="0"/>
              <a:cs typeface="Arial" pitchFamily="34" charset="0"/>
            </a:endParaRPr>
          </a:p>
          <a:p>
            <a:pPr>
              <a:lnSpc>
                <a:spcPct val="130000"/>
              </a:lnSpc>
              <a:spcBef>
                <a:spcPts val="500"/>
              </a:spcBef>
            </a:pPr>
            <a:endParaRPr lang="de-DE" altLang="de-DE" sz="2000" dirty="0">
              <a:sym typeface="Calibri" pitchFamily="34" charset="0"/>
            </a:endParaRPr>
          </a:p>
          <a:p>
            <a:endParaRPr lang="de-DE" dirty="0"/>
          </a:p>
        </p:txBody>
      </p:sp>
      <p:sp>
        <p:nvSpPr>
          <p:cNvPr id="5" name="Textfeld 4"/>
          <p:cNvSpPr txBox="1"/>
          <p:nvPr/>
        </p:nvSpPr>
        <p:spPr>
          <a:xfrm>
            <a:off x="0" y="476672"/>
            <a:ext cx="9144000" cy="523220"/>
          </a:xfrm>
          <a:prstGeom prst="rect">
            <a:avLst/>
          </a:prstGeom>
          <a:noFill/>
        </p:spPr>
        <p:txBody>
          <a:bodyPr wrap="square" lIns="91305" tIns="45660" rIns="91305" bIns="45660" rtlCol="0">
            <a:spAutoFit/>
          </a:bodyPr>
          <a:lstStyle/>
          <a:p>
            <a:r>
              <a:rPr lang="de-DE" sz="2800" dirty="0" smtClean="0">
                <a:latin typeface="+mj-lt"/>
              </a:rPr>
              <a:t>Stimmenabgabe mit Stimmzettel</a:t>
            </a:r>
            <a:endParaRPr lang="de-DE" sz="2800" dirty="0"/>
          </a:p>
        </p:txBody>
      </p:sp>
    </p:spTree>
    <p:extLst>
      <p:ext uri="{BB962C8B-B14F-4D97-AF65-F5344CB8AC3E}">
        <p14:creationId xmlns:p14="http://schemas.microsoft.com/office/powerpoint/2010/main" val="1352457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7668" y="1196752"/>
            <a:ext cx="8229600" cy="3773016"/>
          </a:xfrm>
        </p:spPr>
        <p:txBody>
          <a:bodyPr/>
          <a:lstStyle/>
          <a:p>
            <a:pPr>
              <a:spcBef>
                <a:spcPts val="500"/>
              </a:spcBef>
            </a:pPr>
            <a:r>
              <a:rPr lang="de-DE" sz="2300" dirty="0">
                <a:solidFill>
                  <a:srgbClr val="000000"/>
                </a:solidFill>
                <a:latin typeface="Arial" pitchFamily="34" charset="0"/>
                <a:cs typeface="Arial" pitchFamily="34" charset="0"/>
              </a:rPr>
              <a:t>Der Wähler kennzeichnet und faltet seinen Stimmzettel in der Wahlkabine.</a:t>
            </a:r>
          </a:p>
          <a:p>
            <a:pPr>
              <a:spcBef>
                <a:spcPts val="500"/>
              </a:spcBef>
            </a:pPr>
            <a:r>
              <a:rPr lang="de-DE" sz="2300" dirty="0">
                <a:solidFill>
                  <a:srgbClr val="000000"/>
                </a:solidFill>
                <a:latin typeface="Arial" pitchFamily="34" charset="0"/>
                <a:cs typeface="Arial" pitchFamily="34" charset="0"/>
              </a:rPr>
              <a:t>Möglichkeit der Hilfestellung durch den Wahlvorstand oder andere </a:t>
            </a:r>
            <a:r>
              <a:rPr lang="de-DE" sz="2300" dirty="0" smtClean="0">
                <a:solidFill>
                  <a:srgbClr val="000000"/>
                </a:solidFill>
                <a:latin typeface="Arial" pitchFamily="34" charset="0"/>
                <a:cs typeface="Arial" pitchFamily="34" charset="0"/>
              </a:rPr>
              <a:t>Personen</a:t>
            </a:r>
            <a:r>
              <a:rPr lang="de-DE" sz="2300" dirty="0">
                <a:solidFill>
                  <a:srgbClr val="000000"/>
                </a:solidFill>
                <a:latin typeface="Arial" pitchFamily="34" charset="0"/>
                <a:cs typeface="Arial" pitchFamily="34" charset="0"/>
              </a:rPr>
              <a:t> </a:t>
            </a:r>
            <a:r>
              <a:rPr lang="de-DE" altLang="de-DE" sz="2300" dirty="0" smtClean="0">
                <a:sym typeface="Calibri" pitchFamily="34" charset="0"/>
              </a:rPr>
              <a:t>(siehe </a:t>
            </a:r>
            <a:r>
              <a:rPr lang="de-DE" altLang="de-DE" sz="2300" dirty="0">
                <a:sym typeface="Calibri" pitchFamily="34" charset="0"/>
              </a:rPr>
              <a:t>WA </a:t>
            </a:r>
            <a:r>
              <a:rPr lang="de-DE" altLang="de-DE" sz="2300" dirty="0" smtClean="0">
                <a:sym typeface="Calibri" pitchFamily="34" charset="0"/>
              </a:rPr>
              <a:t>1/Nr</a:t>
            </a:r>
            <a:r>
              <a:rPr lang="de-DE" altLang="de-DE" sz="2300" dirty="0">
                <a:sym typeface="Calibri" pitchFamily="34" charset="0"/>
              </a:rPr>
              <a:t>. 1.4.4</a:t>
            </a:r>
            <a:r>
              <a:rPr lang="de-DE" altLang="de-DE" sz="2300" dirty="0" smtClean="0">
                <a:sym typeface="Calibri" pitchFamily="34" charset="0"/>
              </a:rPr>
              <a:t>)</a:t>
            </a:r>
          </a:p>
          <a:p>
            <a:pPr>
              <a:spcBef>
                <a:spcPts val="500"/>
              </a:spcBef>
            </a:pPr>
            <a:r>
              <a:rPr lang="de-DE" sz="2300" dirty="0">
                <a:solidFill>
                  <a:srgbClr val="000000"/>
                </a:solidFill>
                <a:latin typeface="Arial" pitchFamily="34" charset="0"/>
                <a:cs typeface="Arial" pitchFamily="34" charset="0"/>
              </a:rPr>
              <a:t>Bei der Stimmabgabe in der Wahlkabine immer nur ein Wähler (Ausnahme Hilfsperson</a:t>
            </a:r>
            <a:r>
              <a:rPr lang="de-DE" sz="2300" dirty="0" smtClean="0">
                <a:solidFill>
                  <a:srgbClr val="000000"/>
                </a:solidFill>
                <a:latin typeface="Arial" pitchFamily="34" charset="0"/>
                <a:cs typeface="Arial" pitchFamily="34" charset="0"/>
              </a:rPr>
              <a:t>).</a:t>
            </a:r>
          </a:p>
          <a:p>
            <a:pPr>
              <a:spcBef>
                <a:spcPts val="500"/>
              </a:spcBef>
            </a:pPr>
            <a:r>
              <a:rPr lang="de-DE" sz="2300" dirty="0">
                <a:solidFill>
                  <a:srgbClr val="000000"/>
                </a:solidFill>
                <a:latin typeface="Arial" pitchFamily="34" charset="0"/>
                <a:cs typeface="Arial" pitchFamily="34" charset="0"/>
              </a:rPr>
              <a:t>Auf die Wahrung des Wahlgeheimnisses durch den Wahlvorstand achten.</a:t>
            </a:r>
          </a:p>
          <a:p>
            <a:pPr marL="0" indent="0">
              <a:buNone/>
            </a:pPr>
            <a:endParaRPr lang="de-DE" dirty="0"/>
          </a:p>
        </p:txBody>
      </p:sp>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a:latin typeface="+mj-lt"/>
              </a:rPr>
              <a:t>Kennzeichnung der Stimmzettel</a:t>
            </a:r>
            <a:endParaRPr lang="de-DE" sz="2800" dirty="0"/>
          </a:p>
        </p:txBody>
      </p:sp>
    </p:spTree>
    <p:extLst>
      <p:ext uri="{BB962C8B-B14F-4D97-AF65-F5344CB8AC3E}">
        <p14:creationId xmlns:p14="http://schemas.microsoft.com/office/powerpoint/2010/main" val="2640485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7683" y="1700808"/>
            <a:ext cx="8229600" cy="3412976"/>
          </a:xfrm>
        </p:spPr>
        <p:txBody>
          <a:bodyPr/>
          <a:lstStyle/>
          <a:p>
            <a:pPr>
              <a:lnSpc>
                <a:spcPct val="120000"/>
              </a:lnSpc>
              <a:spcBef>
                <a:spcPts val="500"/>
              </a:spcBef>
            </a:pPr>
            <a:r>
              <a:rPr lang="de-DE" altLang="de-DE" sz="2000" dirty="0">
                <a:latin typeface="+mj-lt"/>
                <a:sym typeface="Calibri" pitchFamily="34" charset="0"/>
              </a:rPr>
              <a:t>Identitätsprüfung und Prüfung der Wahlberechtigung </a:t>
            </a:r>
            <a:r>
              <a:rPr lang="de-DE" altLang="de-DE" sz="2000" dirty="0" smtClean="0">
                <a:latin typeface="+mj-lt"/>
                <a:sym typeface="Calibri" pitchFamily="34" charset="0"/>
              </a:rPr>
              <a:t>am Tisch des </a:t>
            </a:r>
            <a:r>
              <a:rPr lang="de-DE" altLang="de-DE" sz="2000" dirty="0" smtClean="0">
                <a:latin typeface="+mj-lt"/>
                <a:sym typeface="Calibri" pitchFamily="34" charset="0"/>
              </a:rPr>
              <a:t>Wahlvorstandes (siehe bitte auch WA 1 Nr. 1.4.5. Buchstabe a)</a:t>
            </a:r>
            <a:endParaRPr lang="de-DE" altLang="de-DE" sz="2000" dirty="0">
              <a:latin typeface="+mj-lt"/>
              <a:sym typeface="Calibri" pitchFamily="34" charset="0"/>
            </a:endParaRPr>
          </a:p>
          <a:p>
            <a:pPr>
              <a:lnSpc>
                <a:spcPct val="120000"/>
              </a:lnSpc>
              <a:spcBef>
                <a:spcPts val="500"/>
              </a:spcBef>
            </a:pPr>
            <a:r>
              <a:rPr lang="de-DE" altLang="de-DE" sz="2000" dirty="0" smtClean="0">
                <a:latin typeface="+mj-lt"/>
                <a:sym typeface="Calibri" pitchFamily="34" charset="0"/>
              </a:rPr>
              <a:t>Stimmabgabe </a:t>
            </a:r>
            <a:r>
              <a:rPr lang="de-DE" altLang="de-DE" sz="2000" dirty="0">
                <a:latin typeface="+mj-lt"/>
                <a:sym typeface="Calibri" pitchFamily="34" charset="0"/>
              </a:rPr>
              <a:t>im Wählerverzeichnis</a:t>
            </a:r>
          </a:p>
          <a:p>
            <a:pPr>
              <a:lnSpc>
                <a:spcPct val="120000"/>
              </a:lnSpc>
              <a:spcBef>
                <a:spcPts val="500"/>
              </a:spcBef>
            </a:pPr>
            <a:r>
              <a:rPr lang="de-DE" altLang="de-DE" sz="2000" dirty="0">
                <a:latin typeface="+mj-lt"/>
                <a:sym typeface="Calibri" pitchFamily="34" charset="0"/>
              </a:rPr>
              <a:t>Sperrvermerke vorhanden „W</a:t>
            </a:r>
            <a:r>
              <a:rPr lang="de-DE" altLang="de-DE" sz="2000" dirty="0" smtClean="0">
                <a:latin typeface="+mj-lt"/>
                <a:sym typeface="Calibri" pitchFamily="34" charset="0"/>
              </a:rPr>
              <a:t>“?</a:t>
            </a:r>
            <a:endParaRPr lang="de-DE" altLang="de-DE" sz="2000" dirty="0">
              <a:latin typeface="+mj-lt"/>
              <a:sym typeface="Calibri" pitchFamily="34" charset="0"/>
            </a:endParaRPr>
          </a:p>
          <a:p>
            <a:pPr>
              <a:lnSpc>
                <a:spcPct val="120000"/>
              </a:lnSpc>
              <a:spcBef>
                <a:spcPts val="500"/>
              </a:spcBef>
            </a:pPr>
            <a:r>
              <a:rPr lang="de-DE" altLang="de-DE" sz="2000" dirty="0" smtClean="0">
                <a:latin typeface="+mj-lt"/>
                <a:sym typeface="Calibri" pitchFamily="34" charset="0"/>
              </a:rPr>
              <a:t>Richtiges zuständiges Wahllokal</a:t>
            </a:r>
            <a:r>
              <a:rPr lang="de-DE" altLang="de-DE" sz="2800" dirty="0" smtClean="0">
                <a:latin typeface="+mj-lt"/>
                <a:sym typeface="Calibri" pitchFamily="34" charset="0"/>
              </a:rPr>
              <a:t/>
            </a:r>
            <a:br>
              <a:rPr lang="de-DE" altLang="de-DE" sz="2800" dirty="0" smtClean="0">
                <a:latin typeface="+mj-lt"/>
                <a:sym typeface="Calibri" pitchFamily="34" charset="0"/>
              </a:rPr>
            </a:br>
            <a:r>
              <a:rPr lang="de-DE" altLang="de-DE" sz="2800" dirty="0">
                <a:latin typeface="+mj-lt"/>
                <a:sym typeface="Calibri" pitchFamily="34" charset="0"/>
              </a:rPr>
              <a:t/>
            </a:r>
            <a:br>
              <a:rPr lang="de-DE" altLang="de-DE" sz="2800" dirty="0">
                <a:latin typeface="+mj-lt"/>
                <a:sym typeface="Calibri" pitchFamily="34" charset="0"/>
              </a:rPr>
            </a:br>
            <a:r>
              <a:rPr lang="de-DE" altLang="de-DE" sz="2800" dirty="0">
                <a:solidFill>
                  <a:srgbClr val="FF0000"/>
                </a:solidFill>
                <a:latin typeface="+mj-lt"/>
                <a:sym typeface="Calibri" pitchFamily="34" charset="0"/>
              </a:rPr>
              <a:t>…erst dann den Einwurf in die Urne freigeben …</a:t>
            </a:r>
          </a:p>
          <a:p>
            <a:endParaRPr lang="de-DE" sz="2800" dirty="0">
              <a:latin typeface="+mj-lt"/>
            </a:endParaRPr>
          </a:p>
        </p:txBody>
      </p:sp>
      <p:sp>
        <p:nvSpPr>
          <p:cNvPr id="5" name="Textfeld 4"/>
          <p:cNvSpPr txBox="1"/>
          <p:nvPr/>
        </p:nvSpPr>
        <p:spPr>
          <a:xfrm>
            <a:off x="-9532" y="476672"/>
            <a:ext cx="9144000" cy="953986"/>
          </a:xfrm>
          <a:prstGeom prst="rect">
            <a:avLst/>
          </a:prstGeom>
          <a:noFill/>
        </p:spPr>
        <p:txBody>
          <a:bodyPr wrap="square" lIns="91305" tIns="45660" rIns="91305" bIns="45660" rtlCol="0">
            <a:spAutoFit/>
          </a:bodyPr>
          <a:lstStyle/>
          <a:p>
            <a:r>
              <a:rPr lang="de-DE" sz="2800" dirty="0" smtClean="0">
                <a:latin typeface="+mj-lt"/>
              </a:rPr>
              <a:t>Prüfung der Wahlberechtigung und Eintrag </a:t>
            </a:r>
            <a:r>
              <a:rPr lang="de-DE" sz="2800" dirty="0">
                <a:latin typeface="+mj-lt"/>
              </a:rPr>
              <a:t>ins </a:t>
            </a:r>
            <a:r>
              <a:rPr lang="de-DE" sz="2800" dirty="0" smtClean="0">
                <a:latin typeface="+mj-lt"/>
              </a:rPr>
              <a:t>Wählerverzeichnis</a:t>
            </a:r>
            <a:endParaRPr lang="de-DE" sz="2800" dirty="0"/>
          </a:p>
        </p:txBody>
      </p:sp>
    </p:spTree>
    <p:extLst>
      <p:ext uri="{BB962C8B-B14F-4D97-AF65-F5344CB8AC3E}">
        <p14:creationId xmlns:p14="http://schemas.microsoft.com/office/powerpoint/2010/main" val="1522485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424936" cy="50750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365C0"/>
                </a:solidFill>
                <a:round/>
                <a:headEnd/>
                <a:tailEnd/>
              </a14:hiddenLine>
            </a:ext>
          </a:extLst>
        </p:spPr>
      </p:pic>
      <p:sp>
        <p:nvSpPr>
          <p:cNvPr id="7" name="Textfeld 6"/>
          <p:cNvSpPr txBox="1"/>
          <p:nvPr/>
        </p:nvSpPr>
        <p:spPr>
          <a:xfrm>
            <a:off x="-36512" y="116632"/>
            <a:ext cx="9144000" cy="523220"/>
          </a:xfrm>
          <a:prstGeom prst="rect">
            <a:avLst/>
          </a:prstGeom>
          <a:noFill/>
        </p:spPr>
        <p:txBody>
          <a:bodyPr wrap="square" lIns="91305" tIns="45660" rIns="91305" bIns="45660" rtlCol="0">
            <a:spAutoFit/>
          </a:bodyPr>
          <a:lstStyle/>
          <a:p>
            <a:r>
              <a:rPr lang="de-DE" sz="2800" dirty="0">
                <a:latin typeface="+mj-lt"/>
              </a:rPr>
              <a:t>Wahlhandlung im Wahlraum</a:t>
            </a:r>
            <a:endParaRPr lang="de-DE" sz="2800" dirty="0"/>
          </a:p>
        </p:txBody>
      </p:sp>
    </p:spTree>
    <p:extLst>
      <p:ext uri="{BB962C8B-B14F-4D97-AF65-F5344CB8AC3E}">
        <p14:creationId xmlns:p14="http://schemas.microsoft.com/office/powerpoint/2010/main" val="2196122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628800" y="2636912"/>
            <a:ext cx="9144000" cy="523220"/>
          </a:xfrm>
          <a:prstGeom prst="rect">
            <a:avLst/>
          </a:prstGeom>
          <a:noFill/>
        </p:spPr>
        <p:txBody>
          <a:bodyPr wrap="square" lIns="91305" tIns="45660" rIns="91305" bIns="45660" rtlCol="0">
            <a:spAutoFit/>
          </a:bodyPr>
          <a:lstStyle/>
          <a:p>
            <a:r>
              <a:rPr lang="de-DE" sz="2800" dirty="0" smtClean="0">
                <a:latin typeface="+mj-lt"/>
              </a:rPr>
              <a:t>Wahlbenachrichtigung</a:t>
            </a:r>
            <a:endParaRPr lang="de-DE" sz="2800" dirty="0"/>
          </a:p>
        </p:txBody>
      </p:sp>
      <p:pic>
        <p:nvPicPr>
          <p:cNvPr id="8" name="Grafik 7"/>
          <p:cNvPicPr>
            <a:picLocks noChangeAspect="1"/>
          </p:cNvPicPr>
          <p:nvPr/>
        </p:nvPicPr>
        <p:blipFill>
          <a:blip r:embed="rId2"/>
          <a:stretch>
            <a:fillRect/>
          </a:stretch>
        </p:blipFill>
        <p:spPr>
          <a:xfrm>
            <a:off x="3779911" y="116632"/>
            <a:ext cx="4578123" cy="6480720"/>
          </a:xfrm>
          <a:prstGeom prst="rect">
            <a:avLst/>
          </a:prstGeom>
        </p:spPr>
      </p:pic>
    </p:spTree>
    <p:extLst>
      <p:ext uri="{BB962C8B-B14F-4D97-AF65-F5344CB8AC3E}">
        <p14:creationId xmlns:p14="http://schemas.microsoft.com/office/powerpoint/2010/main" val="3933134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260648"/>
            <a:ext cx="4437516" cy="523220"/>
          </a:xfrm>
          <a:prstGeom prst="rect">
            <a:avLst/>
          </a:prstGeom>
          <a:noFill/>
        </p:spPr>
        <p:txBody>
          <a:bodyPr wrap="square" lIns="91305" tIns="45660" rIns="91305" bIns="45660" rtlCol="0">
            <a:spAutoFit/>
          </a:bodyPr>
          <a:lstStyle/>
          <a:p>
            <a:r>
              <a:rPr lang="de-DE" sz="2800" dirty="0">
                <a:latin typeface="+mj-lt"/>
              </a:rPr>
              <a:t>Stimmzettelmuster</a:t>
            </a:r>
            <a:endParaRPr lang="de-DE" sz="2800" dirty="0"/>
          </a:p>
        </p:txBody>
      </p:sp>
      <p:pic>
        <p:nvPicPr>
          <p:cNvPr id="2" name="Grafik 1"/>
          <p:cNvPicPr>
            <a:picLocks noChangeAspect="1"/>
          </p:cNvPicPr>
          <p:nvPr/>
        </p:nvPicPr>
        <p:blipFill>
          <a:blip r:embed="rId2"/>
          <a:stretch>
            <a:fillRect/>
          </a:stretch>
        </p:blipFill>
        <p:spPr>
          <a:xfrm>
            <a:off x="3851920" y="188640"/>
            <a:ext cx="4613967" cy="6549355"/>
          </a:xfrm>
          <a:prstGeom prst="rect">
            <a:avLst/>
          </a:prstGeom>
        </p:spPr>
      </p:pic>
    </p:spTree>
    <p:extLst>
      <p:ext uri="{BB962C8B-B14F-4D97-AF65-F5344CB8AC3E}">
        <p14:creationId xmlns:p14="http://schemas.microsoft.com/office/powerpoint/2010/main" val="2373638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528" y="332656"/>
            <a:ext cx="9144000" cy="461665"/>
          </a:xfrm>
          <a:prstGeom prst="rect">
            <a:avLst/>
          </a:prstGeom>
          <a:noFill/>
        </p:spPr>
        <p:txBody>
          <a:bodyPr wrap="square" lIns="91305" tIns="45660" rIns="91305" bIns="45660" rtlCol="0">
            <a:spAutoFit/>
          </a:bodyPr>
          <a:lstStyle/>
          <a:p>
            <a:r>
              <a:rPr lang="de-DE" sz="2400" b="1" dirty="0" smtClean="0">
                <a:latin typeface="+mj-lt"/>
              </a:rPr>
              <a:t>AGENDA</a:t>
            </a:r>
            <a:endParaRPr lang="de-DE" sz="2400" b="1" dirty="0">
              <a:latin typeface="+mj-lt"/>
            </a:endParaRPr>
          </a:p>
        </p:txBody>
      </p:sp>
      <p:sp>
        <p:nvSpPr>
          <p:cNvPr id="4" name="Rectangle 3"/>
          <p:cNvSpPr txBox="1">
            <a:spLocks/>
          </p:cNvSpPr>
          <p:nvPr/>
        </p:nvSpPr>
        <p:spPr>
          <a:xfrm>
            <a:off x="467544" y="797877"/>
            <a:ext cx="8352928" cy="4536504"/>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355600" indent="-342900" algn="just">
              <a:buClr>
                <a:schemeClr val="bg1">
                  <a:lumMod val="50000"/>
                </a:schemeClr>
              </a:buClr>
              <a:buFont typeface="Wingdings" panose="05000000000000000000" pitchFamily="2" charset="2"/>
              <a:buChar char="§"/>
            </a:pPr>
            <a:r>
              <a:rPr lang="de-DE" sz="2000" kern="0" dirty="0" smtClean="0"/>
              <a:t>Begrüßung</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Allgemeine Informationen</a:t>
            </a:r>
            <a:endParaRPr lang="de-DE" sz="2000" kern="0" dirty="0"/>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Ausstattung Wahlvorstand und Wahlräume</a:t>
            </a:r>
            <a:endParaRPr lang="de-DE" sz="2000" kern="0" dirty="0"/>
          </a:p>
          <a:p>
            <a:pPr marL="13433" indent="-342900" algn="just">
              <a:lnSpc>
                <a:spcPct val="100000"/>
              </a:lnSpc>
              <a:buClr>
                <a:schemeClr val="bg1">
                  <a:lumMod val="50000"/>
                </a:schemeClr>
              </a:buClr>
              <a:buFont typeface="Wingdings" panose="05000000000000000000" pitchFamily="2" charset="2"/>
              <a:buChar char="§"/>
            </a:pPr>
            <a:endParaRPr lang="de-DE" sz="2000" kern="0" dirty="0"/>
          </a:p>
          <a:p>
            <a:pPr marL="355600" indent="-342900">
              <a:buClr>
                <a:schemeClr val="bg1">
                  <a:lumMod val="50000"/>
                </a:schemeClr>
              </a:buClr>
              <a:buFont typeface="Wingdings" panose="05000000000000000000" pitchFamily="2" charset="2"/>
              <a:buChar char="§"/>
            </a:pPr>
            <a:r>
              <a:rPr lang="de-DE" sz="2000" kern="0" dirty="0"/>
              <a:t>Tätigkeiten des Wahlvorstandes am Wahltag vor 08.00 Uhr</a:t>
            </a:r>
          </a:p>
          <a:p>
            <a:pPr marL="355600" indent="-342900">
              <a:buClr>
                <a:schemeClr val="bg1">
                  <a:lumMod val="50000"/>
                </a:schemeClr>
              </a:buClr>
              <a:buFont typeface="Wingdings" panose="05000000000000000000" pitchFamily="2" charset="2"/>
              <a:buChar char="§"/>
            </a:pPr>
            <a:r>
              <a:rPr lang="de-DE" sz="2000" kern="0" dirty="0"/>
              <a:t>Tätigkeiten des Wahlvorstandes von 08.00 Uhr bis 18.00 Uhr</a:t>
            </a:r>
          </a:p>
          <a:p>
            <a:pPr marL="355600" indent="-342900" algn="just">
              <a:buClr>
                <a:schemeClr val="bg1">
                  <a:lumMod val="50000"/>
                </a:schemeClr>
              </a:buClr>
              <a:buFont typeface="Wingdings" panose="05000000000000000000" pitchFamily="2" charset="2"/>
              <a:buChar char="§"/>
            </a:pPr>
            <a:r>
              <a:rPr lang="de-DE" sz="2000" kern="0" dirty="0"/>
              <a:t>Tätigkeiten des Wahlvorstandes ab 18.00 Uhr</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Fragen und </a:t>
            </a:r>
            <a:r>
              <a:rPr lang="de-DE" sz="2000" kern="0" dirty="0" smtClean="0"/>
              <a:t>Antworten</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Verabschiedung</a:t>
            </a:r>
          </a:p>
          <a:p>
            <a:pPr marL="0" indent="0">
              <a:lnSpc>
                <a:spcPct val="90000"/>
              </a:lnSpc>
              <a:buSzPct val="90000"/>
              <a:buNone/>
              <a:defRPr/>
            </a:pP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Tree>
    <p:extLst>
      <p:ext uri="{BB962C8B-B14F-4D97-AF65-F5344CB8AC3E}">
        <p14:creationId xmlns:p14="http://schemas.microsoft.com/office/powerpoint/2010/main" val="2215487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3808" y="275002"/>
            <a:ext cx="6121090" cy="647700"/>
          </a:xfrm>
        </p:spPr>
        <p:txBody>
          <a:bodyPr/>
          <a:lstStyle/>
          <a:p>
            <a:r>
              <a:rPr lang="de-DE" dirty="0" smtClean="0"/>
              <a:t>Wählerverzeichnis</a:t>
            </a:r>
            <a:endParaRPr lang="de-DE" dirty="0"/>
          </a:p>
        </p:txBody>
      </p:sp>
      <p:pic>
        <p:nvPicPr>
          <p:cNvPr id="5" name="Grafik 4"/>
          <p:cNvPicPr>
            <a:picLocks noChangeAspect="1"/>
          </p:cNvPicPr>
          <p:nvPr/>
        </p:nvPicPr>
        <p:blipFill rotWithShape="1">
          <a:blip r:embed="rId2"/>
          <a:srcRect l="3152" t="-5473" r="-3152" b="17335"/>
          <a:stretch/>
        </p:blipFill>
        <p:spPr>
          <a:xfrm>
            <a:off x="251520" y="605531"/>
            <a:ext cx="4467675" cy="5220766"/>
          </a:xfrm>
          <a:prstGeom prst="rect">
            <a:avLst/>
          </a:prstGeom>
        </p:spPr>
      </p:pic>
      <p:pic>
        <p:nvPicPr>
          <p:cNvPr id="6" name="Grafik 5"/>
          <p:cNvPicPr>
            <a:picLocks noChangeAspect="1"/>
          </p:cNvPicPr>
          <p:nvPr/>
        </p:nvPicPr>
        <p:blipFill>
          <a:blip r:embed="rId3"/>
          <a:stretch>
            <a:fillRect/>
          </a:stretch>
        </p:blipFill>
        <p:spPr>
          <a:xfrm>
            <a:off x="3635896" y="1351696"/>
            <a:ext cx="4827863" cy="4045607"/>
          </a:xfrm>
          <a:prstGeom prst="rect">
            <a:avLst/>
          </a:prstGeom>
        </p:spPr>
      </p:pic>
    </p:spTree>
    <p:extLst>
      <p:ext uri="{BB962C8B-B14F-4D97-AF65-F5344CB8AC3E}">
        <p14:creationId xmlns:p14="http://schemas.microsoft.com/office/powerpoint/2010/main" val="984025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r>
              <a:rPr lang="de-DE" sz="2800" dirty="0">
                <a:latin typeface="+mj-lt"/>
              </a:rPr>
              <a:t>Auszüge Wählerverzeichnis</a:t>
            </a:r>
            <a:endParaRPr lang="de-DE" sz="2800" dirty="0"/>
          </a:p>
        </p:txBody>
      </p:sp>
      <p:pic>
        <p:nvPicPr>
          <p:cNvPr id="2" name="Grafik 1"/>
          <p:cNvPicPr>
            <a:picLocks noChangeAspect="1"/>
          </p:cNvPicPr>
          <p:nvPr/>
        </p:nvPicPr>
        <p:blipFill>
          <a:blip r:embed="rId2"/>
          <a:stretch>
            <a:fillRect/>
          </a:stretch>
        </p:blipFill>
        <p:spPr>
          <a:xfrm>
            <a:off x="179512" y="698194"/>
            <a:ext cx="8757958" cy="4623938"/>
          </a:xfrm>
          <a:prstGeom prst="rect">
            <a:avLst/>
          </a:prstGeom>
        </p:spPr>
      </p:pic>
      <p:sp>
        <p:nvSpPr>
          <p:cNvPr id="8" name="Freihandform 7"/>
          <p:cNvSpPr/>
          <p:nvPr/>
        </p:nvSpPr>
        <p:spPr bwMode="auto">
          <a:xfrm>
            <a:off x="5004048" y="3356992"/>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9" name="Freihandform 8"/>
          <p:cNvSpPr/>
          <p:nvPr/>
        </p:nvSpPr>
        <p:spPr bwMode="auto">
          <a:xfrm>
            <a:off x="5004048" y="3794538"/>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Tree>
    <p:extLst>
      <p:ext uri="{BB962C8B-B14F-4D97-AF65-F5344CB8AC3E}">
        <p14:creationId xmlns:p14="http://schemas.microsoft.com/office/powerpoint/2010/main" val="2917234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2" name="Grafik 1"/>
          <p:cNvPicPr>
            <a:picLocks noChangeAspect="1"/>
          </p:cNvPicPr>
          <p:nvPr/>
        </p:nvPicPr>
        <p:blipFill>
          <a:blip r:embed="rId2"/>
          <a:stretch>
            <a:fillRect/>
          </a:stretch>
        </p:blipFill>
        <p:spPr>
          <a:xfrm>
            <a:off x="323528" y="421617"/>
            <a:ext cx="8503423" cy="5409765"/>
          </a:xfrm>
          <a:prstGeom prst="rect">
            <a:avLst/>
          </a:prstGeom>
        </p:spPr>
      </p:pic>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Tree>
    <p:extLst>
      <p:ext uri="{BB962C8B-B14F-4D97-AF65-F5344CB8AC3E}">
        <p14:creationId xmlns:p14="http://schemas.microsoft.com/office/powerpoint/2010/main" val="826359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3" name="Grafik 2"/>
          <p:cNvPicPr>
            <a:picLocks noChangeAspect="1"/>
          </p:cNvPicPr>
          <p:nvPr/>
        </p:nvPicPr>
        <p:blipFill>
          <a:blip r:embed="rId2"/>
          <a:stretch>
            <a:fillRect/>
          </a:stretch>
        </p:blipFill>
        <p:spPr>
          <a:xfrm>
            <a:off x="611560" y="260648"/>
            <a:ext cx="7095732" cy="5594201"/>
          </a:xfrm>
          <a:prstGeom prst="rect">
            <a:avLst/>
          </a:prstGeom>
        </p:spPr>
      </p:pic>
    </p:spTree>
    <p:extLst>
      <p:ext uri="{BB962C8B-B14F-4D97-AF65-F5344CB8AC3E}">
        <p14:creationId xmlns:p14="http://schemas.microsoft.com/office/powerpoint/2010/main" val="490001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2" name="Grafik 1"/>
          <p:cNvPicPr>
            <a:picLocks noChangeAspect="1"/>
          </p:cNvPicPr>
          <p:nvPr/>
        </p:nvPicPr>
        <p:blipFill>
          <a:blip r:embed="rId2"/>
          <a:stretch>
            <a:fillRect/>
          </a:stretch>
        </p:blipFill>
        <p:spPr>
          <a:xfrm>
            <a:off x="671878" y="332656"/>
            <a:ext cx="7281872" cy="5431958"/>
          </a:xfrm>
          <a:prstGeom prst="rect">
            <a:avLst/>
          </a:prstGeom>
        </p:spPr>
      </p:pic>
    </p:spTree>
    <p:extLst>
      <p:ext uri="{BB962C8B-B14F-4D97-AF65-F5344CB8AC3E}">
        <p14:creationId xmlns:p14="http://schemas.microsoft.com/office/powerpoint/2010/main" val="3113357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3" name="Grafik 2"/>
          <p:cNvPicPr>
            <a:picLocks noChangeAspect="1"/>
          </p:cNvPicPr>
          <p:nvPr/>
        </p:nvPicPr>
        <p:blipFill>
          <a:blip r:embed="rId2"/>
          <a:stretch>
            <a:fillRect/>
          </a:stretch>
        </p:blipFill>
        <p:spPr>
          <a:xfrm>
            <a:off x="251520" y="1913615"/>
            <a:ext cx="8712968" cy="1621787"/>
          </a:xfrm>
          <a:prstGeom prst="rect">
            <a:avLst/>
          </a:prstGeom>
        </p:spPr>
      </p:pic>
    </p:spTree>
    <p:extLst>
      <p:ext uri="{BB962C8B-B14F-4D97-AF65-F5344CB8AC3E}">
        <p14:creationId xmlns:p14="http://schemas.microsoft.com/office/powerpoint/2010/main" val="1419253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692696"/>
            <a:ext cx="8229600" cy="4248472"/>
          </a:xfrm>
        </p:spPr>
        <p:txBody>
          <a:bodyPr/>
          <a:lstStyle/>
          <a:p>
            <a:pPr>
              <a:lnSpc>
                <a:spcPct val="120000"/>
              </a:lnSpc>
              <a:spcBef>
                <a:spcPts val="500"/>
              </a:spcBef>
            </a:pPr>
            <a:r>
              <a:rPr lang="de-DE" sz="2000" dirty="0"/>
              <a:t>Die Stimmabgabe ist in jedem beliebigen Wahlraum des Landkreises bzw. der kreisfreien Stadt möglich.</a:t>
            </a:r>
          </a:p>
          <a:p>
            <a:pPr>
              <a:lnSpc>
                <a:spcPct val="120000"/>
              </a:lnSpc>
              <a:spcBef>
                <a:spcPts val="500"/>
              </a:spcBef>
            </a:pPr>
            <a:r>
              <a:rPr lang="de-DE" altLang="de-DE" sz="2000" dirty="0" smtClean="0">
                <a:sym typeface="Calibri" pitchFamily="34" charset="0"/>
              </a:rPr>
              <a:t>Wahlrecht </a:t>
            </a:r>
            <a:r>
              <a:rPr lang="de-DE" altLang="de-DE" sz="2000" dirty="0">
                <a:sym typeface="Calibri" pitchFamily="34" charset="0"/>
              </a:rPr>
              <a:t>(</a:t>
            </a:r>
            <a:r>
              <a:rPr lang="de-DE" altLang="de-DE" sz="2000" dirty="0" smtClean="0">
                <a:sym typeface="Calibri" pitchFamily="34" charset="0"/>
              </a:rPr>
              <a:t>Wahlschein) </a:t>
            </a:r>
            <a:r>
              <a:rPr lang="de-DE" altLang="de-DE" sz="2000" dirty="0">
                <a:sym typeface="Calibri" pitchFamily="34" charset="0"/>
              </a:rPr>
              <a:t>prüfen (immer i.V. mit Ausweis)</a:t>
            </a:r>
          </a:p>
          <a:p>
            <a:pPr>
              <a:lnSpc>
                <a:spcPct val="120000"/>
              </a:lnSpc>
              <a:spcBef>
                <a:spcPts val="500"/>
              </a:spcBef>
            </a:pPr>
            <a:r>
              <a:rPr lang="de-DE" altLang="de-DE" sz="2000" dirty="0">
                <a:sym typeface="Calibri" pitchFamily="34" charset="0"/>
              </a:rPr>
              <a:t>Einbehalt des </a:t>
            </a:r>
            <a:r>
              <a:rPr lang="de-DE" altLang="de-DE" sz="2000" dirty="0" smtClean="0">
                <a:sym typeface="Calibri" pitchFamily="34" charset="0"/>
              </a:rPr>
              <a:t>Wahlscheins (Anlage zur Wahlniederschrift)</a:t>
            </a:r>
            <a:endParaRPr lang="de-DE" altLang="de-DE" sz="2000" dirty="0">
              <a:sym typeface="Calibri" pitchFamily="34" charset="0"/>
            </a:endParaRPr>
          </a:p>
          <a:p>
            <a:pPr>
              <a:lnSpc>
                <a:spcPct val="120000"/>
              </a:lnSpc>
              <a:spcBef>
                <a:spcPts val="500"/>
              </a:spcBef>
            </a:pPr>
            <a:r>
              <a:rPr lang="de-DE" altLang="de-DE" sz="2000" dirty="0">
                <a:sym typeface="Calibri" pitchFamily="34" charset="0"/>
              </a:rPr>
              <a:t>Anbringung eines Abstimmungsvermerkes auf </a:t>
            </a:r>
            <a:r>
              <a:rPr lang="de-DE" altLang="de-DE" sz="2000" dirty="0" smtClean="0">
                <a:sym typeface="Calibri" pitchFamily="34" charset="0"/>
              </a:rPr>
              <a:t>Wahlschein </a:t>
            </a:r>
            <a:r>
              <a:rPr lang="de-DE" altLang="de-DE" sz="2000" dirty="0">
                <a:sym typeface="Calibri" pitchFamily="34" charset="0"/>
              </a:rPr>
              <a:t>nicht notwendig</a:t>
            </a:r>
          </a:p>
          <a:p>
            <a:pPr>
              <a:lnSpc>
                <a:spcPct val="120000"/>
              </a:lnSpc>
              <a:spcBef>
                <a:spcPts val="500"/>
              </a:spcBef>
            </a:pPr>
            <a:r>
              <a:rPr lang="de-DE" altLang="de-DE" sz="2000" dirty="0">
                <a:solidFill>
                  <a:srgbClr val="FF0000"/>
                </a:solidFill>
                <a:sym typeface="Calibri" pitchFamily="34" charset="0"/>
              </a:rPr>
              <a:t>keine</a:t>
            </a:r>
            <a:r>
              <a:rPr lang="de-DE" altLang="de-DE" sz="2000" dirty="0">
                <a:sym typeface="Calibri" pitchFamily="34" charset="0"/>
              </a:rPr>
              <a:t> Annahme von </a:t>
            </a:r>
            <a:r>
              <a:rPr lang="de-DE" altLang="de-DE" sz="2000" dirty="0" smtClean="0">
                <a:solidFill>
                  <a:srgbClr val="FF0000"/>
                </a:solidFill>
                <a:sym typeface="Calibri" pitchFamily="34" charset="0"/>
              </a:rPr>
              <a:t>Wahlbriefen</a:t>
            </a:r>
          </a:p>
          <a:p>
            <a:pPr>
              <a:lnSpc>
                <a:spcPct val="120000"/>
              </a:lnSpc>
              <a:spcBef>
                <a:spcPts val="500"/>
              </a:spcBef>
            </a:pPr>
            <a:r>
              <a:rPr lang="de-DE" sz="2000" dirty="0"/>
              <a:t>Zweifel über die Wahlberechtigung klärt der Wahlvorstand. </a:t>
            </a:r>
          </a:p>
          <a:p>
            <a:pPr marL="800100" lvl="1" indent="-342900">
              <a:buClr>
                <a:prstClr val="white">
                  <a:lumMod val="50000"/>
                </a:prstClr>
              </a:buClr>
              <a:buFont typeface="Wingdings" pitchFamily="2" charset="2"/>
              <a:buChar char="Ø"/>
            </a:pPr>
            <a:r>
              <a:rPr lang="de-DE" sz="2000" dirty="0">
                <a:latin typeface="Arial" pitchFamily="34" charset="0"/>
                <a:cs typeface="Arial" pitchFamily="34" charset="0"/>
              </a:rPr>
              <a:t>In diesem Fall ist über die Zulassung oder Zurückweisung Beschluss zu fassen und eine Niederschrift als Anlage der </a:t>
            </a:r>
            <a:r>
              <a:rPr lang="de-DE" sz="2000" dirty="0">
                <a:solidFill>
                  <a:prstClr val="black"/>
                </a:solidFill>
                <a:latin typeface="Arial" pitchFamily="34" charset="0"/>
                <a:cs typeface="Arial" pitchFamily="34" charset="0"/>
              </a:rPr>
              <a:t>Wahlniederschrift beizufügen.</a:t>
            </a:r>
          </a:p>
          <a:p>
            <a:pPr marL="800100" lvl="1" indent="-342900">
              <a:buClr>
                <a:schemeClr val="bg1">
                  <a:lumMod val="50000"/>
                </a:schemeClr>
              </a:buClr>
              <a:buFont typeface="Wingdings" pitchFamily="2" charset="2"/>
              <a:buChar char="Ø"/>
            </a:pPr>
            <a:r>
              <a:rPr lang="de-DE" sz="2000" dirty="0">
                <a:latin typeface="Arial" pitchFamily="34" charset="0"/>
                <a:cs typeface="Arial" pitchFamily="34" charset="0"/>
              </a:rPr>
              <a:t>Der Wahlvorsteher behält den Wahlschein auch im Falle der Zurückweisung ein.</a:t>
            </a:r>
          </a:p>
          <a:p>
            <a:pPr>
              <a:lnSpc>
                <a:spcPct val="120000"/>
              </a:lnSpc>
              <a:spcBef>
                <a:spcPts val="500"/>
              </a:spcBef>
            </a:pPr>
            <a:endParaRPr lang="de-DE" altLang="de-DE" sz="2000" dirty="0"/>
          </a:p>
          <a:p>
            <a:endParaRPr lang="de-DE" dirty="0"/>
          </a:p>
        </p:txBody>
      </p:sp>
      <p:sp>
        <p:nvSpPr>
          <p:cNvPr id="5" name="Textfeld 4"/>
          <p:cNvSpPr txBox="1"/>
          <p:nvPr/>
        </p:nvSpPr>
        <p:spPr>
          <a:xfrm>
            <a:off x="-180528" y="260648"/>
            <a:ext cx="9144000" cy="523220"/>
          </a:xfrm>
          <a:prstGeom prst="rect">
            <a:avLst/>
          </a:prstGeom>
          <a:noFill/>
        </p:spPr>
        <p:txBody>
          <a:bodyPr wrap="square" lIns="91305" tIns="45660" rIns="91305" bIns="45660" rtlCol="0">
            <a:spAutoFit/>
          </a:bodyPr>
          <a:lstStyle/>
          <a:p>
            <a:r>
              <a:rPr lang="de-DE" sz="2800" dirty="0" smtClean="0">
                <a:latin typeface="+mj-lt"/>
              </a:rPr>
              <a:t>Stimmenabgabe mit </a:t>
            </a:r>
            <a:r>
              <a:rPr lang="de-DE" sz="2800" b="1" dirty="0" smtClean="0">
                <a:latin typeface="+mj-lt"/>
              </a:rPr>
              <a:t>Wahlschein</a:t>
            </a:r>
            <a:endParaRPr lang="de-DE" sz="2800" b="1" dirty="0"/>
          </a:p>
        </p:txBody>
      </p:sp>
    </p:spTree>
    <p:extLst>
      <p:ext uri="{BB962C8B-B14F-4D97-AF65-F5344CB8AC3E}">
        <p14:creationId xmlns:p14="http://schemas.microsoft.com/office/powerpoint/2010/main" val="2967902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2" name="Grafik 1"/>
          <p:cNvPicPr>
            <a:picLocks noChangeAspect="1"/>
          </p:cNvPicPr>
          <p:nvPr/>
        </p:nvPicPr>
        <p:blipFill>
          <a:blip r:embed="rId2"/>
          <a:stretch>
            <a:fillRect/>
          </a:stretch>
        </p:blipFill>
        <p:spPr>
          <a:xfrm>
            <a:off x="3635896" y="8901"/>
            <a:ext cx="4419453" cy="6722434"/>
          </a:xfrm>
          <a:prstGeom prst="rect">
            <a:avLst/>
          </a:prstGeom>
        </p:spPr>
      </p:pic>
    </p:spTree>
    <p:extLst>
      <p:ext uri="{BB962C8B-B14F-4D97-AF65-F5344CB8AC3E}">
        <p14:creationId xmlns:p14="http://schemas.microsoft.com/office/powerpoint/2010/main" val="2721139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4" name="Grafik 3"/>
          <p:cNvPicPr>
            <a:picLocks noChangeAspect="1"/>
          </p:cNvPicPr>
          <p:nvPr/>
        </p:nvPicPr>
        <p:blipFill>
          <a:blip r:embed="rId2"/>
          <a:stretch>
            <a:fillRect/>
          </a:stretch>
        </p:blipFill>
        <p:spPr>
          <a:xfrm>
            <a:off x="3563888" y="260648"/>
            <a:ext cx="4446774" cy="6465223"/>
          </a:xfrm>
          <a:prstGeom prst="rect">
            <a:avLst/>
          </a:prstGeom>
        </p:spPr>
      </p:pic>
    </p:spTree>
    <p:extLst>
      <p:ext uri="{BB962C8B-B14F-4D97-AF65-F5344CB8AC3E}">
        <p14:creationId xmlns:p14="http://schemas.microsoft.com/office/powerpoint/2010/main" val="4223226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980728"/>
            <a:ext cx="8229600" cy="4536504"/>
          </a:xfrm>
        </p:spPr>
        <p:txBody>
          <a:bodyPr/>
          <a:lstStyle/>
          <a:p>
            <a:r>
              <a:rPr lang="de-DE" sz="2000" dirty="0">
                <a:latin typeface="Arial" pitchFamily="34" charset="0"/>
                <a:cs typeface="Arial" pitchFamily="34" charset="0"/>
              </a:rPr>
              <a:t>Folgende Prüfungen sind </a:t>
            </a:r>
            <a:r>
              <a:rPr lang="de-DE" sz="2000" dirty="0">
                <a:solidFill>
                  <a:srgbClr val="C00000"/>
                </a:solidFill>
                <a:latin typeface="Arial" pitchFamily="34" charset="0"/>
                <a:cs typeface="Arial" pitchFamily="34" charset="0"/>
              </a:rPr>
              <a:t>in jedem Fall </a:t>
            </a:r>
            <a:r>
              <a:rPr lang="de-DE" sz="2000" dirty="0">
                <a:latin typeface="Arial" pitchFamily="34" charset="0"/>
                <a:cs typeface="Arial" pitchFamily="34" charset="0"/>
              </a:rPr>
              <a:t>durchzuführen:</a:t>
            </a:r>
          </a:p>
          <a:p>
            <a:endParaRPr lang="de-DE" sz="16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Wähler einem Wahlvorstandsmitglied persönlich bekannt oder kann er sich ausweisen?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in einem Verzeichnis der für ungültig erklärten Wahlscheine eingetragen?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für den Landkreis/die kreisfreie Stadt gültig?</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für die Europawahl am 09.06.2024?</a:t>
            </a:r>
            <a:endParaRPr lang="de-DE" sz="16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Dienstsiegel der ausstellenden Gemeinde auf dem Wahlschein?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vom ausstellenden Bediensteten unterschrieben oder – bei automatischer Erstellung – dessen Namenseindruck?</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Jegliche Zweifel hat der Wahlvorstand ggf. durch Rückruf bei der Gemeinde aufzuklären.</a:t>
            </a:r>
          </a:p>
          <a:p>
            <a:pPr>
              <a:lnSpc>
                <a:spcPct val="120000"/>
              </a:lnSpc>
              <a:spcBef>
                <a:spcPts val="500"/>
              </a:spcBef>
            </a:pPr>
            <a:endParaRPr lang="de-DE" altLang="de-DE" sz="2000" dirty="0"/>
          </a:p>
          <a:p>
            <a:endParaRPr lang="de-DE" dirty="0"/>
          </a:p>
        </p:txBody>
      </p:sp>
      <p:sp>
        <p:nvSpPr>
          <p:cNvPr id="5" name="Textfeld 4"/>
          <p:cNvSpPr txBox="1"/>
          <p:nvPr/>
        </p:nvSpPr>
        <p:spPr>
          <a:xfrm>
            <a:off x="-180528" y="260648"/>
            <a:ext cx="9144000" cy="523220"/>
          </a:xfrm>
          <a:prstGeom prst="rect">
            <a:avLst/>
          </a:prstGeom>
          <a:noFill/>
        </p:spPr>
        <p:txBody>
          <a:bodyPr wrap="square" lIns="91305" tIns="45660" rIns="91305" bIns="45660" rtlCol="0">
            <a:spAutoFit/>
          </a:bodyPr>
          <a:lstStyle/>
          <a:p>
            <a:r>
              <a:rPr lang="de-DE" sz="2800" dirty="0" smtClean="0">
                <a:latin typeface="+mj-lt"/>
              </a:rPr>
              <a:t>Stimmenabgabe mit Wahlschein</a:t>
            </a:r>
            <a:endParaRPr lang="de-DE" sz="2800" dirty="0"/>
          </a:p>
        </p:txBody>
      </p:sp>
    </p:spTree>
    <p:extLst>
      <p:ext uri="{BB962C8B-B14F-4D97-AF65-F5344CB8AC3E}">
        <p14:creationId xmlns:p14="http://schemas.microsoft.com/office/powerpoint/2010/main" val="3796011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0" y="188655"/>
            <a:ext cx="9144000" cy="720080"/>
          </a:xfrm>
        </p:spPr>
        <p:txBody>
          <a:bodyPr/>
          <a:lstStyle/>
          <a:p>
            <a:pPr algn="ctr" eaLnBrk="1" hangingPunct="1">
              <a:defRPr/>
            </a:pPr>
            <a:r>
              <a:rPr lang="de-DE" altLang="de-DE" dirty="0" smtClean="0">
                <a:solidFill>
                  <a:schemeClr val="tx1"/>
                </a:solidFill>
                <a:latin typeface="+mj-lt"/>
              </a:rPr>
              <a:t>Wahlbezirke der Stadt Traunstein</a:t>
            </a:r>
          </a:p>
        </p:txBody>
      </p:sp>
      <p:sp>
        <p:nvSpPr>
          <p:cNvPr id="6" name="Rectangle 3"/>
          <p:cNvSpPr txBox="1">
            <a:spLocks/>
          </p:cNvSpPr>
          <p:nvPr/>
        </p:nvSpPr>
        <p:spPr>
          <a:xfrm>
            <a:off x="539552" y="980728"/>
            <a:ext cx="8352928" cy="3816424"/>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nSpc>
                <a:spcPct val="90000"/>
              </a:lnSpc>
              <a:buSzPct val="90000"/>
              <a:buFont typeface="Wingdings" panose="05000000000000000000" pitchFamily="2" charset="2"/>
              <a:buChar char="§"/>
              <a:defRPr/>
            </a:pPr>
            <a:r>
              <a:rPr lang="de-DE" altLang="de-DE" sz="2000" kern="0" dirty="0"/>
              <a:t>12 Urnenwahlbezirke je </a:t>
            </a:r>
            <a:r>
              <a:rPr lang="de-DE" altLang="de-DE" sz="2000" kern="0" dirty="0" smtClean="0"/>
              <a:t>8 Wahlhelfer</a:t>
            </a:r>
            <a:r>
              <a:rPr lang="de-DE" altLang="de-DE" sz="2000" kern="0" dirty="0"/>
              <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smtClean="0"/>
              <a:t>12 </a:t>
            </a:r>
            <a:r>
              <a:rPr lang="de-DE" altLang="de-DE" sz="2000" kern="0" dirty="0"/>
              <a:t>Briefwahlbezirke je 8 </a:t>
            </a:r>
            <a:r>
              <a:rPr lang="de-DE" altLang="de-DE" sz="2000" kern="0" dirty="0" smtClean="0"/>
              <a:t>Wahlhelfer</a:t>
            </a:r>
            <a:r>
              <a:rPr lang="de-DE" altLang="de-DE" sz="2000" kern="0" dirty="0"/>
              <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a:t>0	Sonderstimmbezirke</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a:t>0 	Bewegliche </a:t>
            </a:r>
            <a:r>
              <a:rPr lang="de-DE" altLang="de-DE" sz="2000" kern="0" dirty="0" smtClean="0"/>
              <a:t>Wahlvorstände</a:t>
            </a:r>
          </a:p>
          <a:p>
            <a:pPr>
              <a:lnSpc>
                <a:spcPct val="90000"/>
              </a:lnSpc>
              <a:buSzPct val="90000"/>
              <a:buFont typeface="Wingdings" panose="05000000000000000000" pitchFamily="2" charset="2"/>
              <a:buChar char="§"/>
              <a:defRPr/>
            </a:pPr>
            <a:endParaRPr lang="de-DE" altLang="de-DE" sz="2000" kern="0" dirty="0"/>
          </a:p>
          <a:p>
            <a:pPr>
              <a:lnSpc>
                <a:spcPct val="90000"/>
              </a:lnSpc>
              <a:buSzPct val="90000"/>
              <a:buFont typeface="Wingdings" panose="05000000000000000000" pitchFamily="2" charset="2"/>
              <a:buChar char="§"/>
              <a:defRPr/>
            </a:pPr>
            <a:r>
              <a:rPr lang="de-DE" sz="2000" kern="0" dirty="0"/>
              <a:t>ehrenamtlich nach den Bestimmungen des Wahlrechts</a:t>
            </a:r>
          </a:p>
          <a:p>
            <a:pPr marL="0" indent="0">
              <a:lnSpc>
                <a:spcPct val="90000"/>
              </a:lnSpc>
              <a:buSzPct val="90000"/>
              <a:buNone/>
              <a:defRPr/>
            </a:pPr>
            <a:r>
              <a:rPr lang="de-DE" sz="2000" kern="0" dirty="0"/>
              <a:t>    Freiwilligkeit ist die beste Motivation, obwohl Verpflichtung besteht</a:t>
            </a:r>
          </a:p>
          <a:p>
            <a:pPr marL="0" indent="0">
              <a:lnSpc>
                <a:spcPct val="90000"/>
              </a:lnSpc>
              <a:buSzPct val="90000"/>
              <a:buNone/>
              <a:defRPr/>
            </a:pPr>
            <a:r>
              <a:rPr lang="de-DE" sz="2000" kern="0" dirty="0"/>
              <a:t>    Dank an alle, die sich freiwillig bereiterklären, diese immens wichtige       Säule der Demokratie mitzutragen (freie Wahlen)</a:t>
            </a:r>
          </a:p>
          <a:p>
            <a:pPr marL="0" indent="0">
              <a:lnSpc>
                <a:spcPct val="90000"/>
              </a:lnSpc>
              <a:buSzPct val="90000"/>
              <a:buNone/>
              <a:defRPr/>
            </a:pPr>
            <a:endParaRPr lang="de-DE" sz="2000" kern="0" dirty="0"/>
          </a:p>
          <a:p>
            <a:pPr marL="0" indent="0">
              <a:lnSpc>
                <a:spcPct val="90000"/>
              </a:lnSpc>
              <a:buSzPct val="90000"/>
              <a:buNone/>
              <a:defRPr/>
            </a:pPr>
            <a:r>
              <a:rPr lang="de-DE" altLang="de-DE" sz="2800" kern="0" dirty="0"/>
              <a:t/>
            </a:r>
            <a:br>
              <a:rPr lang="de-DE" altLang="de-DE" sz="2800" kern="0" dirty="0"/>
            </a:b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
        <p:nvSpPr>
          <p:cNvPr id="7" name="Rechteck 6"/>
          <p:cNvSpPr/>
          <p:nvPr/>
        </p:nvSpPr>
        <p:spPr>
          <a:xfrm>
            <a:off x="395536" y="4869145"/>
            <a:ext cx="8640960" cy="646331"/>
          </a:xfrm>
          <a:prstGeom prst="rect">
            <a:avLst/>
          </a:prstGeom>
          <a:ln w="38100">
            <a:solidFill>
              <a:srgbClr val="57E56B"/>
            </a:solidFill>
          </a:ln>
        </p:spPr>
        <p:txBody>
          <a:bodyPr wrap="square" lIns="91305" tIns="45660" rIns="91305" bIns="45660">
            <a:spAutoFit/>
          </a:bodyPr>
          <a:lstStyle/>
          <a:p>
            <a:pPr>
              <a:lnSpc>
                <a:spcPct val="90000"/>
              </a:lnSpc>
              <a:defRPr/>
            </a:pPr>
            <a:r>
              <a:rPr lang="de-DE" altLang="de-DE" sz="2000" b="1" kern="0" dirty="0"/>
              <a:t>Erreichbarkeit des Wahlamtes im Rathaus</a:t>
            </a:r>
          </a:p>
          <a:p>
            <a:pPr>
              <a:lnSpc>
                <a:spcPct val="90000"/>
              </a:lnSpc>
              <a:defRPr/>
            </a:pPr>
            <a:r>
              <a:rPr lang="de-DE" altLang="de-DE" sz="2000" b="1" kern="0" dirty="0"/>
              <a:t>unter Tel. 65-219 </a:t>
            </a:r>
            <a:r>
              <a:rPr lang="de-DE" altLang="de-DE" sz="2000" b="1" kern="0" dirty="0" smtClean="0"/>
              <a:t>(Frau Frank/Herr Peresich)</a:t>
            </a:r>
            <a:endParaRPr lang="de-DE" altLang="de-DE" sz="2000" b="1" kern="0" dirty="0"/>
          </a:p>
        </p:txBody>
      </p:sp>
    </p:spTree>
    <p:extLst>
      <p:ext uri="{BB962C8B-B14F-4D97-AF65-F5344CB8AC3E}">
        <p14:creationId xmlns:p14="http://schemas.microsoft.com/office/powerpoint/2010/main" val="750789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2" y="980728"/>
            <a:ext cx="8928992" cy="4896544"/>
          </a:xfrm>
        </p:spPr>
        <p:txBody>
          <a:bodyPr/>
          <a:lstStyle/>
          <a:p>
            <a:pPr marL="12700">
              <a:lnSpc>
                <a:spcPct val="100000"/>
              </a:lnSpc>
            </a:pPr>
            <a:r>
              <a:rPr lang="de-DE" sz="1750" dirty="0">
                <a:latin typeface="Arial"/>
                <a:cs typeface="Arial"/>
              </a:rPr>
              <a:t>Der Wahlvorstand hat einen Wähler bei Vorliegen einer der </a:t>
            </a:r>
            <a:r>
              <a:rPr lang="de-DE" sz="1750" dirty="0" smtClean="0">
                <a:latin typeface="Arial"/>
                <a:cs typeface="Arial"/>
              </a:rPr>
              <a:t>folgenden Gründe </a:t>
            </a:r>
            <a:r>
              <a:rPr lang="de-DE" sz="1750" u="sng" dirty="0" smtClean="0">
                <a:latin typeface="Arial"/>
                <a:cs typeface="Arial"/>
              </a:rPr>
              <a:t>zurückzuweisen</a:t>
            </a:r>
            <a:r>
              <a:rPr lang="de-DE" sz="1750" dirty="0" smtClean="0">
                <a:latin typeface="Arial"/>
                <a:cs typeface="Arial"/>
              </a:rPr>
              <a:t>:</a:t>
            </a:r>
            <a:endParaRPr lang="de-DE" sz="1750" dirty="0">
              <a:latin typeface="Arial"/>
              <a:cs typeface="Arial"/>
            </a:endParaRPr>
          </a:p>
          <a:p>
            <a:pPr marL="754197" lvl="1" indent="-342900">
              <a:buClr>
                <a:schemeClr val="bg1">
                  <a:lumMod val="50000"/>
                </a:schemeClr>
              </a:buClr>
              <a:buFont typeface="Wingdings" pitchFamily="2" charset="2"/>
              <a:buChar char="Ø"/>
            </a:pPr>
            <a:r>
              <a:rPr lang="de-DE" sz="1750" dirty="0">
                <a:latin typeface="Arial"/>
                <a:cs typeface="Arial"/>
              </a:rPr>
              <a:t>Er ist nicht in das Wählerverzeichnis eingetragen und besitzt keinen Wahlschein.</a:t>
            </a:r>
          </a:p>
          <a:p>
            <a:pPr marL="754197" lvl="1" indent="-342900">
              <a:buClr>
                <a:schemeClr val="bg1">
                  <a:lumMod val="50000"/>
                </a:schemeClr>
              </a:buClr>
              <a:buFont typeface="Wingdings" pitchFamily="2" charset="2"/>
              <a:buChar char="Ø"/>
            </a:pPr>
            <a:r>
              <a:rPr lang="de-DE" sz="1750" dirty="0">
                <a:latin typeface="Arial"/>
                <a:cs typeface="Arial"/>
              </a:rPr>
              <a:t>Er kann sich auf Verlangen des Wahlvorstandes nicht ausweisen oder verweigert die zur Feststellung der Identität </a:t>
            </a:r>
            <a:r>
              <a:rPr lang="de-DE" sz="1750" dirty="0" smtClean="0">
                <a:latin typeface="Arial"/>
                <a:cs typeface="Arial"/>
              </a:rPr>
              <a:t>erforderlichen Mitwirkungshandlungen</a:t>
            </a:r>
            <a:r>
              <a:rPr lang="de-DE" sz="1750" dirty="0">
                <a:latin typeface="Arial"/>
                <a:cs typeface="Arial"/>
              </a:rPr>
              <a:t>.</a:t>
            </a:r>
          </a:p>
          <a:p>
            <a:pPr marL="754197" lvl="1" indent="-342900">
              <a:buClr>
                <a:schemeClr val="bg1">
                  <a:lumMod val="50000"/>
                </a:schemeClr>
              </a:buClr>
              <a:buFont typeface="Wingdings" pitchFamily="2" charset="2"/>
              <a:buChar char="Ø"/>
            </a:pPr>
            <a:r>
              <a:rPr lang="de-DE" sz="1750" dirty="0">
                <a:latin typeface="Arial"/>
                <a:cs typeface="Arial"/>
              </a:rPr>
              <a:t>Trotz Wahlscheinvermerk im Wählerverzeichnis kann der Wähler keinen Wahlschein vorlegen.</a:t>
            </a:r>
          </a:p>
          <a:p>
            <a:pPr marL="754197" lvl="1" indent="-342900">
              <a:buClr>
                <a:schemeClr val="bg1">
                  <a:lumMod val="50000"/>
                </a:schemeClr>
              </a:buClr>
              <a:buFont typeface="Wingdings" pitchFamily="2" charset="2"/>
              <a:buChar char="Ø"/>
            </a:pPr>
            <a:r>
              <a:rPr lang="de-DE" sz="1750" dirty="0">
                <a:latin typeface="Arial"/>
                <a:cs typeface="Arial"/>
              </a:rPr>
              <a:t>Er hat bereits einen Stimmabgabevermerk im Wählerverzeichnis</a:t>
            </a:r>
            <a:r>
              <a:rPr lang="de-DE" sz="1750" dirty="0" smtClean="0">
                <a:latin typeface="Arial"/>
                <a:cs typeface="Arial"/>
              </a:rPr>
              <a:t>.</a:t>
            </a:r>
          </a:p>
          <a:p>
            <a:pPr marL="411297" lvl="1" indent="0">
              <a:buClr>
                <a:schemeClr val="bg1">
                  <a:lumMod val="50000"/>
                </a:schemeClr>
              </a:buClr>
              <a:buNone/>
            </a:pPr>
            <a:endParaRPr lang="de-DE" sz="1750" dirty="0">
              <a:latin typeface="Arial"/>
              <a:cs typeface="Arial"/>
            </a:endParaRPr>
          </a:p>
          <a:p>
            <a:pPr marL="754197" lvl="1" indent="-342900">
              <a:buClr>
                <a:schemeClr val="bg1">
                  <a:lumMod val="50000"/>
                </a:schemeClr>
              </a:buClr>
              <a:buFont typeface="Wingdings" pitchFamily="2" charset="2"/>
              <a:buChar char="Ø"/>
            </a:pPr>
            <a:r>
              <a:rPr lang="de-DE" sz="1750" u="sng" dirty="0">
                <a:latin typeface="Arial"/>
                <a:cs typeface="Arial"/>
              </a:rPr>
              <a:t>Möglichkeit der Berichtigung des Wählerverzeichnisses </a:t>
            </a:r>
            <a:r>
              <a:rPr lang="de-DE" sz="1750" dirty="0">
                <a:latin typeface="Arial"/>
                <a:cs typeface="Arial"/>
              </a:rPr>
              <a:t>durch die Gemeinde oder auf Veranlassung der Gemeinde durch den Wahlvorsteher bis 18.00 Uhr.</a:t>
            </a:r>
          </a:p>
          <a:p>
            <a:pPr marL="754197" lvl="1" indent="-342900">
              <a:buClr>
                <a:schemeClr val="bg1">
                  <a:lumMod val="50000"/>
                </a:schemeClr>
              </a:buClr>
              <a:buFont typeface="Wingdings" pitchFamily="2" charset="2"/>
              <a:buChar char="Ø"/>
            </a:pPr>
            <a:r>
              <a:rPr lang="de-DE" sz="1750" dirty="0">
                <a:latin typeface="Arial"/>
                <a:cs typeface="Arial"/>
              </a:rPr>
              <a:t>Korrekturen des Wählerverzeichnisses sind zu erläutern.</a:t>
            </a:r>
          </a:p>
          <a:p>
            <a:pPr marL="754197" lvl="1" indent="-342900">
              <a:buClr>
                <a:schemeClr val="bg1">
                  <a:lumMod val="50000"/>
                </a:schemeClr>
              </a:buClr>
              <a:buFont typeface="Wingdings" pitchFamily="2" charset="2"/>
              <a:buChar char="Ø"/>
            </a:pPr>
            <a:r>
              <a:rPr lang="de-DE" sz="1750" dirty="0">
                <a:latin typeface="Arial"/>
                <a:cs typeface="Arial"/>
              </a:rPr>
              <a:t>Korrekturen sind ebenso wie die berichtigte Abschlussbeurkundung</a:t>
            </a:r>
          </a:p>
          <a:p>
            <a:pPr marL="398597" lvl="1" indent="0">
              <a:buNone/>
            </a:pPr>
            <a:r>
              <a:rPr lang="de-DE" sz="1750" dirty="0" smtClean="0">
                <a:latin typeface="Arial"/>
                <a:cs typeface="Arial"/>
              </a:rPr>
              <a:t>      vom </a:t>
            </a:r>
            <a:r>
              <a:rPr lang="de-DE" sz="1750" dirty="0">
                <a:latin typeface="Arial"/>
                <a:cs typeface="Arial"/>
              </a:rPr>
              <a:t>Wahlvorsteher zu unterschreiben.</a:t>
            </a:r>
            <a:endParaRPr lang="de-DE" sz="1750" dirty="0">
              <a:cs typeface="Times New Roman"/>
            </a:endParaRPr>
          </a:p>
          <a:p>
            <a:pPr>
              <a:lnSpc>
                <a:spcPct val="120000"/>
              </a:lnSpc>
              <a:spcBef>
                <a:spcPts val="500"/>
              </a:spcBef>
            </a:pPr>
            <a:endParaRPr lang="de-DE" altLang="de-DE" sz="2000" dirty="0"/>
          </a:p>
          <a:p>
            <a:endParaRPr lang="de-DE" dirty="0"/>
          </a:p>
        </p:txBody>
      </p:sp>
      <p:sp>
        <p:nvSpPr>
          <p:cNvPr id="5" name="Textfeld 4"/>
          <p:cNvSpPr txBox="1"/>
          <p:nvPr/>
        </p:nvSpPr>
        <p:spPr>
          <a:xfrm>
            <a:off x="-180528" y="133538"/>
            <a:ext cx="9144000" cy="861653"/>
          </a:xfrm>
          <a:prstGeom prst="rect">
            <a:avLst/>
          </a:prstGeom>
          <a:noFill/>
        </p:spPr>
        <p:txBody>
          <a:bodyPr wrap="square" lIns="91305" tIns="45660" rIns="91305" bIns="45660" rtlCol="0">
            <a:spAutoFit/>
          </a:bodyPr>
          <a:lstStyle/>
          <a:p>
            <a:r>
              <a:rPr lang="de-DE" sz="2500" dirty="0" smtClean="0">
                <a:latin typeface="+mj-lt"/>
              </a:rPr>
              <a:t>Allg. Zurückweisungsgründe und eventuelle Heilungsmöglichkeiten WA 1 Nr. 1.4.5 Buchst. b)</a:t>
            </a:r>
            <a:endParaRPr lang="de-DE" sz="2500" dirty="0"/>
          </a:p>
        </p:txBody>
      </p:sp>
    </p:spTree>
    <p:extLst>
      <p:ext uri="{BB962C8B-B14F-4D97-AF65-F5344CB8AC3E}">
        <p14:creationId xmlns:p14="http://schemas.microsoft.com/office/powerpoint/2010/main" val="221064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1628800"/>
            <a:ext cx="8229600" cy="5616624"/>
          </a:xfrm>
        </p:spPr>
        <p:txBody>
          <a:bodyPr/>
          <a:lstStyle/>
          <a:p>
            <a:pPr>
              <a:spcBef>
                <a:spcPts val="0"/>
              </a:spcBef>
            </a:pPr>
            <a:r>
              <a:rPr lang="de-DE" sz="1900" dirty="0">
                <a:latin typeface="Arial" panose="020B0604020202020204" pitchFamily="34" charset="0"/>
                <a:cs typeface="Arial" panose="020B0604020202020204" pitchFamily="34" charset="0"/>
              </a:rPr>
              <a:t>Er hat seinen Stimmzettel verschrieben oder unbrauchbar gemacht</a:t>
            </a:r>
            <a:r>
              <a:rPr lang="de-DE" sz="1900" dirty="0" smtClean="0">
                <a:latin typeface="Arial" panose="020B060402020202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a:p>
            <a:pPr>
              <a:spcBef>
                <a:spcPts val="0"/>
              </a:spcBef>
            </a:pPr>
            <a:r>
              <a:rPr lang="de-DE" sz="1900" dirty="0">
                <a:latin typeface="Arial" panose="020B0604020202020204" pitchFamily="34" charset="0"/>
                <a:cs typeface="Arial" panose="020B0604020202020204" pitchFamily="34" charset="0"/>
              </a:rPr>
              <a:t>Er hat seinen Stimmzettel außerhalb der Wahlkabine gekennzeichnet oder gefaltet</a:t>
            </a:r>
            <a:r>
              <a:rPr lang="de-DE" sz="1900" dirty="0" smtClean="0">
                <a:latin typeface="Arial" panose="020B060402020202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a:p>
            <a:pPr>
              <a:spcBef>
                <a:spcPts val="0"/>
              </a:spcBef>
            </a:pPr>
            <a:r>
              <a:rPr lang="de-DE" sz="1900" dirty="0">
                <a:latin typeface="Arial" panose="020B0604020202020204" pitchFamily="34" charset="0"/>
                <a:cs typeface="Arial" panose="020B0604020202020204" pitchFamily="34" charset="0"/>
              </a:rPr>
              <a:t>Er hat seinen Stimmzettel so gefaltet, dass seine Stimmabgabe erkennbar ist oder ihn mit einem äußerlich sichtbaren Kennzeichen versehen</a:t>
            </a:r>
            <a:r>
              <a:rPr lang="de-DE" sz="1900" dirty="0" smtClean="0">
                <a:latin typeface="Arial" panose="020B060402020202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a:p>
            <a:pPr>
              <a:spcBef>
                <a:spcPts val="0"/>
              </a:spcBef>
            </a:pPr>
            <a:r>
              <a:rPr lang="de-DE" sz="1900" dirty="0">
                <a:latin typeface="Arial" panose="020B0604020202020204" pitchFamily="34" charset="0"/>
                <a:cs typeface="Arial" panose="020B0604020202020204" pitchFamily="34" charset="0"/>
              </a:rPr>
              <a:t>Er hat mehrere oder einen nicht amtlich hergestellten Stimmzettel abgeben oder mit dem Stimmzettel einen weiteren Gegenstand in die Wahlurne werfen wollen</a:t>
            </a:r>
            <a:r>
              <a:rPr lang="de-DE" sz="1900" dirty="0" smtClean="0">
                <a:latin typeface="Arial" panose="020B060402020202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a:p>
            <a:pPr>
              <a:spcBef>
                <a:spcPts val="0"/>
              </a:spcBef>
            </a:pPr>
            <a:r>
              <a:rPr lang="de-DE" sz="1900" dirty="0">
                <a:latin typeface="Arial" panose="020B0604020202020204" pitchFamily="34" charset="0"/>
                <a:cs typeface="Arial" panose="020B0604020202020204" pitchFamily="34" charset="0"/>
              </a:rPr>
              <a:t>Er hat für den Wahlvorstand erkennbar in der Wahlkabine fotografiert oder gefilmt</a:t>
            </a:r>
            <a:r>
              <a:rPr lang="de-DE" sz="1900" dirty="0" smtClean="0">
                <a:latin typeface="Arial" panose="020B0604020202020204" pitchFamily="34" charset="0"/>
                <a:cs typeface="Arial" panose="020B0604020202020204" pitchFamily="34" charset="0"/>
              </a:rPr>
              <a:t>.</a:t>
            </a:r>
            <a:endParaRPr lang="de-DE" sz="1900" dirty="0">
              <a:latin typeface="Arial" panose="020B0604020202020204" pitchFamily="34" charset="0"/>
              <a:cs typeface="Arial" panose="020B0604020202020204" pitchFamily="34" charset="0"/>
            </a:endParaRPr>
          </a:p>
          <a:p>
            <a:pPr>
              <a:spcBef>
                <a:spcPts val="0"/>
              </a:spcBef>
            </a:pPr>
            <a:r>
              <a:rPr lang="de-DE" sz="1900" dirty="0">
                <a:latin typeface="Arial" panose="020B0604020202020204" pitchFamily="34" charset="0"/>
                <a:cs typeface="Arial" panose="020B0604020202020204" pitchFamily="34" charset="0"/>
              </a:rPr>
              <a:t>Die Zurückweisung erfolgt immer durch </a:t>
            </a:r>
            <a:r>
              <a:rPr lang="de-DE" sz="1900" b="1" u="sng" dirty="0">
                <a:latin typeface="Arial" panose="020B0604020202020204" pitchFamily="34" charset="0"/>
                <a:cs typeface="Arial" panose="020B0604020202020204" pitchFamily="34" charset="0"/>
              </a:rPr>
              <a:t>Beschluss</a:t>
            </a:r>
            <a:r>
              <a:rPr lang="de-DE" sz="1900" dirty="0">
                <a:latin typeface="Arial" panose="020B0604020202020204" pitchFamily="34" charset="0"/>
                <a:cs typeface="Arial" panose="020B0604020202020204" pitchFamily="34" charset="0"/>
              </a:rPr>
              <a:t> des Wahlvorstandes.</a:t>
            </a:r>
          </a:p>
          <a:p>
            <a:pPr>
              <a:lnSpc>
                <a:spcPct val="120000"/>
              </a:lnSpc>
              <a:spcBef>
                <a:spcPts val="500"/>
              </a:spcBef>
            </a:pPr>
            <a:endParaRPr lang="de-DE" altLang="de-DE" sz="2000" dirty="0"/>
          </a:p>
          <a:p>
            <a:endParaRPr lang="de-DE" dirty="0"/>
          </a:p>
        </p:txBody>
      </p:sp>
      <p:sp>
        <p:nvSpPr>
          <p:cNvPr id="5" name="Textfeld 4"/>
          <p:cNvSpPr txBox="1"/>
          <p:nvPr/>
        </p:nvSpPr>
        <p:spPr>
          <a:xfrm>
            <a:off x="0" y="404664"/>
            <a:ext cx="9144000" cy="953986"/>
          </a:xfrm>
          <a:prstGeom prst="rect">
            <a:avLst/>
          </a:prstGeom>
          <a:noFill/>
        </p:spPr>
        <p:txBody>
          <a:bodyPr wrap="square" lIns="91305" tIns="45660" rIns="91305" bIns="45660" rtlCol="0">
            <a:spAutoFit/>
          </a:bodyPr>
          <a:lstStyle/>
          <a:p>
            <a:r>
              <a:rPr lang="de-DE" sz="2800" dirty="0" smtClean="0">
                <a:latin typeface="+mj-lt"/>
              </a:rPr>
              <a:t>Fälle, in denen der Wähler zurückzuweisen ist, aber auf Verlangen einen neuen Stimmzettel erhält</a:t>
            </a:r>
            <a:endParaRPr lang="de-DE" sz="2800" dirty="0"/>
          </a:p>
        </p:txBody>
      </p:sp>
    </p:spTree>
    <p:extLst>
      <p:ext uri="{BB962C8B-B14F-4D97-AF65-F5344CB8AC3E}">
        <p14:creationId xmlns:p14="http://schemas.microsoft.com/office/powerpoint/2010/main" val="1143154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268760"/>
            <a:ext cx="8727509" cy="4104456"/>
          </a:xfrm>
        </p:spPr>
        <p:txBody>
          <a:bodyPr/>
          <a:lstStyle/>
          <a:p>
            <a:pPr>
              <a:spcBef>
                <a:spcPts val="500"/>
              </a:spcBef>
            </a:pPr>
            <a:r>
              <a:rPr lang="de-DE" altLang="de-DE" sz="2500" dirty="0">
                <a:sym typeface="Calibri" pitchFamily="34" charset="0"/>
              </a:rPr>
              <a:t>Ende 18.00 </a:t>
            </a:r>
            <a:r>
              <a:rPr lang="de-DE" altLang="de-DE" sz="2500" dirty="0" smtClean="0">
                <a:sym typeface="Calibri" pitchFamily="34" charset="0"/>
              </a:rPr>
              <a:t>Uhr wird vom Wahlvorsteher bekannt gegeben.</a:t>
            </a:r>
            <a:endParaRPr lang="de-DE" altLang="de-DE" sz="2500" dirty="0">
              <a:sym typeface="Calibri" pitchFamily="34" charset="0"/>
            </a:endParaRPr>
          </a:p>
          <a:p>
            <a:pPr>
              <a:spcBef>
                <a:spcPts val="500"/>
              </a:spcBef>
            </a:pPr>
            <a:r>
              <a:rPr lang="de-DE" altLang="de-DE" sz="2500" dirty="0">
                <a:sym typeface="Calibri" pitchFamily="34" charset="0"/>
              </a:rPr>
              <a:t>Zulassung noch anwesender </a:t>
            </a:r>
            <a:r>
              <a:rPr lang="de-DE" altLang="de-DE" sz="2500" dirty="0" smtClean="0">
                <a:sym typeface="Calibri" pitchFamily="34" charset="0"/>
              </a:rPr>
              <a:t>Wahlberechtigter welche vor 18.00 Uhr erschienen sind.</a:t>
            </a:r>
          </a:p>
          <a:p>
            <a:pPr>
              <a:spcBef>
                <a:spcPts val="500"/>
              </a:spcBef>
            </a:pPr>
            <a:r>
              <a:rPr lang="de-DE" altLang="de-DE" sz="2500" dirty="0" smtClean="0">
                <a:sym typeface="Calibri" pitchFamily="34" charset="0"/>
              </a:rPr>
              <a:t>Grundsatz der Öffentlichkeit (Eingangstüren bleiben </a:t>
            </a:r>
            <a:r>
              <a:rPr lang="de-DE" altLang="de-DE" sz="2500" dirty="0" smtClean="0">
                <a:solidFill>
                  <a:srgbClr val="FF0000"/>
                </a:solidFill>
                <a:sym typeface="Calibri" pitchFamily="34" charset="0"/>
              </a:rPr>
              <a:t>offen)!</a:t>
            </a:r>
          </a:p>
          <a:p>
            <a:pPr>
              <a:spcBef>
                <a:spcPts val="500"/>
              </a:spcBef>
            </a:pPr>
            <a:r>
              <a:rPr lang="de-DE" sz="2500" dirty="0">
                <a:latin typeface="Arial" pitchFamily="34" charset="0"/>
                <a:cs typeface="Arial" pitchFamily="34" charset="0"/>
              </a:rPr>
              <a:t>Der Wahlvorsteher erklärt die Wahlhandlung für geschlossen.</a:t>
            </a:r>
          </a:p>
          <a:p>
            <a:pPr>
              <a:spcBef>
                <a:spcPts val="500"/>
              </a:spcBef>
            </a:pPr>
            <a:r>
              <a:rPr lang="de-DE" sz="2500" dirty="0">
                <a:latin typeface="Arial" pitchFamily="34" charset="0"/>
                <a:cs typeface="Arial" pitchFamily="34" charset="0"/>
              </a:rPr>
              <a:t>Er ordnet die sofortige Entfernung und Verpackung aller nicht benutzten Stimmzettel an.</a:t>
            </a:r>
          </a:p>
          <a:p>
            <a:pPr>
              <a:spcBef>
                <a:spcPts val="500"/>
              </a:spcBef>
            </a:pPr>
            <a:endParaRPr lang="de-DE" altLang="de-DE" sz="2800" dirty="0" smtClean="0">
              <a:solidFill>
                <a:srgbClr val="FF0000"/>
              </a:solidFill>
              <a:sym typeface="Calibri" pitchFamily="34" charset="0"/>
            </a:endParaRPr>
          </a:p>
          <a:p>
            <a:pPr marL="0" indent="0">
              <a:spcBef>
                <a:spcPts val="500"/>
              </a:spcBef>
              <a:buNone/>
            </a:pPr>
            <a:r>
              <a:rPr lang="de-DE" altLang="de-DE" sz="2800" dirty="0">
                <a:sym typeface="Calibri" pitchFamily="34" charset="0"/>
              </a:rPr>
              <a:t/>
            </a:r>
            <a:br>
              <a:rPr lang="de-DE" altLang="de-DE" sz="2800" dirty="0">
                <a:sym typeface="Calibri" pitchFamily="34" charset="0"/>
              </a:rPr>
            </a:br>
            <a:endParaRPr lang="de-DE" altLang="de-DE" sz="2800" dirty="0">
              <a:sym typeface="Calibri" pitchFamily="34" charset="0"/>
            </a:endParaRPr>
          </a:p>
          <a:p>
            <a:pPr marL="0" indent="0">
              <a:buNone/>
            </a:pPr>
            <a:endParaRPr lang="de-DE" dirty="0"/>
          </a:p>
        </p:txBody>
      </p:sp>
      <p:sp>
        <p:nvSpPr>
          <p:cNvPr id="5" name="Textfeld 4"/>
          <p:cNvSpPr txBox="1"/>
          <p:nvPr/>
        </p:nvSpPr>
        <p:spPr>
          <a:xfrm>
            <a:off x="-15182" y="639852"/>
            <a:ext cx="9144000" cy="523220"/>
          </a:xfrm>
          <a:prstGeom prst="rect">
            <a:avLst/>
          </a:prstGeom>
          <a:noFill/>
        </p:spPr>
        <p:txBody>
          <a:bodyPr wrap="square" lIns="91305" tIns="45660" rIns="91305" bIns="45660" rtlCol="0">
            <a:spAutoFit/>
          </a:bodyPr>
          <a:lstStyle/>
          <a:p>
            <a:r>
              <a:rPr lang="de-DE" altLang="de-DE" sz="2800" b="1" dirty="0"/>
              <a:t>Schluss der Abstimmung</a:t>
            </a:r>
            <a:endParaRPr lang="de-DE" sz="2800" b="1" dirty="0"/>
          </a:p>
        </p:txBody>
      </p:sp>
      <p:sp>
        <p:nvSpPr>
          <p:cNvPr id="2" name="Rechteck 1"/>
          <p:cNvSpPr/>
          <p:nvPr/>
        </p:nvSpPr>
        <p:spPr>
          <a:xfrm>
            <a:off x="467545" y="116632"/>
            <a:ext cx="8178546" cy="523220"/>
          </a:xfrm>
          <a:prstGeom prst="rect">
            <a:avLst/>
          </a:prstGeom>
        </p:spPr>
        <p:txBody>
          <a:bodyPr wrap="square">
            <a:spAutoFit/>
          </a:bodyPr>
          <a:lstStyle/>
          <a:p>
            <a:pPr marL="12700">
              <a:buClr>
                <a:schemeClr val="bg1">
                  <a:lumMod val="50000"/>
                </a:schemeClr>
              </a:buClr>
            </a:pPr>
            <a:r>
              <a:rPr lang="de-DE" sz="2800" kern="0" dirty="0">
                <a:solidFill>
                  <a:srgbClr val="35CD35"/>
                </a:solidFill>
              </a:rPr>
              <a:t>Tätigkeiten des Wahlvorstandes ab 18.00 Uhr</a:t>
            </a:r>
          </a:p>
        </p:txBody>
      </p:sp>
    </p:spTree>
    <p:extLst>
      <p:ext uri="{BB962C8B-B14F-4D97-AF65-F5344CB8AC3E}">
        <p14:creationId xmlns:p14="http://schemas.microsoft.com/office/powerpoint/2010/main" val="1678831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268760"/>
            <a:ext cx="8727509" cy="4104456"/>
          </a:xfrm>
        </p:spPr>
        <p:txBody>
          <a:bodyPr/>
          <a:lstStyle/>
          <a:p>
            <a:pPr>
              <a:spcBef>
                <a:spcPts val="500"/>
              </a:spcBef>
            </a:pPr>
            <a:r>
              <a:rPr lang="de-DE" sz="2000" dirty="0"/>
              <a:t>Die Feststellung des Wahlergebnisses erfolgt unmittelbar nach Abschluss der Stimmabgabe ohne Unterbrechung und ausschließlich im Wahlraum. </a:t>
            </a:r>
          </a:p>
          <a:p>
            <a:pPr>
              <a:spcBef>
                <a:spcPts val="500"/>
              </a:spcBef>
            </a:pPr>
            <a:endParaRPr lang="de-DE" sz="2000" dirty="0"/>
          </a:p>
          <a:p>
            <a:pPr>
              <a:spcBef>
                <a:spcPts val="500"/>
              </a:spcBef>
            </a:pPr>
            <a:r>
              <a:rPr lang="de-DE" sz="2000" dirty="0"/>
              <a:t>Die Ermittlung und die Feststellung des Wahlergebnisses sind nach wie vor öffentlich.</a:t>
            </a:r>
          </a:p>
          <a:p>
            <a:pPr>
              <a:spcBef>
                <a:spcPts val="500"/>
              </a:spcBef>
            </a:pPr>
            <a:endParaRPr lang="de-DE" sz="2000" dirty="0"/>
          </a:p>
          <a:p>
            <a:pPr>
              <a:spcBef>
                <a:spcPts val="500"/>
              </a:spcBef>
            </a:pPr>
            <a:r>
              <a:rPr lang="de-DE" sz="2000" dirty="0"/>
              <a:t>Der Wahlvorsteher öffnet die Wahlurne.</a:t>
            </a:r>
          </a:p>
          <a:p>
            <a:pPr>
              <a:spcBef>
                <a:spcPts val="500"/>
              </a:spcBef>
            </a:pPr>
            <a:endParaRPr lang="de-DE" sz="2000" dirty="0"/>
          </a:p>
          <a:p>
            <a:pPr>
              <a:spcBef>
                <a:spcPts val="500"/>
              </a:spcBef>
            </a:pPr>
            <a:r>
              <a:rPr lang="de-DE" sz="2000" dirty="0"/>
              <a:t>Der Wahlvorsteher entnimmt die Stimmzettel der Wahlurne und überzeugt sich, dass diese leer ist.</a:t>
            </a:r>
          </a:p>
          <a:p>
            <a:pPr>
              <a:spcBef>
                <a:spcPts val="500"/>
              </a:spcBef>
            </a:pPr>
            <a:endParaRPr lang="de-DE" altLang="de-DE" sz="2800" dirty="0" smtClean="0">
              <a:solidFill>
                <a:srgbClr val="FF0000"/>
              </a:solidFill>
              <a:sym typeface="Calibri" pitchFamily="34" charset="0"/>
            </a:endParaRPr>
          </a:p>
          <a:p>
            <a:pPr marL="0" indent="0">
              <a:spcBef>
                <a:spcPts val="500"/>
              </a:spcBef>
              <a:buNone/>
            </a:pPr>
            <a:r>
              <a:rPr lang="de-DE" altLang="de-DE" sz="2800" dirty="0">
                <a:sym typeface="Calibri" pitchFamily="34" charset="0"/>
              </a:rPr>
              <a:t/>
            </a:r>
            <a:br>
              <a:rPr lang="de-DE" altLang="de-DE" sz="2800" dirty="0">
                <a:sym typeface="Calibri" pitchFamily="34" charset="0"/>
              </a:rPr>
            </a:br>
            <a:endParaRPr lang="de-DE" altLang="de-DE" sz="2800" dirty="0">
              <a:sym typeface="Calibri" pitchFamily="34" charset="0"/>
            </a:endParaRPr>
          </a:p>
          <a:p>
            <a:pPr marL="0" indent="0">
              <a:buNone/>
            </a:pPr>
            <a:endParaRPr lang="de-DE" dirty="0"/>
          </a:p>
        </p:txBody>
      </p:sp>
      <p:sp>
        <p:nvSpPr>
          <p:cNvPr id="5" name="Textfeld 4"/>
          <p:cNvSpPr txBox="1"/>
          <p:nvPr/>
        </p:nvSpPr>
        <p:spPr>
          <a:xfrm>
            <a:off x="-157404" y="404664"/>
            <a:ext cx="9144000" cy="523220"/>
          </a:xfrm>
          <a:prstGeom prst="rect">
            <a:avLst/>
          </a:prstGeom>
          <a:noFill/>
        </p:spPr>
        <p:txBody>
          <a:bodyPr wrap="square" lIns="91305" tIns="45660" rIns="91305" bIns="45660" rtlCol="0">
            <a:spAutoFit/>
          </a:bodyPr>
          <a:lstStyle/>
          <a:p>
            <a:r>
              <a:rPr lang="de-DE" altLang="de-DE" sz="2800" dirty="0" smtClean="0"/>
              <a:t>Ermittlung und Feststellung des Wahlergebnisses</a:t>
            </a:r>
            <a:endParaRPr lang="de-DE" sz="2800" dirty="0"/>
          </a:p>
        </p:txBody>
      </p:sp>
    </p:spTree>
    <p:extLst>
      <p:ext uri="{BB962C8B-B14F-4D97-AF65-F5344CB8AC3E}">
        <p14:creationId xmlns:p14="http://schemas.microsoft.com/office/powerpoint/2010/main" val="2184310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783868"/>
            <a:ext cx="8229600" cy="4877380"/>
          </a:xfrm>
        </p:spPr>
        <p:txBody>
          <a:bodyPr/>
          <a:lstStyle/>
          <a:p>
            <a:pPr>
              <a:spcBef>
                <a:spcPts val="0"/>
              </a:spcBef>
            </a:pPr>
            <a:r>
              <a:rPr lang="de-DE" altLang="de-DE" sz="2000" dirty="0">
                <a:latin typeface="Arial" panose="020B0604020202020204" pitchFamily="34" charset="0"/>
                <a:cs typeface="Arial" panose="020B0604020202020204" pitchFamily="34" charset="0"/>
                <a:sym typeface="Calibri" pitchFamily="34" charset="0"/>
              </a:rPr>
              <a:t>Zahl der </a:t>
            </a:r>
            <a:r>
              <a:rPr lang="de-DE" altLang="de-DE" sz="2000" u="sng" dirty="0">
                <a:latin typeface="Arial" panose="020B0604020202020204" pitchFamily="34" charset="0"/>
                <a:cs typeface="Arial" panose="020B0604020202020204" pitchFamily="34" charset="0"/>
                <a:sym typeface="Calibri" pitchFamily="34" charset="0"/>
              </a:rPr>
              <a:t>Wahlberechtigten</a:t>
            </a:r>
            <a:r>
              <a:rPr lang="de-DE" altLang="de-DE" sz="2000" dirty="0">
                <a:latin typeface="Arial" panose="020B0604020202020204" pitchFamily="34" charset="0"/>
                <a:cs typeface="Arial" panose="020B0604020202020204" pitchFamily="34" charset="0"/>
                <a:sym typeface="Calibri" pitchFamily="34" charset="0"/>
              </a:rPr>
              <a:t> (</a:t>
            </a:r>
            <a:r>
              <a:rPr lang="de-DE" altLang="de-DE" sz="2000" dirty="0" err="1">
                <a:latin typeface="Arial" panose="020B0604020202020204" pitchFamily="34" charset="0"/>
                <a:cs typeface="Arial" panose="020B0604020202020204" pitchFamily="34" charset="0"/>
                <a:sym typeface="Calibri" pitchFamily="34" charset="0"/>
              </a:rPr>
              <a:t>Wvz</a:t>
            </a:r>
            <a:r>
              <a:rPr lang="de-DE" altLang="de-DE" sz="2000" dirty="0">
                <a:latin typeface="Arial" panose="020B0604020202020204" pitchFamily="34" charset="0"/>
                <a:cs typeface="Arial" panose="020B0604020202020204" pitchFamily="34" charset="0"/>
                <a:sym typeface="Calibri" pitchFamily="34" charset="0"/>
              </a:rPr>
              <a:t>.)</a:t>
            </a:r>
          </a:p>
          <a:p>
            <a:pPr>
              <a:spcBef>
                <a:spcPts val="0"/>
              </a:spcBef>
            </a:pPr>
            <a:r>
              <a:rPr lang="de-DE" altLang="de-DE" sz="2000" dirty="0">
                <a:latin typeface="Arial" panose="020B0604020202020204" pitchFamily="34" charset="0"/>
                <a:cs typeface="Arial" panose="020B0604020202020204" pitchFamily="34" charset="0"/>
                <a:sym typeface="Calibri" pitchFamily="34" charset="0"/>
              </a:rPr>
              <a:t>Ermittlung der Zahl der </a:t>
            </a:r>
            <a:r>
              <a:rPr lang="de-DE" altLang="de-DE" sz="2000" u="sng" dirty="0">
                <a:latin typeface="Arial" panose="020B0604020202020204" pitchFamily="34" charset="0"/>
                <a:cs typeface="Arial" panose="020B0604020202020204" pitchFamily="34" charset="0"/>
                <a:sym typeface="Calibri" pitchFamily="34" charset="0"/>
              </a:rPr>
              <a:t>Wähler</a:t>
            </a:r>
            <a:r>
              <a:rPr lang="de-DE" altLang="de-DE" sz="2000" dirty="0">
                <a:latin typeface="Arial" panose="020B0604020202020204" pitchFamily="34" charset="0"/>
                <a:cs typeface="Arial" panose="020B0604020202020204" pitchFamily="34" charset="0"/>
                <a:sym typeface="Calibri" pitchFamily="34" charset="0"/>
              </a:rPr>
              <a:t> </a:t>
            </a:r>
            <a:br>
              <a:rPr lang="de-DE" altLang="de-DE" sz="2000"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(Stimmzettel = Stimmabgabevermerke + </a:t>
            </a:r>
            <a:r>
              <a:rPr lang="de-DE" altLang="de-DE" sz="2000" dirty="0" smtClean="0">
                <a:latin typeface="Arial" panose="020B0604020202020204" pitchFamily="34" charset="0"/>
                <a:cs typeface="Arial" panose="020B0604020202020204" pitchFamily="34" charset="0"/>
                <a:sym typeface="Calibri" pitchFamily="34" charset="0"/>
              </a:rPr>
              <a:t>Wahlscheine)</a:t>
            </a:r>
            <a:endParaRPr lang="de-DE" altLang="de-DE" sz="2000" u="sng" dirty="0">
              <a:latin typeface="Arial" panose="020B0604020202020204" pitchFamily="34" charset="0"/>
              <a:cs typeface="Arial" panose="020B0604020202020204" pitchFamily="34" charset="0"/>
              <a:sym typeface="Calibri" pitchFamily="34" charset="0"/>
            </a:endParaRPr>
          </a:p>
          <a:p>
            <a:pPr>
              <a:spcBef>
                <a:spcPts val="0"/>
              </a:spcBef>
            </a:pPr>
            <a:r>
              <a:rPr lang="de-DE" altLang="de-DE" sz="2000" dirty="0" smtClean="0">
                <a:latin typeface="Arial" panose="020B0604020202020204" pitchFamily="34" charset="0"/>
                <a:cs typeface="Arial" panose="020B0604020202020204" pitchFamily="34" charset="0"/>
                <a:sym typeface="Calibri" pitchFamily="34" charset="0"/>
              </a:rPr>
              <a:t>Bildung </a:t>
            </a:r>
            <a:r>
              <a:rPr lang="de-DE" altLang="de-DE" sz="2000" dirty="0">
                <a:latin typeface="Arial" panose="020B0604020202020204" pitchFamily="34" charset="0"/>
                <a:cs typeface="Arial" panose="020B0604020202020204" pitchFamily="34" charset="0"/>
                <a:sym typeface="Calibri" pitchFamily="34" charset="0"/>
              </a:rPr>
              <a:t>von </a:t>
            </a:r>
            <a:r>
              <a:rPr lang="de-DE" altLang="de-DE" sz="2000" dirty="0" smtClean="0">
                <a:latin typeface="Arial" panose="020B0604020202020204" pitchFamily="34" charset="0"/>
                <a:cs typeface="Arial" panose="020B0604020202020204" pitchFamily="34" charset="0"/>
                <a:sym typeface="Calibri" pitchFamily="34" charset="0"/>
              </a:rPr>
              <a:t>Arbeitsgruppen:</a:t>
            </a:r>
          </a:p>
          <a:p>
            <a:pPr marL="342900" indent="-342900">
              <a:buClr>
                <a:schemeClr val="bg1">
                  <a:lumMod val="50000"/>
                </a:schemeClr>
              </a:buClr>
              <a:buFont typeface="Wingdings" pitchFamily="2" charset="2"/>
              <a:buChar char="Ø"/>
            </a:pPr>
            <a:r>
              <a:rPr lang="de-DE" sz="1500" b="1" dirty="0">
                <a:latin typeface="Arial" pitchFamily="34" charset="0"/>
                <a:cs typeface="Arial" pitchFamily="34" charset="0"/>
              </a:rPr>
              <a:t>Arbeitsgruppe A:</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Die Beisitzer zählen alle abgegebenen, entfalteten Stimmzettel (= Wähler</a:t>
            </a:r>
            <a:r>
              <a:rPr lang="de-DE" sz="1500" dirty="0" smtClean="0">
                <a:latin typeface="Arial" pitchFamily="34" charset="0"/>
                <a:cs typeface="Arial" pitchFamily="34" charset="0"/>
              </a:rPr>
              <a:t>).</a:t>
            </a:r>
            <a:endParaRPr lang="de-DE" sz="1500" b="1" dirty="0">
              <a:solidFill>
                <a:schemeClr val="bg1">
                  <a:lumMod val="50000"/>
                </a:schemeClr>
              </a:solidFill>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1500" b="1" dirty="0">
                <a:latin typeface="Arial" pitchFamily="34" charset="0"/>
                <a:cs typeface="Arial" pitchFamily="34" charset="0"/>
              </a:rPr>
              <a:t>Arbeitsgruppe B:</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Der Schriftführer zählt die Stimmabgabevermerk im Wählerverzeichnis</a:t>
            </a:r>
            <a:r>
              <a:rPr lang="de-DE" sz="1500" dirty="0" smtClean="0">
                <a:latin typeface="Arial" pitchFamily="34" charset="0"/>
                <a:cs typeface="Arial" pitchFamily="34" charset="0"/>
              </a:rPr>
              <a:t>.</a:t>
            </a:r>
            <a:endParaRPr lang="de-DE" sz="15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1500" b="1" dirty="0">
                <a:latin typeface="Arial" pitchFamily="34" charset="0"/>
                <a:cs typeface="Arial" pitchFamily="34" charset="0"/>
              </a:rPr>
              <a:t>Arbeitsgruppe C:</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Der Wahlvorsteher zählt die eingenommenen Wahlscheine.</a:t>
            </a:r>
          </a:p>
          <a:p>
            <a:pPr marL="342900" indent="-342900">
              <a:buClr>
                <a:schemeClr val="bg1">
                  <a:lumMod val="50000"/>
                </a:schemeClr>
              </a:buClr>
              <a:buFont typeface="Courier New" pitchFamily="49" charset="0"/>
              <a:buChar char="o"/>
            </a:pPr>
            <a:r>
              <a:rPr lang="de-DE" sz="1500" dirty="0" smtClean="0">
                <a:latin typeface="Arial" pitchFamily="34" charset="0"/>
                <a:cs typeface="Arial" pitchFamily="34" charset="0"/>
              </a:rPr>
              <a:t>Wahlscheine </a:t>
            </a:r>
            <a:r>
              <a:rPr lang="de-DE" sz="1500" dirty="0">
                <a:latin typeface="Arial" pitchFamily="34" charset="0"/>
                <a:cs typeface="Arial" pitchFamily="34" charset="0"/>
              </a:rPr>
              <a:t>zurückgewiesener Wähler dürfen nicht mitgezählt werden! </a:t>
            </a:r>
            <a:endParaRPr lang="de-DE" altLang="de-DE" sz="1500" dirty="0">
              <a:latin typeface="Arial" panose="020B0604020202020204" pitchFamily="34" charset="0"/>
              <a:cs typeface="Arial" panose="020B0604020202020204" pitchFamily="34" charset="0"/>
              <a:sym typeface="Calibri" pitchFamily="34" charset="0"/>
            </a:endParaRPr>
          </a:p>
          <a:p>
            <a:pPr>
              <a:spcBef>
                <a:spcPts val="2785"/>
              </a:spcBef>
            </a:pPr>
            <a:r>
              <a:rPr lang="de-DE" altLang="de-DE" sz="2000" b="1" dirty="0">
                <a:latin typeface="Arial" panose="020B0604020202020204" pitchFamily="34" charset="0"/>
                <a:cs typeface="Arial" panose="020B0604020202020204" pitchFamily="34" charset="0"/>
                <a:sym typeface="Calibri" pitchFamily="34" charset="0"/>
              </a:rPr>
              <a:t>Kontrolle</a:t>
            </a:r>
            <a:br>
              <a:rPr lang="de-DE" altLang="de-DE" sz="2000" b="1"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Die Anzahl der </a:t>
            </a:r>
            <a:r>
              <a:rPr lang="de-DE" altLang="de-DE" sz="2000" u="sng" dirty="0">
                <a:latin typeface="Arial" panose="020B0604020202020204" pitchFamily="34" charset="0"/>
                <a:cs typeface="Arial" panose="020B0604020202020204" pitchFamily="34" charset="0"/>
                <a:sym typeface="Calibri" pitchFamily="34" charset="0"/>
              </a:rPr>
              <a:t>abgegebenen Stimmzettel</a:t>
            </a:r>
            <a:r>
              <a:rPr lang="de-DE" altLang="de-DE" sz="2000" dirty="0">
                <a:latin typeface="Arial" panose="020B0604020202020204" pitchFamily="34" charset="0"/>
                <a:cs typeface="Arial" panose="020B0604020202020204" pitchFamily="34" charset="0"/>
                <a:sym typeface="Calibri" pitchFamily="34" charset="0"/>
              </a:rPr>
              <a:t> muss mit der </a:t>
            </a:r>
            <a:br>
              <a:rPr lang="de-DE" altLang="de-DE" sz="2000"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Summe der </a:t>
            </a:r>
            <a:r>
              <a:rPr lang="de-DE" altLang="de-DE" sz="2000" u="sng" dirty="0">
                <a:latin typeface="Arial" panose="020B0604020202020204" pitchFamily="34" charset="0"/>
                <a:cs typeface="Arial" panose="020B0604020202020204" pitchFamily="34" charset="0"/>
                <a:sym typeface="Calibri" pitchFamily="34" charset="0"/>
              </a:rPr>
              <a:t>Stimmabgabevermerke</a:t>
            </a:r>
            <a:r>
              <a:rPr lang="de-DE" altLang="de-DE" sz="2000" dirty="0">
                <a:latin typeface="Arial" panose="020B0604020202020204" pitchFamily="34" charset="0"/>
                <a:cs typeface="Arial" panose="020B0604020202020204" pitchFamily="34" charset="0"/>
                <a:sym typeface="Calibri" pitchFamily="34" charset="0"/>
              </a:rPr>
              <a:t> im Wählerverzeichnis </a:t>
            </a:r>
            <a:br>
              <a:rPr lang="de-DE" altLang="de-DE" sz="2000" dirty="0">
                <a:latin typeface="Arial" panose="020B0604020202020204" pitchFamily="34" charset="0"/>
                <a:cs typeface="Arial" panose="020B0604020202020204" pitchFamily="34" charset="0"/>
                <a:sym typeface="Calibri" pitchFamily="34" charset="0"/>
              </a:rPr>
            </a:br>
            <a:r>
              <a:rPr lang="de-DE" altLang="de-DE" sz="2000" b="1" dirty="0">
                <a:latin typeface="Arial" panose="020B0604020202020204" pitchFamily="34" charset="0"/>
                <a:cs typeface="Arial" panose="020B0604020202020204" pitchFamily="34" charset="0"/>
                <a:sym typeface="Calibri" pitchFamily="34" charset="0"/>
              </a:rPr>
              <a:t>und </a:t>
            </a:r>
            <a:r>
              <a:rPr lang="de-DE" altLang="de-DE" sz="2000" dirty="0">
                <a:latin typeface="Arial" panose="020B0604020202020204" pitchFamily="34" charset="0"/>
                <a:cs typeface="Arial" panose="020B0604020202020204" pitchFamily="34" charset="0"/>
                <a:sym typeface="Calibri" pitchFamily="34" charset="0"/>
              </a:rPr>
              <a:t>der eingenommenen </a:t>
            </a:r>
            <a:r>
              <a:rPr lang="de-DE" altLang="de-DE" sz="2000" u="sng" dirty="0">
                <a:latin typeface="Arial" panose="020B0604020202020204" pitchFamily="34" charset="0"/>
                <a:cs typeface="Arial" panose="020B0604020202020204" pitchFamily="34" charset="0"/>
                <a:sym typeface="Calibri" pitchFamily="34" charset="0"/>
              </a:rPr>
              <a:t>Wahlscheine</a:t>
            </a:r>
            <a:r>
              <a:rPr lang="de-DE" altLang="de-DE" sz="2000" dirty="0">
                <a:latin typeface="Arial" panose="020B0604020202020204" pitchFamily="34" charset="0"/>
                <a:cs typeface="Arial" panose="020B0604020202020204" pitchFamily="34" charset="0"/>
                <a:sym typeface="Calibri" pitchFamily="34" charset="0"/>
              </a:rPr>
              <a:t> übereinstimmen</a:t>
            </a:r>
          </a:p>
          <a:p>
            <a:pPr>
              <a:spcBef>
                <a:spcPts val="2785"/>
              </a:spcBef>
            </a:pPr>
            <a:endParaRPr lang="de-DE" altLang="de-DE" dirty="0">
              <a:latin typeface="Calibri" pitchFamily="34" charset="0"/>
              <a:sym typeface="Calibri" pitchFamily="34" charset="0"/>
            </a:endParaRPr>
          </a:p>
          <a:p>
            <a:endParaRPr lang="de-DE" dirty="0"/>
          </a:p>
        </p:txBody>
      </p:sp>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der Anzahl der Wahlberechtigten und Wähler</a:t>
            </a:r>
          </a:p>
        </p:txBody>
      </p:sp>
    </p:spTree>
    <p:extLst>
      <p:ext uri="{BB962C8B-B14F-4D97-AF65-F5344CB8AC3E}">
        <p14:creationId xmlns:p14="http://schemas.microsoft.com/office/powerpoint/2010/main" val="8998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der Anzahl der Wahlberechtigten und Wähler</a:t>
            </a:r>
          </a:p>
        </p:txBody>
      </p:sp>
      <p:pic>
        <p:nvPicPr>
          <p:cNvPr id="6" name="Picture 11" descr="Beurkund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5780151"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3"/>
          <a:stretch>
            <a:fillRect/>
          </a:stretch>
        </p:blipFill>
        <p:spPr>
          <a:xfrm>
            <a:off x="5868144" y="1052736"/>
            <a:ext cx="3167602" cy="4661520"/>
          </a:xfrm>
          <a:prstGeom prst="rect">
            <a:avLst/>
          </a:prstGeom>
        </p:spPr>
      </p:pic>
    </p:spTree>
    <p:extLst>
      <p:ext uri="{BB962C8B-B14F-4D97-AF65-F5344CB8AC3E}">
        <p14:creationId xmlns:p14="http://schemas.microsoft.com/office/powerpoint/2010/main" val="3308809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der Anzahl der Wahlberechtigten und Wähler</a:t>
            </a:r>
          </a:p>
        </p:txBody>
      </p:sp>
      <p:pic>
        <p:nvPicPr>
          <p:cNvPr id="6" name="Picture 11"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42" y="1412776"/>
            <a:ext cx="849552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523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188640"/>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des </a:t>
            </a:r>
            <a:r>
              <a:rPr lang="de-DE" altLang="de-DE" sz="2800" dirty="0" smtClean="0">
                <a:latin typeface="+mn-lt"/>
                <a:sym typeface="Calibri" pitchFamily="34" charset="0"/>
              </a:rPr>
              <a:t>Wahlergebnisses</a:t>
            </a:r>
            <a:endParaRPr lang="de-DE" altLang="de-DE" sz="2800" dirty="0">
              <a:latin typeface="+mn-lt"/>
              <a:sym typeface="Calibri" pitchFamily="34"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 b="2451"/>
          <a:stretch/>
        </p:blipFill>
        <p:spPr bwMode="auto">
          <a:xfrm rot="16200000">
            <a:off x="1952325" y="-92941"/>
            <a:ext cx="5239350" cy="6818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hteck 1"/>
          <p:cNvSpPr/>
          <p:nvPr/>
        </p:nvSpPr>
        <p:spPr>
          <a:xfrm>
            <a:off x="4354970" y="1772816"/>
            <a:ext cx="619080" cy="707886"/>
          </a:xfrm>
          <a:prstGeom prst="rect">
            <a:avLst/>
          </a:prstGeom>
          <a:noFill/>
        </p:spPr>
        <p:txBody>
          <a:bodyPr wrap="none" lIns="91440" tIns="45720" rIns="91440" bIns="45720">
            <a:spAutoFit/>
          </a:bodyPr>
          <a:lstStyle/>
          <a:p>
            <a:pPr algn="ctr"/>
            <a:r>
              <a:rPr lang="de-DE" sz="4000" dirty="0">
                <a:ln w="0"/>
                <a:solidFill>
                  <a:srgbClr val="FF0000"/>
                </a:solidFill>
                <a:effectLst>
                  <a:outerShdw blurRad="38100" dist="19050" dir="2700000" algn="tl" rotWithShape="0">
                    <a:schemeClr val="dk1">
                      <a:alpha val="40000"/>
                    </a:schemeClr>
                  </a:outerShdw>
                </a:effectLst>
              </a:rPr>
              <a:t>c</a:t>
            </a:r>
            <a:r>
              <a:rPr lang="de-DE" sz="4000" b="0" cap="none" spc="0" dirty="0" smtClean="0">
                <a:ln w="0"/>
                <a:solidFill>
                  <a:srgbClr val="FF0000"/>
                </a:solidFill>
                <a:effectLst>
                  <a:outerShdw blurRad="38100" dist="19050" dir="2700000" algn="tl" rotWithShape="0">
                    <a:schemeClr val="dk1">
                      <a:alpha val="40000"/>
                    </a:schemeClr>
                  </a:outerShdw>
                </a:effectLst>
              </a:rPr>
              <a:t>)</a:t>
            </a:r>
            <a:endParaRPr lang="de-DE" sz="4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6876256" y="1772816"/>
            <a:ext cx="665567" cy="707886"/>
          </a:xfrm>
          <a:prstGeom prst="rect">
            <a:avLst/>
          </a:prstGeom>
          <a:noFill/>
        </p:spPr>
        <p:txBody>
          <a:bodyPr wrap="none" lIns="91440" tIns="45720" rIns="91440" bIns="45720">
            <a:spAutoFit/>
          </a:bodyPr>
          <a:lstStyle/>
          <a:p>
            <a:pPr algn="ctr"/>
            <a:r>
              <a:rPr lang="de-DE" sz="4000" dirty="0">
                <a:ln w="0"/>
                <a:solidFill>
                  <a:srgbClr val="FF0000"/>
                </a:solidFill>
                <a:effectLst>
                  <a:outerShdw blurRad="38100" dist="19050" dir="2700000" algn="tl" rotWithShape="0">
                    <a:schemeClr val="dk1">
                      <a:alpha val="40000"/>
                    </a:schemeClr>
                  </a:outerShdw>
                </a:effectLst>
              </a:rPr>
              <a:t>b</a:t>
            </a:r>
            <a:r>
              <a:rPr lang="de-DE" sz="4000" b="0" cap="none" spc="0" dirty="0" smtClean="0">
                <a:ln w="0"/>
                <a:solidFill>
                  <a:srgbClr val="FF0000"/>
                </a:solidFill>
                <a:effectLst>
                  <a:outerShdw blurRad="38100" dist="19050" dir="2700000" algn="tl" rotWithShape="0">
                    <a:schemeClr val="dk1">
                      <a:alpha val="40000"/>
                    </a:schemeClr>
                  </a:outerShdw>
                </a:effectLst>
              </a:rPr>
              <a:t>)</a:t>
            </a:r>
            <a:endParaRPr lang="de-DE" sz="4000" b="0" cap="none" spc="0" dirty="0">
              <a:ln w="0"/>
              <a:solidFill>
                <a:srgbClr val="FF0000"/>
              </a:solidFill>
              <a:effectLst>
                <a:outerShdw blurRad="38100" dist="19050" dir="2700000" algn="tl" rotWithShape="0">
                  <a:schemeClr val="dk1">
                    <a:alpha val="40000"/>
                  </a:schemeClr>
                </a:outerShdw>
              </a:effectLst>
            </a:endParaRPr>
          </a:p>
        </p:txBody>
      </p:sp>
      <p:sp>
        <p:nvSpPr>
          <p:cNvPr id="9" name="Rechteck 8"/>
          <p:cNvSpPr/>
          <p:nvPr/>
        </p:nvSpPr>
        <p:spPr>
          <a:xfrm>
            <a:off x="2267744" y="1772816"/>
            <a:ext cx="651140" cy="707886"/>
          </a:xfrm>
          <a:prstGeom prst="rect">
            <a:avLst/>
          </a:prstGeom>
          <a:noFill/>
        </p:spPr>
        <p:txBody>
          <a:bodyPr wrap="none" lIns="91440" tIns="45720" rIns="91440" bIns="45720">
            <a:spAutoFit/>
          </a:bodyPr>
          <a:lstStyle/>
          <a:p>
            <a:pPr algn="ctr"/>
            <a:r>
              <a:rPr lang="de-DE" sz="4000" b="0" cap="none" spc="0" dirty="0" smtClean="0">
                <a:ln w="0"/>
                <a:solidFill>
                  <a:srgbClr val="FF0000"/>
                </a:solidFill>
                <a:effectLst>
                  <a:outerShdw blurRad="38100" dist="19050" dir="2700000" algn="tl" rotWithShape="0">
                    <a:schemeClr val="dk1">
                      <a:alpha val="40000"/>
                    </a:schemeClr>
                  </a:outerShdw>
                </a:effectLst>
              </a:rPr>
              <a:t>a)</a:t>
            </a:r>
            <a:endParaRPr lang="de-DE" sz="4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41804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p:cNvSpPr>
          <p:nvPr/>
        </p:nvSpPr>
        <p:spPr bwMode="auto">
          <a:xfrm>
            <a:off x="251520" y="980728"/>
            <a:ext cx="8306990" cy="482453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tabLst>
                <a:tab pos="457200" algn="l"/>
                <a:tab pos="812800" algn="l"/>
                <a:tab pos="2108200" algn="l"/>
              </a:tabLst>
              <a:defRPr sz="3600">
                <a:solidFill>
                  <a:srgbClr val="000000"/>
                </a:solidFill>
                <a:latin typeface="Helvetica Light" charset="0"/>
                <a:cs typeface="Helvetica" pitchFamily="34" charset="0"/>
                <a:sym typeface="Helvetica Light" charset="0"/>
              </a:defRPr>
            </a:lvl1pPr>
            <a:lvl2pPr marL="742950" indent="-285750" defTabSz="457200">
              <a:tabLst>
                <a:tab pos="457200" algn="l"/>
                <a:tab pos="812800" algn="l"/>
                <a:tab pos="2108200" algn="l"/>
              </a:tabLst>
              <a:defRPr sz="3600">
                <a:solidFill>
                  <a:srgbClr val="000000"/>
                </a:solidFill>
                <a:latin typeface="Helvetica Light" charset="0"/>
                <a:cs typeface="Helvetica" pitchFamily="34" charset="0"/>
                <a:sym typeface="Helvetica Light" charset="0"/>
              </a:defRPr>
            </a:lvl2pPr>
            <a:lvl3pPr marL="1143000" indent="-228600" defTabSz="457200">
              <a:tabLst>
                <a:tab pos="457200" algn="l"/>
                <a:tab pos="812800" algn="l"/>
                <a:tab pos="2108200" algn="l"/>
              </a:tabLst>
              <a:defRPr sz="3600">
                <a:solidFill>
                  <a:srgbClr val="000000"/>
                </a:solidFill>
                <a:latin typeface="Helvetica Light" charset="0"/>
                <a:cs typeface="Helvetica" pitchFamily="34" charset="0"/>
                <a:sym typeface="Helvetica Light" charset="0"/>
              </a:defRPr>
            </a:lvl3pPr>
            <a:lvl4pPr marL="1600200" indent="-228600" defTabSz="457200">
              <a:tabLst>
                <a:tab pos="457200" algn="l"/>
                <a:tab pos="812800" algn="l"/>
                <a:tab pos="2108200" algn="l"/>
              </a:tabLst>
              <a:defRPr sz="3600">
                <a:solidFill>
                  <a:srgbClr val="000000"/>
                </a:solidFill>
                <a:latin typeface="Helvetica Light" charset="0"/>
                <a:cs typeface="Helvetica" pitchFamily="34" charset="0"/>
                <a:sym typeface="Helvetica Light" charset="0"/>
              </a:defRPr>
            </a:lvl4pPr>
            <a:lvl5pPr marL="2057400" indent="-228600" defTabSz="457200">
              <a:tabLst>
                <a:tab pos="457200" algn="l"/>
                <a:tab pos="812800" algn="l"/>
                <a:tab pos="2108200" algn="l"/>
              </a:tabLst>
              <a:defRPr sz="3600">
                <a:solidFill>
                  <a:srgbClr val="000000"/>
                </a:solidFill>
                <a:latin typeface="Helvetica Light" charset="0"/>
                <a:cs typeface="Helvetica" pitchFamily="34" charset="0"/>
                <a:sym typeface="Helvetica Light" charset="0"/>
              </a:defRPr>
            </a:lvl5pPr>
            <a:lvl6pPr marL="2514600" indent="-228600" defTabSz="457200" eaLnBrk="0" fontAlgn="base" hangingPunct="0">
              <a:spcBef>
                <a:spcPct val="0"/>
              </a:spcBef>
              <a:spcAft>
                <a:spcPct val="0"/>
              </a:spcAft>
              <a:tabLst>
                <a:tab pos="457200" algn="l"/>
                <a:tab pos="812800" algn="l"/>
                <a:tab pos="2108200" algn="l"/>
              </a:tabLst>
              <a:defRPr sz="3600">
                <a:solidFill>
                  <a:srgbClr val="000000"/>
                </a:solidFill>
                <a:latin typeface="Helvetica Light" charset="0"/>
                <a:cs typeface="Helvetica" pitchFamily="34" charset="0"/>
                <a:sym typeface="Helvetica Light" charset="0"/>
              </a:defRPr>
            </a:lvl6pPr>
            <a:lvl7pPr marL="2971800" indent="-228600" defTabSz="457200" eaLnBrk="0" fontAlgn="base" hangingPunct="0">
              <a:spcBef>
                <a:spcPct val="0"/>
              </a:spcBef>
              <a:spcAft>
                <a:spcPct val="0"/>
              </a:spcAft>
              <a:tabLst>
                <a:tab pos="457200" algn="l"/>
                <a:tab pos="812800" algn="l"/>
                <a:tab pos="2108200" algn="l"/>
              </a:tabLst>
              <a:defRPr sz="3600">
                <a:solidFill>
                  <a:srgbClr val="000000"/>
                </a:solidFill>
                <a:latin typeface="Helvetica Light" charset="0"/>
                <a:cs typeface="Helvetica" pitchFamily="34" charset="0"/>
                <a:sym typeface="Helvetica Light" charset="0"/>
              </a:defRPr>
            </a:lvl7pPr>
            <a:lvl8pPr marL="3429000" indent="-228600" defTabSz="457200" eaLnBrk="0" fontAlgn="base" hangingPunct="0">
              <a:spcBef>
                <a:spcPct val="0"/>
              </a:spcBef>
              <a:spcAft>
                <a:spcPct val="0"/>
              </a:spcAft>
              <a:tabLst>
                <a:tab pos="457200" algn="l"/>
                <a:tab pos="812800" algn="l"/>
                <a:tab pos="2108200" algn="l"/>
              </a:tabLst>
              <a:defRPr sz="3600">
                <a:solidFill>
                  <a:srgbClr val="000000"/>
                </a:solidFill>
                <a:latin typeface="Helvetica Light" charset="0"/>
                <a:cs typeface="Helvetica" pitchFamily="34" charset="0"/>
                <a:sym typeface="Helvetica Light" charset="0"/>
              </a:defRPr>
            </a:lvl8pPr>
            <a:lvl9pPr marL="3886200" indent="-228600" defTabSz="457200" eaLnBrk="0" fontAlgn="base" hangingPunct="0">
              <a:spcBef>
                <a:spcPct val="0"/>
              </a:spcBef>
              <a:spcAft>
                <a:spcPct val="0"/>
              </a:spcAft>
              <a:tabLst>
                <a:tab pos="457200" algn="l"/>
                <a:tab pos="812800" algn="l"/>
                <a:tab pos="2108200" algn="l"/>
              </a:tabLst>
              <a:defRPr sz="3600">
                <a:solidFill>
                  <a:srgbClr val="000000"/>
                </a:solidFill>
                <a:latin typeface="Helvetica Light" charset="0"/>
                <a:cs typeface="Helvetica" pitchFamily="34" charset="0"/>
                <a:sym typeface="Helvetica Light" charset="0"/>
              </a:defRPr>
            </a:lvl9pPr>
          </a:lstStyle>
          <a:p>
            <a:pPr algn="l">
              <a:lnSpc>
                <a:spcPct val="150000"/>
              </a:lnSpc>
              <a:spcBef>
                <a:spcPts val="352"/>
              </a:spcBef>
            </a:pPr>
            <a:r>
              <a:rPr lang="de-DE" altLang="de-DE" sz="1800" b="1" dirty="0">
                <a:solidFill>
                  <a:srgbClr val="FF0000"/>
                </a:solidFill>
                <a:latin typeface="+mn-lt"/>
                <a:sym typeface="Calibri" pitchFamily="34" charset="0"/>
              </a:rPr>
              <a:t>Gültige </a:t>
            </a:r>
            <a:r>
              <a:rPr lang="de-DE" altLang="de-DE" sz="1800" b="1" dirty="0" smtClean="0">
                <a:solidFill>
                  <a:srgbClr val="FF0000"/>
                </a:solidFill>
                <a:latin typeface="+mn-lt"/>
                <a:sym typeface="Calibri" pitchFamily="34" charset="0"/>
              </a:rPr>
              <a:t>Stimmen/Grundsatz</a:t>
            </a:r>
            <a:endParaRPr lang="de-DE" altLang="de-DE" sz="1800" dirty="0">
              <a:solidFill>
                <a:srgbClr val="FF0000"/>
              </a:solidFill>
              <a:latin typeface="+mn-lt"/>
            </a:endParaRPr>
          </a:p>
          <a:p>
            <a:pPr algn="l">
              <a:spcBef>
                <a:spcPts val="984"/>
              </a:spcBef>
            </a:pPr>
            <a:r>
              <a:rPr lang="de-DE" altLang="de-DE" sz="1600" dirty="0">
                <a:solidFill>
                  <a:schemeClr val="accent6"/>
                </a:solidFill>
                <a:latin typeface="+mn-lt"/>
                <a:sym typeface="Calibri" pitchFamily="34" charset="0"/>
              </a:rPr>
              <a:t>A) Als gültig gelten alle Stimmzettel, auf denen die Wahlvorschläge durch ein Kreuz, Haken oder Strich in dem dafür vorgesehenen Kreis als gewählt bezeichnet sind.</a:t>
            </a:r>
            <a:br>
              <a:rPr lang="de-DE" altLang="de-DE" sz="1600" dirty="0">
                <a:solidFill>
                  <a:schemeClr val="accent6"/>
                </a:solidFill>
                <a:latin typeface="+mn-lt"/>
                <a:sym typeface="Calibri" pitchFamily="34" charset="0"/>
              </a:rPr>
            </a:br>
            <a:endParaRPr lang="de-DE" altLang="de-DE" sz="1600" dirty="0">
              <a:solidFill>
                <a:schemeClr val="accent6"/>
              </a:solidFill>
              <a:latin typeface="+mn-lt"/>
              <a:sym typeface="Calibri" pitchFamily="34" charset="0"/>
            </a:endParaRPr>
          </a:p>
          <a:p>
            <a:pPr algn="l">
              <a:spcBef>
                <a:spcPts val="984"/>
              </a:spcBef>
            </a:pPr>
            <a:r>
              <a:rPr lang="de-DE" altLang="de-DE" sz="1600" dirty="0">
                <a:solidFill>
                  <a:schemeClr val="accent6"/>
                </a:solidFill>
                <a:latin typeface="+mn-lt"/>
                <a:sym typeface="Calibri" pitchFamily="34" charset="0"/>
              </a:rPr>
              <a:t/>
            </a:r>
            <a:br>
              <a:rPr lang="de-DE" altLang="de-DE" sz="1600" dirty="0">
                <a:solidFill>
                  <a:schemeClr val="accent6"/>
                </a:solidFill>
                <a:latin typeface="+mn-lt"/>
                <a:sym typeface="Calibri" pitchFamily="34" charset="0"/>
              </a:rPr>
            </a:br>
            <a:r>
              <a:rPr lang="de-DE" altLang="de-DE" sz="1600" dirty="0">
                <a:solidFill>
                  <a:schemeClr val="accent6"/>
                </a:solidFill>
                <a:latin typeface="+mn-lt"/>
                <a:sym typeface="Calibri" pitchFamily="34" charset="0"/>
              </a:rPr>
              <a:t>B) Als zweifelsfrei gültig sind auch von a) abweichende ausgefüllte Stimmzettel anzusehen, aus denen unzweifelhaft die </a:t>
            </a:r>
            <a:r>
              <a:rPr lang="de-DE" altLang="de-DE" sz="1600" b="1" u="sng" dirty="0">
                <a:solidFill>
                  <a:schemeClr val="accent6"/>
                </a:solidFill>
                <a:latin typeface="+mn-lt"/>
                <a:sym typeface="Calibri" pitchFamily="34" charset="0"/>
              </a:rPr>
              <a:t>Wahlabsicht</a:t>
            </a:r>
            <a:r>
              <a:rPr lang="de-DE" altLang="de-DE" sz="1600" dirty="0">
                <a:solidFill>
                  <a:schemeClr val="accent6"/>
                </a:solidFill>
                <a:latin typeface="+mn-lt"/>
                <a:sym typeface="Calibri" pitchFamily="34" charset="0"/>
              </a:rPr>
              <a:t> erkennbar ist. </a:t>
            </a:r>
            <a:br>
              <a:rPr lang="de-DE" altLang="de-DE" sz="1600" dirty="0">
                <a:solidFill>
                  <a:schemeClr val="accent6"/>
                </a:solidFill>
                <a:latin typeface="+mn-lt"/>
                <a:sym typeface="Calibri" pitchFamily="34" charset="0"/>
              </a:rPr>
            </a:br>
            <a:r>
              <a:rPr lang="de-DE" altLang="de-DE" sz="1600" dirty="0">
                <a:solidFill>
                  <a:schemeClr val="accent6"/>
                </a:solidFill>
                <a:latin typeface="+mn-lt"/>
                <a:sym typeface="Calibri" pitchFamily="34" charset="0"/>
              </a:rPr>
              <a:t>Dazu gehören insbesondere diejenigen Stimmzettel, in denen neben dem Wahlvorschlag statt der unter a) aufgeführten Kennzeichnung das Wort </a:t>
            </a:r>
            <a:r>
              <a:rPr lang="de-DE" altLang="de-DE" sz="1600" dirty="0">
                <a:solidFill>
                  <a:srgbClr val="FF0000"/>
                </a:solidFill>
                <a:latin typeface="+mn-lt"/>
                <a:sym typeface="Calibri" pitchFamily="34" charset="0"/>
              </a:rPr>
              <a:t>„Ja“ </a:t>
            </a:r>
            <a:r>
              <a:rPr lang="de-DE" altLang="de-DE" sz="1600" dirty="0">
                <a:solidFill>
                  <a:schemeClr val="accent6"/>
                </a:solidFill>
                <a:latin typeface="+mn-lt"/>
                <a:sym typeface="Calibri" pitchFamily="34" charset="0"/>
              </a:rPr>
              <a:t>angebracht worden ist, oder in denen ohne Kennzeichnung eines Wahlvorschlages der </a:t>
            </a:r>
            <a:r>
              <a:rPr lang="de-DE" altLang="de-DE" sz="1600" dirty="0">
                <a:solidFill>
                  <a:srgbClr val="FF0000"/>
                </a:solidFill>
                <a:latin typeface="+mn-lt"/>
                <a:sym typeface="Calibri" pitchFamily="34" charset="0"/>
              </a:rPr>
              <a:t>Name </a:t>
            </a:r>
            <a:r>
              <a:rPr lang="de-DE" altLang="de-DE" sz="1600" dirty="0" smtClean="0">
                <a:solidFill>
                  <a:schemeClr val="accent6"/>
                </a:solidFill>
                <a:latin typeface="+mn-lt"/>
                <a:sym typeface="Calibri" pitchFamily="34" charset="0"/>
              </a:rPr>
              <a:t>der </a:t>
            </a:r>
            <a:r>
              <a:rPr lang="de-DE" altLang="de-DE" sz="1600" dirty="0">
                <a:solidFill>
                  <a:srgbClr val="FF0000"/>
                </a:solidFill>
                <a:latin typeface="+mn-lt"/>
                <a:sym typeface="Calibri" pitchFamily="34" charset="0"/>
              </a:rPr>
              <a:t>einreichenden Organisation</a:t>
            </a:r>
            <a:r>
              <a:rPr lang="de-DE" altLang="de-DE" sz="1600" dirty="0">
                <a:solidFill>
                  <a:schemeClr val="accent6"/>
                </a:solidFill>
                <a:latin typeface="+mn-lt"/>
                <a:sym typeface="Calibri" pitchFamily="34" charset="0"/>
              </a:rPr>
              <a:t> oder ein </a:t>
            </a:r>
            <a:r>
              <a:rPr lang="de-DE" altLang="de-DE" sz="1600" dirty="0">
                <a:solidFill>
                  <a:srgbClr val="FF0000"/>
                </a:solidFill>
                <a:latin typeface="+mn-lt"/>
                <a:sym typeface="Calibri" pitchFamily="34" charset="0"/>
              </a:rPr>
              <a:t>Name der im Wahlvorschlag genannten Person </a:t>
            </a:r>
            <a:r>
              <a:rPr lang="de-DE" altLang="de-DE" sz="1600" dirty="0">
                <a:solidFill>
                  <a:schemeClr val="accent6"/>
                </a:solidFill>
                <a:latin typeface="+mn-lt"/>
                <a:sym typeface="Calibri" pitchFamily="34" charset="0"/>
              </a:rPr>
              <a:t>auf dem Stimmzettel vermerkt worden ist, der sich auch bei Namensgleichheit eindeutig zuordnen lässt. </a:t>
            </a:r>
          </a:p>
        </p:txBody>
      </p:sp>
    </p:spTree>
    <p:extLst>
      <p:ext uri="{BB962C8B-B14F-4D97-AF65-F5344CB8AC3E}">
        <p14:creationId xmlns:p14="http://schemas.microsoft.com/office/powerpoint/2010/main" val="246544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46620" y="1844824"/>
            <a:ext cx="8229600" cy="3725252"/>
          </a:xfrm>
        </p:spPr>
        <p:txBody>
          <a:bodyPr/>
          <a:lstStyle/>
          <a:p>
            <a:pPr>
              <a:spcBef>
                <a:spcPts val="0"/>
              </a:spcBef>
            </a:pPr>
            <a:r>
              <a:rPr lang="de-DE" altLang="de-DE" sz="1800" b="1" dirty="0">
                <a:latin typeface="Arial" panose="020B0604020202020204" pitchFamily="34" charset="0"/>
                <a:cs typeface="Arial" panose="020B0604020202020204" pitchFamily="34" charset="0"/>
                <a:sym typeface="Calibri" pitchFamily="34" charset="0"/>
              </a:rPr>
              <a:t>Prüfen der Stimmzettel mit gültigen Stimmen (Stapel a)</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Der Wahlvorsteher und sein Stellvertreter erhalten die nach Wahlvorschlägen getrennten Stapel.</a:t>
            </a:r>
          </a:p>
          <a:p>
            <a:pPr marL="342900" indent="-342900">
              <a:buClr>
                <a:schemeClr val="bg1">
                  <a:lumMod val="50000"/>
                </a:schemeClr>
              </a:buClr>
              <a:buFont typeface="Wingdings" pitchFamily="2" charset="2"/>
              <a:buChar char="Ø"/>
            </a:pPr>
            <a:endParaRPr lang="de-DE" sz="20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Sie prüfen, ob auf den Stimmzetteln eines jeden Stapels die gleichen Wahlvorschläge gekennzeichnet sind und für welchen Wahlvorschlag die Stimme vergeben wurde.</a:t>
            </a:r>
          </a:p>
          <a:p>
            <a:pPr marL="342900" indent="-342900">
              <a:buClr>
                <a:schemeClr val="bg1">
                  <a:lumMod val="50000"/>
                </a:schemeClr>
              </a:buClr>
              <a:buFont typeface="Wingdings" pitchFamily="2" charset="2"/>
              <a:buChar char="Ø"/>
            </a:pPr>
            <a:endParaRPr lang="de-DE" sz="20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Gibt dabei ein Stimmzettel Anlass zu Bedenken, kommt er zum ausgesonderten Stapel </a:t>
            </a:r>
            <a:r>
              <a:rPr lang="de-DE" sz="2000" dirty="0">
                <a:solidFill>
                  <a:srgbClr val="FF0000"/>
                </a:solidFill>
                <a:latin typeface="Arial" pitchFamily="34" charset="0"/>
                <a:cs typeface="Arial" pitchFamily="34" charset="0"/>
              </a:rPr>
              <a:t>(Stapel c</a:t>
            </a:r>
            <a:r>
              <a:rPr lang="de-DE" sz="2000" dirty="0" smtClean="0">
                <a:solidFill>
                  <a:srgbClr val="FF0000"/>
                </a:solidFill>
                <a:latin typeface="Arial" pitchFamily="34" charset="0"/>
                <a:cs typeface="Arial" pitchFamily="34" charset="0"/>
              </a:rPr>
              <a:t>).</a:t>
            </a:r>
            <a:endParaRPr lang="de-DE" altLang="de-DE" dirty="0">
              <a:solidFill>
                <a:srgbClr val="FF0000"/>
              </a:solidFill>
              <a:latin typeface="Calibri" pitchFamily="34" charset="0"/>
              <a:sym typeface="Calibri" pitchFamily="34" charset="0"/>
            </a:endParaRPr>
          </a:p>
          <a:p>
            <a:endParaRPr lang="de-DE" dirty="0"/>
          </a:p>
        </p:txBody>
      </p:sp>
      <p:sp>
        <p:nvSpPr>
          <p:cNvPr id="5" name="Textfeld 4"/>
          <p:cNvSpPr txBox="1"/>
          <p:nvPr/>
        </p:nvSpPr>
        <p:spPr>
          <a:xfrm>
            <a:off x="-108520" y="332656"/>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Vorbereiten und Zählen der Stimmen</a:t>
            </a:r>
            <a:endParaRPr lang="de-DE" altLang="de-DE" sz="2800" dirty="0">
              <a:latin typeface="+mn-lt"/>
              <a:sym typeface="Calibri" pitchFamily="34" charset="0"/>
            </a:endParaRPr>
          </a:p>
        </p:txBody>
      </p:sp>
      <p:sp>
        <p:nvSpPr>
          <p:cNvPr id="4" name="Inhaltsplatzhalter 2"/>
          <p:cNvSpPr txBox="1">
            <a:spLocks/>
          </p:cNvSpPr>
          <p:nvPr/>
        </p:nvSpPr>
        <p:spPr>
          <a:xfrm>
            <a:off x="246620" y="1027775"/>
            <a:ext cx="8229600" cy="711696"/>
          </a:xfrm>
          <a:prstGeom prst="rect">
            <a:avLst/>
          </a:prstGeom>
        </p:spPr>
        <p:txBody>
          <a:bodyPr lIns="91108" tIns="45558" rIns="91108" bIns="45558"/>
          <a:lstStyle>
            <a:lvl1pPr marL="341657" indent="-34165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0254" indent="-28470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38847" indent="-227768"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4388" indent="-227768"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49925"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546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099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1653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207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spcBef>
                <a:spcPts val="0"/>
              </a:spcBef>
            </a:pPr>
            <a:r>
              <a:rPr lang="de-DE" altLang="de-DE" sz="1800" kern="0" dirty="0" smtClean="0">
                <a:latin typeface="Arial" panose="020B0604020202020204" pitchFamily="34" charset="0"/>
                <a:cs typeface="Arial" panose="020B0604020202020204" pitchFamily="34" charset="0"/>
                <a:sym typeface="Calibri" pitchFamily="34" charset="0"/>
              </a:rPr>
              <a:t>Beisitzer bilden unter Aufsicht des Wahlvorstehers die verschiedenen Stapel und behalten diese unter Aufsicht.</a:t>
            </a:r>
            <a:endParaRPr lang="de-DE" altLang="de-DE" kern="0" dirty="0" smtClean="0">
              <a:solidFill>
                <a:srgbClr val="FF0000"/>
              </a:solidFill>
              <a:latin typeface="Calibri" pitchFamily="34" charset="0"/>
              <a:sym typeface="Calibri" pitchFamily="34" charset="0"/>
            </a:endParaRPr>
          </a:p>
          <a:p>
            <a:endParaRPr lang="de-DE" kern="0" dirty="0"/>
          </a:p>
        </p:txBody>
      </p:sp>
    </p:spTree>
    <p:extLst>
      <p:ext uri="{BB962C8B-B14F-4D97-AF65-F5344CB8AC3E}">
        <p14:creationId xmlns:p14="http://schemas.microsoft.com/office/powerpoint/2010/main" val="165514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2" t="5194" r="1396" b="1046"/>
          <a:stretch/>
        </p:blipFill>
        <p:spPr bwMode="auto">
          <a:xfrm>
            <a:off x="2267744" y="836727"/>
            <a:ext cx="4824536" cy="508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0" y="269432"/>
            <a:ext cx="9144000" cy="461665"/>
          </a:xfrm>
          <a:prstGeom prst="rect">
            <a:avLst/>
          </a:prstGeom>
          <a:noFill/>
        </p:spPr>
        <p:txBody>
          <a:bodyPr wrap="square" lIns="91305" tIns="45660" rIns="91305" bIns="45660" rtlCol="0">
            <a:spAutoFit/>
          </a:bodyPr>
          <a:lstStyle/>
          <a:p>
            <a:r>
              <a:rPr lang="de-DE" sz="2400" dirty="0">
                <a:latin typeface="+mj-lt"/>
              </a:rPr>
              <a:t>Wahlkreiseinteilung</a:t>
            </a:r>
          </a:p>
        </p:txBody>
      </p:sp>
    </p:spTree>
    <p:extLst>
      <p:ext uri="{BB962C8B-B14F-4D97-AF65-F5344CB8AC3E}">
        <p14:creationId xmlns:p14="http://schemas.microsoft.com/office/powerpoint/2010/main" val="3069698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783868"/>
            <a:ext cx="8229600" cy="4877380"/>
          </a:xfrm>
        </p:spPr>
        <p:txBody>
          <a:bodyPr/>
          <a:lstStyle/>
          <a:p>
            <a:pPr>
              <a:spcBef>
                <a:spcPts val="0"/>
              </a:spcBef>
            </a:pPr>
            <a:r>
              <a:rPr lang="de-DE" altLang="de-DE" sz="1800" b="1" dirty="0" smtClean="0">
                <a:latin typeface="Arial" panose="020B0604020202020204" pitchFamily="34" charset="0"/>
                <a:cs typeface="Arial" panose="020B0604020202020204" pitchFamily="34" charset="0"/>
                <a:sym typeface="Calibri" pitchFamily="34" charset="0"/>
              </a:rPr>
              <a:t>Prüfen der ungekennzeichneten Stimmzettel (Stapel b)</a:t>
            </a:r>
            <a:endParaRPr lang="de-DE" altLang="de-DE" sz="1800" b="1" dirty="0">
              <a:latin typeface="Arial" panose="020B0604020202020204" pitchFamily="34" charset="0"/>
              <a:cs typeface="Arial" panose="020B0604020202020204" pitchFamily="34" charset="0"/>
              <a:sym typeface="Calibri" pitchFamily="34" charset="0"/>
            </a:endParaRP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Der Wahlvorsteher erhält den Stapel b.</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Er prüft jeden Stimmzettel, ob er ungekennzeichnet ist und sagt dann an, dass die Stimme ungültig ist.</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Über diese ungekennzeichneten Stimmzettel muss der Wahlvorstand </a:t>
            </a:r>
            <a:r>
              <a:rPr lang="de-DE" sz="1800" dirty="0">
                <a:solidFill>
                  <a:srgbClr val="FF0000"/>
                </a:solidFill>
                <a:latin typeface="Arial" panose="020B0604020202020204" pitchFamily="34" charset="0"/>
                <a:cs typeface="Arial" panose="020B0604020202020204" pitchFamily="34" charset="0"/>
              </a:rPr>
              <a:t>keinen</a:t>
            </a:r>
            <a:r>
              <a:rPr lang="de-DE" sz="1800" dirty="0">
                <a:latin typeface="Arial" panose="020B0604020202020204" pitchFamily="34" charset="0"/>
                <a:cs typeface="Arial" panose="020B0604020202020204" pitchFamily="34" charset="0"/>
              </a:rPr>
              <a:t> Beschluss fassen. </a:t>
            </a:r>
          </a:p>
          <a:p>
            <a:pPr>
              <a:spcBef>
                <a:spcPts val="2785"/>
              </a:spcBef>
            </a:pPr>
            <a:r>
              <a:rPr lang="de-DE" altLang="de-DE" sz="1800" b="1" dirty="0" smtClean="0">
                <a:latin typeface="Arial" panose="020B0604020202020204" pitchFamily="34" charset="0"/>
                <a:cs typeface="Arial" panose="020B0604020202020204" pitchFamily="34" charset="0"/>
                <a:sym typeface="Calibri" pitchFamily="34" charset="0"/>
              </a:rPr>
              <a:t>Zählen der gültigen Stimmen aus Stapel a und der ungültigen Stimmen aus Stapel b</a:t>
            </a:r>
            <a:endParaRPr lang="de-DE" altLang="de-DE" sz="1800" dirty="0" smtClean="0">
              <a:latin typeface="Calibri" pitchFamily="34" charset="0"/>
              <a:sym typeface="Calibri" pitchFamily="34" charset="0"/>
            </a:endParaRP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Die Stapel a und b werden von je zwei Beisitzern unter gegenseitiger Kontrolle durchgezählt. Stimmen die Zählungen der beiden Beisitzer für die einzelnen Stapel nicht überein, haben sie den betreffenden Zählvorgang erneut nacheinander bis zur Übereinstimmung zu wiederholen.</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Die ermittelten Zahlen sind die für die einzelnen Wahlvorschläge abgegebenen gültigen Stimmen sowie die ungültigen, da nicht gekennzeichneten, Stimmzettel.</a:t>
            </a:r>
          </a:p>
          <a:p>
            <a:endParaRPr lang="de-DE" dirty="0"/>
          </a:p>
        </p:txBody>
      </p:sp>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sym typeface="Calibri" pitchFamily="34" charset="0"/>
              </a:rPr>
              <a:t>Vorbereiten und Zählen der Stimmen</a:t>
            </a:r>
          </a:p>
        </p:txBody>
      </p:sp>
    </p:spTree>
    <p:extLst>
      <p:ext uri="{BB962C8B-B14F-4D97-AF65-F5344CB8AC3E}">
        <p14:creationId xmlns:p14="http://schemas.microsoft.com/office/powerpoint/2010/main" val="2306282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48680" y="1772816"/>
            <a:ext cx="8229600" cy="4877380"/>
          </a:xfrm>
        </p:spPr>
        <p:txBody>
          <a:bodyPr/>
          <a:lstStyle/>
          <a:p>
            <a:pPr>
              <a:spcBef>
                <a:spcPts val="2785"/>
              </a:spcBef>
            </a:pPr>
            <a:r>
              <a:rPr lang="de-DE" sz="2000" dirty="0" smtClean="0">
                <a:latin typeface="Arial" pitchFamily="34" charset="0"/>
                <a:cs typeface="Arial" pitchFamily="34" charset="0"/>
              </a:rPr>
              <a:t>Die </a:t>
            </a:r>
            <a:r>
              <a:rPr lang="de-DE" sz="2000" dirty="0">
                <a:latin typeface="Arial" pitchFamily="34" charset="0"/>
                <a:cs typeface="Arial" pitchFamily="34" charset="0"/>
              </a:rPr>
              <a:t>gültigen Stimmen (Stapel a) werden vom Schriftführer in Abschnitt 4 bei den einzelnen Wahlvorschlägen </a:t>
            </a:r>
            <a:br>
              <a:rPr lang="de-DE" sz="2000" dirty="0">
                <a:latin typeface="Arial" pitchFamily="34" charset="0"/>
                <a:cs typeface="Arial" pitchFamily="34" charset="0"/>
              </a:rPr>
            </a:br>
            <a:r>
              <a:rPr lang="de-DE" sz="2000" dirty="0">
                <a:latin typeface="Arial" pitchFamily="34" charset="0"/>
                <a:cs typeface="Arial" pitchFamily="34" charset="0"/>
              </a:rPr>
              <a:t>(D1, D2, D3, usw.) als Zwischensumme I (ZS I) eingetragen</a:t>
            </a:r>
            <a:r>
              <a:rPr lang="de-DE" sz="2000" dirty="0" smtClean="0">
                <a:latin typeface="Arial" pitchFamily="34" charset="0"/>
                <a:cs typeface="Arial" pitchFamily="34" charset="0"/>
              </a:rPr>
              <a:t>.</a:t>
            </a:r>
          </a:p>
          <a:p>
            <a:pPr>
              <a:spcBef>
                <a:spcPts val="2785"/>
              </a:spcBef>
            </a:pPr>
            <a:r>
              <a:rPr lang="de-DE" sz="2000" dirty="0">
                <a:latin typeface="Arial" pitchFamily="34" charset="0"/>
                <a:cs typeface="Arial" pitchFamily="34" charset="0"/>
              </a:rPr>
              <a:t>Die ungültigen Stimmen (Stapel b) sind unter Kennbuchstabe C als Zwischensumme I (ZS I) einzutragen.</a:t>
            </a:r>
          </a:p>
          <a:p>
            <a:pPr>
              <a:spcBef>
                <a:spcPts val="2785"/>
              </a:spcBef>
            </a:pPr>
            <a:endParaRPr lang="de-DE" sz="2000" dirty="0">
              <a:latin typeface="Arial" pitchFamily="34" charset="0"/>
              <a:cs typeface="Arial" pitchFamily="34" charset="0"/>
            </a:endParaRPr>
          </a:p>
          <a:p>
            <a:pPr>
              <a:spcBef>
                <a:spcPts val="2785"/>
              </a:spcBef>
            </a:pPr>
            <a:endParaRPr lang="de-DE" altLang="de-DE" dirty="0">
              <a:latin typeface="Calibri" pitchFamily="34" charset="0"/>
              <a:sym typeface="Calibri" pitchFamily="34" charset="0"/>
            </a:endParaRPr>
          </a:p>
          <a:p>
            <a:endParaRPr lang="de-DE" dirty="0"/>
          </a:p>
        </p:txBody>
      </p:sp>
      <p:sp>
        <p:nvSpPr>
          <p:cNvPr id="5" name="Textfeld 4"/>
          <p:cNvSpPr txBox="1"/>
          <p:nvPr/>
        </p:nvSpPr>
        <p:spPr>
          <a:xfrm>
            <a:off x="-108520" y="548680"/>
            <a:ext cx="9144000" cy="953986"/>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Eintragung der ermittelten Zahlen aus den </a:t>
            </a:r>
          </a:p>
          <a:p>
            <a:pPr eaLnBrk="1"/>
            <a:r>
              <a:rPr lang="de-DE" altLang="de-DE" sz="2800" dirty="0" smtClean="0">
                <a:latin typeface="+mn-lt"/>
                <a:sym typeface="Calibri" pitchFamily="34" charset="0"/>
              </a:rPr>
              <a:t>Stapel a und b in die Niederschrift als ZS I</a:t>
            </a:r>
            <a:endParaRPr lang="de-DE" altLang="de-DE" sz="2800" dirty="0">
              <a:latin typeface="+mn-lt"/>
              <a:sym typeface="Calibri" pitchFamily="34" charset="0"/>
            </a:endParaRPr>
          </a:p>
        </p:txBody>
      </p:sp>
    </p:spTree>
    <p:extLst>
      <p:ext uri="{BB962C8B-B14F-4D97-AF65-F5344CB8AC3E}">
        <p14:creationId xmlns:p14="http://schemas.microsoft.com/office/powerpoint/2010/main" val="2286675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395536" y="340248"/>
            <a:ext cx="3673475" cy="64770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Ergebnisteil Niederschrift</a:t>
            </a:r>
            <a:endParaRPr lang="de-DE" altLang="de-DE" sz="2800" dirty="0">
              <a:latin typeface="+mn-lt"/>
              <a:sym typeface="Calibri" pitchFamily="34" charset="0"/>
            </a:endParaRPr>
          </a:p>
        </p:txBody>
      </p:sp>
      <p:pic>
        <p:nvPicPr>
          <p:cNvPr id="6" name="Grafik 5"/>
          <p:cNvPicPr>
            <a:picLocks noChangeAspect="1"/>
          </p:cNvPicPr>
          <p:nvPr/>
        </p:nvPicPr>
        <p:blipFill rotWithShape="1">
          <a:blip r:embed="rId2"/>
          <a:srcRect b="42991"/>
          <a:stretch/>
        </p:blipFill>
        <p:spPr>
          <a:xfrm>
            <a:off x="2483768" y="691063"/>
            <a:ext cx="6545646" cy="5318338"/>
          </a:xfrm>
          <a:prstGeom prst="rect">
            <a:avLst/>
          </a:prstGeom>
        </p:spPr>
      </p:pic>
      <p:sp>
        <p:nvSpPr>
          <p:cNvPr id="4" name="Rechteck 3"/>
          <p:cNvSpPr/>
          <p:nvPr/>
        </p:nvSpPr>
        <p:spPr>
          <a:xfrm>
            <a:off x="6441002" y="1628800"/>
            <a:ext cx="423514" cy="400110"/>
          </a:xfrm>
          <a:prstGeom prst="rect">
            <a:avLst/>
          </a:prstGeom>
          <a:noFill/>
        </p:spPr>
        <p:txBody>
          <a:bodyPr wrap="none" lIns="91440" tIns="45720" rIns="91440" bIns="45720">
            <a:spAutoFit/>
          </a:bodyPr>
          <a:lstStyle/>
          <a:p>
            <a:pPr algn="ctr"/>
            <a:r>
              <a:rPr lang="de-DE" sz="2000" dirty="0">
                <a:ln w="0"/>
                <a:solidFill>
                  <a:srgbClr val="FF0000"/>
                </a:solidFill>
                <a:effectLst>
                  <a:outerShdw blurRad="38100" dist="19050" dir="2700000" algn="tl" rotWithShape="0">
                    <a:schemeClr val="dk1">
                      <a:alpha val="40000"/>
                    </a:schemeClr>
                  </a:outerShdw>
                </a:effectLst>
              </a:rPr>
              <a:t>b</a:t>
            </a:r>
            <a:r>
              <a:rPr lang="de-DE" sz="2000" b="0" cap="none" spc="0" dirty="0" smtClean="0">
                <a:ln w="0"/>
                <a:solidFill>
                  <a:srgbClr val="FF0000"/>
                </a:solidFill>
                <a:effectLst>
                  <a:outerShdw blurRad="38100" dist="19050" dir="2700000" algn="tl" rotWithShape="0">
                    <a:schemeClr val="dk1">
                      <a:alpha val="40000"/>
                    </a:schemeClr>
                  </a:outerShdw>
                </a:effectLst>
              </a:rPr>
              <a:t>)</a:t>
            </a:r>
            <a:endParaRPr lang="de-DE" sz="2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6588224" y="2538670"/>
            <a:ext cx="417102" cy="400110"/>
          </a:xfrm>
          <a:prstGeom prst="rect">
            <a:avLst/>
          </a:prstGeom>
          <a:noFill/>
        </p:spPr>
        <p:txBody>
          <a:bodyPr wrap="none" lIns="91440" tIns="45720" rIns="91440" bIns="45720">
            <a:spAutoFit/>
          </a:bodyPr>
          <a:lstStyle/>
          <a:p>
            <a:pPr algn="ctr"/>
            <a:r>
              <a:rPr lang="de-DE" sz="2000" b="0" cap="none" spc="0" dirty="0" smtClean="0">
                <a:ln w="0"/>
                <a:solidFill>
                  <a:srgbClr val="FF0000"/>
                </a:solidFill>
                <a:effectLst>
                  <a:outerShdw blurRad="38100" dist="19050" dir="2700000" algn="tl" rotWithShape="0">
                    <a:schemeClr val="dk1">
                      <a:alpha val="40000"/>
                    </a:schemeClr>
                  </a:outerShdw>
                </a:effectLst>
              </a:rPr>
              <a:t>a)</a:t>
            </a:r>
            <a:endParaRPr lang="de-DE" sz="2000" b="0" cap="none" spc="0" dirty="0">
              <a:ln w="0"/>
              <a:solidFill>
                <a:srgbClr val="FF0000"/>
              </a:solidFill>
              <a:effectLst>
                <a:outerShdw blurRad="38100" dist="19050" dir="2700000" algn="tl" rotWithShape="0">
                  <a:schemeClr val="dk1">
                    <a:alpha val="40000"/>
                  </a:schemeClr>
                </a:outerShdw>
              </a:effectLst>
            </a:endParaRPr>
          </a:p>
        </p:txBody>
      </p:sp>
      <p:sp>
        <p:nvSpPr>
          <p:cNvPr id="8" name="Rechteck 7"/>
          <p:cNvSpPr/>
          <p:nvPr/>
        </p:nvSpPr>
        <p:spPr>
          <a:xfrm>
            <a:off x="7380312" y="2053529"/>
            <a:ext cx="401072" cy="400110"/>
          </a:xfrm>
          <a:prstGeom prst="rect">
            <a:avLst/>
          </a:prstGeom>
          <a:noFill/>
        </p:spPr>
        <p:txBody>
          <a:bodyPr wrap="none" lIns="91440" tIns="45720" rIns="91440" bIns="45720">
            <a:spAutoFit/>
          </a:bodyPr>
          <a:lstStyle/>
          <a:p>
            <a:pPr algn="ctr"/>
            <a:r>
              <a:rPr lang="de-DE" sz="2000" dirty="0">
                <a:ln w="0"/>
                <a:solidFill>
                  <a:srgbClr val="FF0000"/>
                </a:solidFill>
                <a:effectLst>
                  <a:outerShdw blurRad="38100" dist="19050" dir="2700000" algn="tl" rotWithShape="0">
                    <a:schemeClr val="dk1">
                      <a:alpha val="40000"/>
                    </a:schemeClr>
                  </a:outerShdw>
                </a:effectLst>
              </a:rPr>
              <a:t>c</a:t>
            </a:r>
            <a:r>
              <a:rPr lang="de-DE" sz="2000" b="0" cap="none" spc="0" dirty="0" smtClean="0">
                <a:ln w="0"/>
                <a:solidFill>
                  <a:srgbClr val="FF0000"/>
                </a:solidFill>
                <a:effectLst>
                  <a:outerShdw blurRad="38100" dist="19050" dir="2700000" algn="tl" rotWithShape="0">
                    <a:schemeClr val="dk1">
                      <a:alpha val="40000"/>
                    </a:schemeClr>
                  </a:outerShdw>
                </a:effectLst>
              </a:rPr>
              <a:t>)</a:t>
            </a:r>
            <a:endParaRPr lang="de-DE" sz="2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21976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947E5C-DE6D-1E24-40DC-9FD5A0CCD09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43</a:t>
            </a:fld>
            <a:endParaRPr lang="de-DE" spc="-5" dirty="0"/>
          </a:p>
        </p:txBody>
      </p:sp>
      <p:sp>
        <p:nvSpPr>
          <p:cNvPr id="4" name="Titel 3">
            <a:extLst>
              <a:ext uri="{FF2B5EF4-FFF2-40B4-BE49-F238E27FC236}">
                <a16:creationId xmlns:a16="http://schemas.microsoft.com/office/drawing/2014/main" id="{949C7C64-A7DC-FE2A-C05E-724488F14E22}"/>
              </a:ext>
            </a:extLst>
          </p:cNvPr>
          <p:cNvSpPr>
            <a:spLocks noGrp="1"/>
          </p:cNvSpPr>
          <p:nvPr>
            <p:ph type="title"/>
          </p:nvPr>
        </p:nvSpPr>
        <p:spPr>
          <a:xfrm>
            <a:off x="974696" y="776431"/>
            <a:ext cx="7488832" cy="780361"/>
          </a:xfrm>
        </p:spPr>
        <p:txBody>
          <a:bodyPr/>
          <a:lstStyle/>
          <a:p>
            <a:pPr marL="626938" indent="-626938"/>
            <a:r>
              <a:rPr lang="de-DE" sz="2300" dirty="0" smtClean="0">
                <a:solidFill>
                  <a:schemeClr val="tx1"/>
                </a:solidFill>
                <a:latin typeface="+mn-lt"/>
              </a:rPr>
              <a:t>Prüfung </a:t>
            </a:r>
            <a:r>
              <a:rPr lang="de-DE" sz="2300" dirty="0">
                <a:solidFill>
                  <a:schemeClr val="tx1"/>
                </a:solidFill>
                <a:latin typeface="+mn-lt"/>
              </a:rPr>
              <a:t>der Stimmzettel mit Anlass zu Bedenken </a:t>
            </a:r>
            <a:r>
              <a:rPr lang="de-DE" sz="2300" dirty="0" smtClean="0">
                <a:solidFill>
                  <a:schemeClr val="tx1"/>
                </a:solidFill>
                <a:latin typeface="+mn-lt"/>
              </a:rPr>
              <a:t>aus </a:t>
            </a:r>
            <a:r>
              <a:rPr lang="de-DE" sz="2300" dirty="0" smtClean="0">
                <a:solidFill>
                  <a:srgbClr val="FF0000"/>
                </a:solidFill>
                <a:latin typeface="+mn-lt"/>
              </a:rPr>
              <a:t>Stapel </a:t>
            </a:r>
            <a:r>
              <a:rPr lang="de-DE" sz="2300" dirty="0">
                <a:solidFill>
                  <a:srgbClr val="FF0000"/>
                </a:solidFill>
                <a:latin typeface="+mn-lt"/>
              </a:rPr>
              <a:t>c </a:t>
            </a:r>
            <a:r>
              <a:rPr lang="de-DE" sz="2300" dirty="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5" name="Rechteck 4">
            <a:extLst>
              <a:ext uri="{FF2B5EF4-FFF2-40B4-BE49-F238E27FC236}">
                <a16:creationId xmlns:a16="http://schemas.microsoft.com/office/drawing/2014/main" id="{FA134EB8-E9B9-6478-AD79-6CFC36731515}"/>
              </a:ext>
            </a:extLst>
          </p:cNvPr>
          <p:cNvSpPr/>
          <p:nvPr/>
        </p:nvSpPr>
        <p:spPr>
          <a:xfrm rot="10800000" flipV="1">
            <a:off x="395536" y="1728245"/>
            <a:ext cx="8503136" cy="3616375"/>
          </a:xfrm>
          <a:prstGeom prst="rect">
            <a:avLst/>
          </a:prstGeom>
        </p:spPr>
        <p:txBody>
          <a:bodyPr wrap="square">
            <a:spAutoFit/>
          </a:bodyPr>
          <a:lstStyle/>
          <a:p>
            <a:pPr algn="l">
              <a:buClr>
                <a:schemeClr val="bg1">
                  <a:lumMod val="50000"/>
                </a:schemeClr>
              </a:buClr>
            </a:pPr>
            <a:r>
              <a:rPr lang="de-DE" sz="2000" b="1" dirty="0" smtClean="0">
                <a:solidFill>
                  <a:srgbClr val="C00000"/>
                </a:solidFill>
                <a:latin typeface="Arial" pitchFamily="34" charset="0"/>
                <a:cs typeface="Arial" pitchFamily="34" charset="0"/>
              </a:rPr>
              <a:t>Verfahrensweise</a:t>
            </a:r>
            <a:r>
              <a:rPr lang="de-DE" sz="2000" b="1" dirty="0">
                <a:solidFill>
                  <a:srgbClr val="C00000"/>
                </a:solidFill>
                <a:latin typeface="Arial" pitchFamily="34" charset="0"/>
                <a:cs typeface="Arial" pitchFamily="34" charset="0"/>
              </a:rPr>
              <a:t>: </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Über jeden Stimmzettel bzw. jede Stimmabgabe muss der Wahlvorstand einzeln Beschluss fassen.</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Der Wahlvorstand entscheidet mit </a:t>
            </a:r>
            <a:r>
              <a:rPr lang="de-DE" sz="1900" b="1" dirty="0">
                <a:latin typeface="Arial" pitchFamily="34" charset="0"/>
                <a:cs typeface="Arial" pitchFamily="34" charset="0"/>
              </a:rPr>
              <a:t>Mehrheitsbeschluss</a:t>
            </a:r>
            <a:r>
              <a:rPr lang="de-DE" sz="1900" dirty="0">
                <a:latin typeface="Arial" pitchFamily="34" charset="0"/>
                <a:cs typeface="Arial" pitchFamily="34" charset="0"/>
              </a:rPr>
              <a:t> über die Gültigkeit oder Ungültigkeit jedes einzelnen </a:t>
            </a:r>
            <a:r>
              <a:rPr lang="de-DE" sz="1900" dirty="0" smtClean="0">
                <a:latin typeface="Arial" pitchFamily="34" charset="0"/>
                <a:cs typeface="Arial" pitchFamily="34" charset="0"/>
              </a:rPr>
              <a:t>Stimmzettels.</a:t>
            </a:r>
          </a:p>
          <a:p>
            <a:pPr marL="342831" indent="-342831" algn="l">
              <a:buClr>
                <a:schemeClr val="bg1">
                  <a:lumMod val="50000"/>
                </a:schemeClr>
              </a:buClr>
              <a:buFont typeface="Wingdings" pitchFamily="2" charset="2"/>
              <a:buChar char="Ø"/>
            </a:pPr>
            <a:r>
              <a:rPr lang="de-DE" sz="1900" dirty="0" smtClean="0">
                <a:latin typeface="Arial" pitchFamily="34" charset="0"/>
                <a:cs typeface="Arial" pitchFamily="34" charset="0"/>
              </a:rPr>
              <a:t>Bei </a:t>
            </a:r>
            <a:r>
              <a:rPr lang="de-DE" sz="1900" dirty="0">
                <a:latin typeface="Arial" pitchFamily="34" charset="0"/>
                <a:cs typeface="Arial" pitchFamily="34" charset="0"/>
              </a:rPr>
              <a:t>Stimmengleichheit </a:t>
            </a:r>
            <a:r>
              <a:rPr lang="de-DE" sz="1900" b="1" dirty="0">
                <a:latin typeface="Arial" pitchFamily="34" charset="0"/>
                <a:cs typeface="Arial" pitchFamily="34" charset="0"/>
              </a:rPr>
              <a:t>entscheidet </a:t>
            </a:r>
            <a:r>
              <a:rPr lang="de-DE" sz="1900" dirty="0">
                <a:latin typeface="Arial" pitchFamily="34" charset="0"/>
                <a:cs typeface="Arial" pitchFamily="34" charset="0"/>
              </a:rPr>
              <a:t>die Stimme des </a:t>
            </a:r>
            <a:r>
              <a:rPr lang="de-DE" sz="1900" b="1" dirty="0">
                <a:latin typeface="Arial" pitchFamily="34" charset="0"/>
                <a:cs typeface="Arial" pitchFamily="34" charset="0"/>
              </a:rPr>
              <a:t>Wahlvorstehers</a:t>
            </a:r>
            <a:r>
              <a:rPr lang="de-DE" sz="1900"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Der Wahlvorsteher gibt die Entscheidungen mündlich bekannt und sagt bei gültigen Stimmen an, für welchen Wahlvorschlag die Stimme abgegeben worden ist.</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Er vermerkt auf der Rückseite jedes Stimmzettels, wie entschieden wurde.</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Die Stimmzettel, über die der Wahlvorstand beschlossen hat, sind mit fortlaufenden Nummern zu versehen.</a:t>
            </a:r>
          </a:p>
        </p:txBody>
      </p:sp>
    </p:spTree>
    <p:extLst>
      <p:ext uri="{BB962C8B-B14F-4D97-AF65-F5344CB8AC3E}">
        <p14:creationId xmlns:p14="http://schemas.microsoft.com/office/powerpoint/2010/main" val="393726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Beschlussaufkleber</a:t>
            </a:r>
            <a:endParaRPr lang="de-DE" altLang="de-DE" sz="2800" dirty="0">
              <a:latin typeface="+mn-lt"/>
              <a:sym typeface="Calibri" pitchFamily="34" charset="0"/>
            </a:endParaRPr>
          </a:p>
        </p:txBody>
      </p:sp>
      <p:pic>
        <p:nvPicPr>
          <p:cNvPr id="3" name="Grafik 2"/>
          <p:cNvPicPr>
            <a:picLocks noChangeAspect="1"/>
          </p:cNvPicPr>
          <p:nvPr/>
        </p:nvPicPr>
        <p:blipFill>
          <a:blip r:embed="rId2"/>
          <a:stretch>
            <a:fillRect/>
          </a:stretch>
        </p:blipFill>
        <p:spPr>
          <a:xfrm rot="5400000">
            <a:off x="2152598" y="-56657"/>
            <a:ext cx="4771530" cy="6408714"/>
          </a:xfrm>
          <a:prstGeom prst="rect">
            <a:avLst/>
          </a:prstGeom>
        </p:spPr>
      </p:pic>
    </p:spTree>
    <p:extLst>
      <p:ext uri="{BB962C8B-B14F-4D97-AF65-F5344CB8AC3E}">
        <p14:creationId xmlns:p14="http://schemas.microsoft.com/office/powerpoint/2010/main" val="1745304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0" y="0"/>
            <a:ext cx="0" cy="163500"/>
          </a:xfrm>
          <a:prstGeom prst="rect">
            <a:avLst/>
          </a:prstGeom>
        </p:spPr>
        <p:txBody>
          <a:bodyPr vert="horz" wrap="square" lIns="0" tIns="24759" rIns="0" bIns="0" rtlCol="0">
            <a:spAutoFit/>
          </a:bodyPr>
          <a:lstStyle/>
          <a:p>
            <a:pPr marL="124435">
              <a:spcBef>
                <a:spcPts val="195"/>
              </a:spcBef>
            </a:pPr>
            <a:r>
              <a:rPr lang="de-DE" spc="-5" dirty="0" smtClean="0"/>
              <a:t>2</a:t>
            </a:r>
            <a:endParaRPr spc="-5" dirty="0"/>
          </a:p>
        </p:txBody>
      </p:sp>
      <p:sp>
        <p:nvSpPr>
          <p:cNvPr id="4" name="Titel 3">
            <a:extLst>
              <a:ext uri="{FF2B5EF4-FFF2-40B4-BE49-F238E27FC236}">
                <a16:creationId xmlns:a16="http://schemas.microsoft.com/office/drawing/2014/main" id="{FD7DD5C4-0FFA-CE04-2BA2-A1C71F64FEBA}"/>
              </a:ext>
            </a:extLst>
          </p:cNvPr>
          <p:cNvSpPr>
            <a:spLocks noGrp="1"/>
          </p:cNvSpPr>
          <p:nvPr>
            <p:ph type="title"/>
          </p:nvPr>
        </p:nvSpPr>
        <p:spPr>
          <a:xfrm>
            <a:off x="611561" y="618169"/>
            <a:ext cx="7560840" cy="492329"/>
          </a:xfrm>
        </p:spPr>
        <p:txBody>
          <a:bodyPr/>
          <a:lstStyle/>
          <a:p>
            <a:pPr algn="ctr"/>
            <a:r>
              <a:rPr lang="de-DE" sz="2400" dirty="0" smtClean="0">
                <a:solidFill>
                  <a:schemeClr val="tx1"/>
                </a:solidFill>
                <a:latin typeface="+mn-lt"/>
              </a:rPr>
              <a:t>Prüfung </a:t>
            </a:r>
            <a:r>
              <a:rPr lang="de-DE" sz="2400" dirty="0">
                <a:solidFill>
                  <a:schemeClr val="tx1"/>
                </a:solidFill>
                <a:latin typeface="+mn-lt"/>
              </a:rPr>
              <a:t>der Stimmzettel mit Anlass zu </a:t>
            </a:r>
            <a:r>
              <a:rPr lang="de-DE" sz="2400" dirty="0" smtClean="0">
                <a:solidFill>
                  <a:schemeClr val="tx1"/>
                </a:solidFill>
                <a:latin typeface="+mn-lt"/>
              </a:rPr>
              <a:t>Bedenken aus </a:t>
            </a:r>
            <a:r>
              <a:rPr lang="de-DE" sz="2400" dirty="0">
                <a:solidFill>
                  <a:srgbClr val="FF0000"/>
                </a:solidFill>
                <a:latin typeface="+mn-lt"/>
              </a:rPr>
              <a:t>Stapel c </a:t>
            </a:r>
            <a:r>
              <a:rPr lang="de-DE" sz="2400" dirty="0" smtClean="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2" name="Rechteck 1"/>
          <p:cNvSpPr/>
          <p:nvPr/>
        </p:nvSpPr>
        <p:spPr>
          <a:xfrm>
            <a:off x="107505" y="1448258"/>
            <a:ext cx="4066486" cy="3170099"/>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Bei den Stimmzetteln, die zu Bedenken Anlass geben, entscheidet der </a:t>
            </a:r>
            <a:r>
              <a:rPr lang="de-DE" sz="2000" b="1" dirty="0">
                <a:latin typeface="Arial" pitchFamily="34" charset="0"/>
                <a:cs typeface="Arial" pitchFamily="34" charset="0"/>
              </a:rPr>
              <a:t>gesamte Wahlvorstand</a:t>
            </a:r>
            <a:r>
              <a:rPr lang="de-DE" sz="2000" dirty="0">
                <a:latin typeface="Arial" pitchFamily="34" charset="0"/>
                <a:cs typeface="Arial" pitchFamily="34" charset="0"/>
              </a:rPr>
              <a:t>.</a:t>
            </a:r>
          </a:p>
          <a:p>
            <a:pPr marL="541230" indent="-541230"/>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 ist gültig, wenn:</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die Kennzeichnung außerhalb</a:t>
            </a:r>
            <a:br>
              <a:rPr lang="de-DE" sz="2000" dirty="0">
                <a:latin typeface="Arial" pitchFamily="34" charset="0"/>
                <a:cs typeface="Arial" pitchFamily="34" charset="0"/>
              </a:rPr>
            </a:br>
            <a:r>
              <a:rPr lang="de-DE" sz="2000" dirty="0">
                <a:latin typeface="Arial" pitchFamily="34" charset="0"/>
                <a:cs typeface="Arial" pitchFamily="34" charset="0"/>
              </a:rPr>
              <a:t>des Kreises, aber innerhalb </a:t>
            </a:r>
            <a:br>
              <a:rPr lang="de-DE" sz="2000" dirty="0">
                <a:latin typeface="Arial" pitchFamily="34" charset="0"/>
                <a:cs typeface="Arial" pitchFamily="34" charset="0"/>
              </a:rPr>
            </a:br>
            <a:r>
              <a:rPr lang="de-DE" sz="2000" dirty="0">
                <a:latin typeface="Arial" pitchFamily="34" charset="0"/>
                <a:cs typeface="Arial" pitchFamily="34" charset="0"/>
              </a:rPr>
              <a:t>des Feldes einer Partei</a:t>
            </a:r>
            <a:br>
              <a:rPr lang="de-DE" sz="2000" dirty="0">
                <a:latin typeface="Arial" pitchFamily="34" charset="0"/>
                <a:cs typeface="Arial" pitchFamily="34" charset="0"/>
              </a:rPr>
            </a:br>
            <a:r>
              <a:rPr lang="de-DE" sz="2000" dirty="0">
                <a:latin typeface="Arial" pitchFamily="34" charset="0"/>
                <a:cs typeface="Arial" pitchFamily="34" charset="0"/>
              </a:rPr>
              <a:t>eindeutig erfolgt ist</a:t>
            </a:r>
          </a:p>
        </p:txBody>
      </p:sp>
      <p:pic>
        <p:nvPicPr>
          <p:cNvPr id="5" name="Grafik 4" descr="Ein Bild, das Text, Screenshot, Schrift, Zahl enthält.&#10;&#10;Automatisch generierte Beschreibung">
            <a:extLst>
              <a:ext uri="{FF2B5EF4-FFF2-40B4-BE49-F238E27FC236}">
                <a16:creationId xmlns:a16="http://schemas.microsoft.com/office/drawing/2014/main" id="{047B41D5-7CFB-9B52-9D01-B0FD73FFAE83}"/>
              </a:ext>
            </a:extLst>
          </p:cNvPr>
          <p:cNvPicPr>
            <a:picLocks noChangeAspect="1"/>
          </p:cNvPicPr>
          <p:nvPr/>
        </p:nvPicPr>
        <p:blipFill rotWithShape="1">
          <a:blip r:embed="rId3">
            <a:extLst>
              <a:ext uri="{28A0092B-C50C-407E-A947-70E740481C1C}">
                <a14:useLocalDpi xmlns:a14="http://schemas.microsoft.com/office/drawing/2010/main" val="0"/>
              </a:ext>
            </a:extLst>
          </a:blip>
          <a:srcRect b="14865"/>
          <a:stretch/>
        </p:blipFill>
        <p:spPr>
          <a:xfrm>
            <a:off x="4267270" y="1448258"/>
            <a:ext cx="4799490" cy="4342395"/>
          </a:xfrm>
          <a:prstGeom prst="rect">
            <a:avLst/>
          </a:prstGeom>
        </p:spPr>
      </p:pic>
      <p:pic>
        <p:nvPicPr>
          <p:cNvPr id="6" name="Grafik 5">
            <a:extLst>
              <a:ext uri="{FF2B5EF4-FFF2-40B4-BE49-F238E27FC236}">
                <a16:creationId xmlns:a16="http://schemas.microsoft.com/office/drawing/2014/main" id="{12BB6609-7629-B4E8-C17F-BD419F293E40}"/>
              </a:ext>
            </a:extLst>
          </p:cNvPr>
          <p:cNvPicPr>
            <a:picLocks noChangeAspect="1"/>
          </p:cNvPicPr>
          <p:nvPr/>
        </p:nvPicPr>
        <p:blipFill rotWithShape="1">
          <a:blip r:embed="rId4"/>
          <a:srcRect t="86252" b="8248"/>
          <a:stretch/>
        </p:blipFill>
        <p:spPr>
          <a:xfrm>
            <a:off x="4267271" y="5821112"/>
            <a:ext cx="4802952" cy="276935"/>
          </a:xfrm>
          <a:prstGeom prst="rect">
            <a:avLst/>
          </a:prstGeom>
        </p:spPr>
      </p:pic>
      <p:pic>
        <p:nvPicPr>
          <p:cNvPr id="7" name="Grafik 6">
            <a:extLst>
              <a:ext uri="{FF2B5EF4-FFF2-40B4-BE49-F238E27FC236}">
                <a16:creationId xmlns:a16="http://schemas.microsoft.com/office/drawing/2014/main" id="{BE950F86-3379-1D15-E24E-46A6A07DD645}"/>
              </a:ext>
            </a:extLst>
          </p:cNvPr>
          <p:cNvPicPr>
            <a:picLocks noChangeAspect="1"/>
          </p:cNvPicPr>
          <p:nvPr/>
        </p:nvPicPr>
        <p:blipFill rotWithShape="1">
          <a:blip r:embed="rId5"/>
          <a:srcRect t="60964"/>
          <a:stretch/>
        </p:blipFill>
        <p:spPr>
          <a:xfrm>
            <a:off x="4267271" y="6281238"/>
            <a:ext cx="4802952" cy="271239"/>
          </a:xfrm>
          <a:prstGeom prst="rect">
            <a:avLst/>
          </a:prstGeom>
        </p:spPr>
      </p:pic>
      <p:pic>
        <p:nvPicPr>
          <p:cNvPr id="9" name="Grafik 8">
            <a:extLst>
              <a:ext uri="{FF2B5EF4-FFF2-40B4-BE49-F238E27FC236}">
                <a16:creationId xmlns:a16="http://schemas.microsoft.com/office/drawing/2014/main" id="{0E1AED45-A6C7-6381-F286-CD81E3F2E370}"/>
              </a:ext>
            </a:extLst>
          </p:cNvPr>
          <p:cNvPicPr>
            <a:picLocks noChangeAspect="1"/>
          </p:cNvPicPr>
          <p:nvPr/>
        </p:nvPicPr>
        <p:blipFill rotWithShape="1">
          <a:blip r:embed="rId5"/>
          <a:srcRect t="28072" b="21928"/>
          <a:stretch/>
        </p:blipFill>
        <p:spPr>
          <a:xfrm>
            <a:off x="4267271" y="6025006"/>
            <a:ext cx="4802952" cy="347422"/>
          </a:xfrm>
          <a:prstGeom prst="rect">
            <a:avLst/>
          </a:prstGeom>
        </p:spPr>
      </p:pic>
    </p:spTree>
    <p:extLst>
      <p:ext uri="{BB962C8B-B14F-4D97-AF65-F5344CB8AC3E}">
        <p14:creationId xmlns:p14="http://schemas.microsoft.com/office/powerpoint/2010/main" val="25351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163500"/>
          </a:xfrm>
          <a:prstGeom prst="rect">
            <a:avLst/>
          </a:prstGeom>
        </p:spPr>
        <p:txBody>
          <a:bodyPr vert="horz" wrap="square" lIns="0" tIns="24759" rIns="0" bIns="0" rtlCol="0">
            <a:spAutoFit/>
          </a:bodyPr>
          <a:lstStyle/>
          <a:p>
            <a:pPr marL="124435">
              <a:spcBef>
                <a:spcPts val="195"/>
              </a:spcBef>
            </a:pPr>
            <a:r>
              <a:rPr lang="de-DE" spc="-5" dirty="0" smtClean="0"/>
              <a:t>2</a:t>
            </a:r>
            <a:endParaRPr spc="-5" dirty="0"/>
          </a:p>
        </p:txBody>
      </p:sp>
      <p:sp>
        <p:nvSpPr>
          <p:cNvPr id="3" name="Titel 2">
            <a:extLst>
              <a:ext uri="{FF2B5EF4-FFF2-40B4-BE49-F238E27FC236}">
                <a16:creationId xmlns:a16="http://schemas.microsoft.com/office/drawing/2014/main" id="{608B189B-D3D8-0BF9-C39F-736CC1C871FB}"/>
              </a:ext>
            </a:extLst>
          </p:cNvPr>
          <p:cNvSpPr>
            <a:spLocks noGrp="1"/>
          </p:cNvSpPr>
          <p:nvPr>
            <p:ph type="title"/>
          </p:nvPr>
        </p:nvSpPr>
        <p:spPr>
          <a:xfrm>
            <a:off x="323528" y="725060"/>
            <a:ext cx="3691206" cy="492329"/>
          </a:xfrm>
        </p:spPr>
        <p:txBody>
          <a:bodyPr/>
          <a:lstStyle/>
          <a:p>
            <a:r>
              <a:rPr lang="de-DE" sz="2400" dirty="0" smtClean="0"/>
              <a:t>Prüfung </a:t>
            </a:r>
            <a:r>
              <a:rPr lang="de-DE" sz="2400" dirty="0"/>
              <a:t>der Stimmzettel mit Anlass zu Bedenken aus Stapel c mit Stimmzettelbeispielen </a:t>
            </a:r>
          </a:p>
        </p:txBody>
      </p:sp>
      <p:pic>
        <p:nvPicPr>
          <p:cNvPr id="4" name="Grafik 3">
            <a:extLst>
              <a:ext uri="{FF2B5EF4-FFF2-40B4-BE49-F238E27FC236}">
                <a16:creationId xmlns:a16="http://schemas.microsoft.com/office/drawing/2014/main" id="{BB0FBE31-27E2-3C12-C485-15493C3AA3CB}"/>
              </a:ext>
            </a:extLst>
          </p:cNvPr>
          <p:cNvPicPr>
            <a:picLocks noChangeAspect="1"/>
          </p:cNvPicPr>
          <p:nvPr/>
        </p:nvPicPr>
        <p:blipFill rotWithShape="1">
          <a:blip r:embed="rId2"/>
          <a:srcRect b="18542"/>
          <a:stretch/>
        </p:blipFill>
        <p:spPr>
          <a:xfrm>
            <a:off x="4149029" y="971225"/>
            <a:ext cx="4917732" cy="4590882"/>
          </a:xfrm>
          <a:prstGeom prst="rect">
            <a:avLst/>
          </a:prstGeom>
        </p:spPr>
      </p:pic>
      <p:pic>
        <p:nvPicPr>
          <p:cNvPr id="2" name="Grafik 1">
            <a:extLst>
              <a:ext uri="{FF2B5EF4-FFF2-40B4-BE49-F238E27FC236}">
                <a16:creationId xmlns:a16="http://schemas.microsoft.com/office/drawing/2014/main" id="{3C1A993F-39BE-C552-0506-370507280198}"/>
              </a:ext>
            </a:extLst>
          </p:cNvPr>
          <p:cNvPicPr>
            <a:picLocks noChangeAspect="1"/>
          </p:cNvPicPr>
          <p:nvPr/>
        </p:nvPicPr>
        <p:blipFill rotWithShape="1">
          <a:blip r:embed="rId3"/>
          <a:srcRect t="84566" b="9163"/>
          <a:stretch/>
        </p:blipFill>
        <p:spPr>
          <a:xfrm>
            <a:off x="4191566" y="5585182"/>
            <a:ext cx="4918759" cy="345520"/>
          </a:xfrm>
          <a:prstGeom prst="rect">
            <a:avLst/>
          </a:prstGeom>
        </p:spPr>
      </p:pic>
      <p:pic>
        <p:nvPicPr>
          <p:cNvPr id="5" name="Grafik 4">
            <a:extLst>
              <a:ext uri="{FF2B5EF4-FFF2-40B4-BE49-F238E27FC236}">
                <a16:creationId xmlns:a16="http://schemas.microsoft.com/office/drawing/2014/main" id="{61A7E211-6C24-9F90-2034-AAADFD998F2A}"/>
              </a:ext>
            </a:extLst>
          </p:cNvPr>
          <p:cNvPicPr>
            <a:picLocks noChangeAspect="1"/>
          </p:cNvPicPr>
          <p:nvPr/>
        </p:nvPicPr>
        <p:blipFill rotWithShape="1">
          <a:blip r:embed="rId4"/>
          <a:srcRect t="58928"/>
          <a:stretch/>
        </p:blipFill>
        <p:spPr>
          <a:xfrm>
            <a:off x="4199341" y="6077706"/>
            <a:ext cx="4918759" cy="350476"/>
          </a:xfrm>
          <a:prstGeom prst="rect">
            <a:avLst/>
          </a:prstGeom>
        </p:spPr>
      </p:pic>
      <p:pic>
        <p:nvPicPr>
          <p:cNvPr id="6" name="Grafik 5">
            <a:extLst>
              <a:ext uri="{FF2B5EF4-FFF2-40B4-BE49-F238E27FC236}">
                <a16:creationId xmlns:a16="http://schemas.microsoft.com/office/drawing/2014/main" id="{ED73031A-9DAC-74D1-4FE9-D2051C3D8D36}"/>
              </a:ext>
            </a:extLst>
          </p:cNvPr>
          <p:cNvPicPr>
            <a:picLocks noChangeAspect="1"/>
          </p:cNvPicPr>
          <p:nvPr/>
        </p:nvPicPr>
        <p:blipFill rotWithShape="1">
          <a:blip r:embed="rId4"/>
          <a:srcRect t="32051" b="32144"/>
          <a:stretch/>
        </p:blipFill>
        <p:spPr>
          <a:xfrm>
            <a:off x="4175226" y="5830470"/>
            <a:ext cx="4918759" cy="305524"/>
          </a:xfrm>
          <a:prstGeom prst="rect">
            <a:avLst/>
          </a:prstGeom>
        </p:spPr>
      </p:pic>
    </p:spTree>
    <p:extLst>
      <p:ext uri="{BB962C8B-B14F-4D97-AF65-F5344CB8AC3E}">
        <p14:creationId xmlns:p14="http://schemas.microsoft.com/office/powerpoint/2010/main" val="68710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47</a:t>
            </a:fld>
            <a:endParaRPr spc="-5" dirty="0"/>
          </a:p>
        </p:txBody>
      </p:sp>
      <p:sp>
        <p:nvSpPr>
          <p:cNvPr id="3" name="Titel 2">
            <a:extLst>
              <a:ext uri="{FF2B5EF4-FFF2-40B4-BE49-F238E27FC236}">
                <a16:creationId xmlns:a16="http://schemas.microsoft.com/office/drawing/2014/main" id="{0CDB4D0E-DE66-2159-0B03-3DCE60642B72}"/>
              </a:ext>
            </a:extLst>
          </p:cNvPr>
          <p:cNvSpPr>
            <a:spLocks noGrp="1"/>
          </p:cNvSpPr>
          <p:nvPr>
            <p:ph type="title"/>
          </p:nvPr>
        </p:nvSpPr>
        <p:spPr>
          <a:xfrm>
            <a:off x="323528" y="730309"/>
            <a:ext cx="3691207" cy="492329"/>
          </a:xfrm>
        </p:spPr>
        <p:txBody>
          <a:bodyPr/>
          <a:lstStyle/>
          <a:p>
            <a:r>
              <a:rPr lang="de-DE" sz="2400" dirty="0" smtClean="0"/>
              <a:t>Prüfung </a:t>
            </a:r>
            <a:r>
              <a:rPr lang="de-DE" sz="2400" dirty="0"/>
              <a:t>der Stimmzettel mit Anlass zu Bedenken aus Stapel c mit </a:t>
            </a:r>
            <a:r>
              <a:rPr lang="de-DE" sz="2400" dirty="0" smtClean="0"/>
              <a:t>Stimmzettelbeispielen</a:t>
            </a:r>
            <a:endParaRPr lang="de-DE" sz="2400" dirty="0"/>
          </a:p>
        </p:txBody>
      </p:sp>
      <p:pic>
        <p:nvPicPr>
          <p:cNvPr id="4" name="Grafik 3">
            <a:extLst>
              <a:ext uri="{FF2B5EF4-FFF2-40B4-BE49-F238E27FC236}">
                <a16:creationId xmlns:a16="http://schemas.microsoft.com/office/drawing/2014/main" id="{537AF7C5-035A-15BC-F5E2-9D592D1BD94B}"/>
              </a:ext>
            </a:extLst>
          </p:cNvPr>
          <p:cNvPicPr>
            <a:picLocks noChangeAspect="1"/>
          </p:cNvPicPr>
          <p:nvPr/>
        </p:nvPicPr>
        <p:blipFill rotWithShape="1">
          <a:blip r:embed="rId2"/>
          <a:srcRect b="16890"/>
          <a:stretch/>
        </p:blipFill>
        <p:spPr>
          <a:xfrm>
            <a:off x="4149030" y="1067347"/>
            <a:ext cx="4918897" cy="4570942"/>
          </a:xfrm>
          <a:prstGeom prst="rect">
            <a:avLst/>
          </a:prstGeom>
        </p:spPr>
      </p:pic>
      <p:pic>
        <p:nvPicPr>
          <p:cNvPr id="2" name="Grafik 1">
            <a:extLst>
              <a:ext uri="{FF2B5EF4-FFF2-40B4-BE49-F238E27FC236}">
                <a16:creationId xmlns:a16="http://schemas.microsoft.com/office/drawing/2014/main" id="{8CB8C5D9-C44E-5151-C75A-196DDDF186F0}"/>
              </a:ext>
            </a:extLst>
          </p:cNvPr>
          <p:cNvPicPr>
            <a:picLocks noChangeAspect="1"/>
          </p:cNvPicPr>
          <p:nvPr/>
        </p:nvPicPr>
        <p:blipFill rotWithShape="1">
          <a:blip r:embed="rId3"/>
          <a:srcRect t="83220" b="9790"/>
          <a:stretch/>
        </p:blipFill>
        <p:spPr>
          <a:xfrm>
            <a:off x="4224977" y="5605800"/>
            <a:ext cx="4918759" cy="384723"/>
          </a:xfrm>
          <a:prstGeom prst="rect">
            <a:avLst/>
          </a:prstGeom>
        </p:spPr>
      </p:pic>
      <p:pic>
        <p:nvPicPr>
          <p:cNvPr id="5" name="Grafik 4">
            <a:extLst>
              <a:ext uri="{FF2B5EF4-FFF2-40B4-BE49-F238E27FC236}">
                <a16:creationId xmlns:a16="http://schemas.microsoft.com/office/drawing/2014/main" id="{0D82F179-3A10-2EB3-D3D9-F9F007A80810}"/>
              </a:ext>
            </a:extLst>
          </p:cNvPr>
          <p:cNvPicPr>
            <a:picLocks noChangeAspect="1"/>
          </p:cNvPicPr>
          <p:nvPr/>
        </p:nvPicPr>
        <p:blipFill rotWithShape="1">
          <a:blip r:embed="rId4"/>
          <a:srcRect t="30676" b="36347"/>
          <a:stretch/>
        </p:blipFill>
        <p:spPr>
          <a:xfrm>
            <a:off x="4224977" y="5899208"/>
            <a:ext cx="4918759" cy="305523"/>
          </a:xfrm>
          <a:prstGeom prst="rect">
            <a:avLst/>
          </a:prstGeom>
        </p:spPr>
      </p:pic>
      <p:pic>
        <p:nvPicPr>
          <p:cNvPr id="6" name="Grafik 5">
            <a:extLst>
              <a:ext uri="{FF2B5EF4-FFF2-40B4-BE49-F238E27FC236}">
                <a16:creationId xmlns:a16="http://schemas.microsoft.com/office/drawing/2014/main" id="{E8359E69-6B13-B199-DB01-23916BBBC491}"/>
              </a:ext>
            </a:extLst>
          </p:cNvPr>
          <p:cNvPicPr>
            <a:picLocks noChangeAspect="1"/>
          </p:cNvPicPr>
          <p:nvPr/>
        </p:nvPicPr>
        <p:blipFill rotWithShape="1">
          <a:blip r:embed="rId4"/>
          <a:srcRect t="58474"/>
          <a:stretch/>
        </p:blipFill>
        <p:spPr>
          <a:xfrm>
            <a:off x="4224977" y="6167754"/>
            <a:ext cx="4918759" cy="384723"/>
          </a:xfrm>
          <a:prstGeom prst="rect">
            <a:avLst/>
          </a:prstGeom>
        </p:spPr>
      </p:pic>
    </p:spTree>
    <p:extLst>
      <p:ext uri="{BB962C8B-B14F-4D97-AF65-F5344CB8AC3E}">
        <p14:creationId xmlns:p14="http://schemas.microsoft.com/office/powerpoint/2010/main" val="8515394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48</a:t>
            </a:fld>
            <a:endParaRPr spc="-5" dirty="0"/>
          </a:p>
        </p:txBody>
      </p:sp>
      <p:sp>
        <p:nvSpPr>
          <p:cNvPr id="11" name="Titel 4"/>
          <p:cNvSpPr>
            <a:spLocks noGrp="1"/>
          </p:cNvSpPr>
          <p:nvPr>
            <p:ph type="title"/>
          </p:nvPr>
        </p:nvSpPr>
        <p:spPr>
          <a:xfrm>
            <a:off x="457824" y="2577322"/>
            <a:ext cx="3809447" cy="492329"/>
          </a:xfrm>
        </p:spPr>
        <p:txBody>
          <a:bodyPr/>
          <a:lstStyle/>
          <a:p>
            <a:pPr marL="342831" indent="-342831">
              <a:buClr>
                <a:schemeClr val="bg1">
                  <a:lumMod val="50000"/>
                </a:schemeClr>
              </a:buClr>
              <a:buFont typeface="Wingdings" pitchFamily="2" charset="2"/>
              <a:buChar char="Ø"/>
            </a:pPr>
            <a:r>
              <a:rPr lang="de-DE" sz="2000" b="0" dirty="0">
                <a:solidFill>
                  <a:schemeClr val="tx1"/>
                </a:solidFill>
                <a:latin typeface="Arial" pitchFamily="34" charset="0"/>
                <a:cs typeface="Arial" pitchFamily="34" charset="0"/>
              </a:rPr>
              <a:t>die Kennzeichnung zweifelsfrei getilgt und eine neue Kennzeichnung vorgenommen wurde </a:t>
            </a:r>
          </a:p>
        </p:txBody>
      </p:sp>
      <p:pic>
        <p:nvPicPr>
          <p:cNvPr id="4" name="Grafik 3">
            <a:extLst>
              <a:ext uri="{FF2B5EF4-FFF2-40B4-BE49-F238E27FC236}">
                <a16:creationId xmlns:a16="http://schemas.microsoft.com/office/drawing/2014/main" id="{19F9ABCF-923B-7CD2-AD94-C5AC5BEA6F30}"/>
              </a:ext>
            </a:extLst>
          </p:cNvPr>
          <p:cNvPicPr>
            <a:picLocks noChangeAspect="1"/>
          </p:cNvPicPr>
          <p:nvPr/>
        </p:nvPicPr>
        <p:blipFill rotWithShape="1">
          <a:blip r:embed="rId2"/>
          <a:srcRect b="19630"/>
          <a:stretch/>
        </p:blipFill>
        <p:spPr>
          <a:xfrm>
            <a:off x="4149029" y="762619"/>
            <a:ext cx="4964670" cy="4570940"/>
          </a:xfrm>
          <a:prstGeom prst="rect">
            <a:avLst/>
          </a:prstGeom>
        </p:spPr>
      </p:pic>
      <p:sp>
        <p:nvSpPr>
          <p:cNvPr id="3" name="Titel 3">
            <a:extLst>
              <a:ext uri="{FF2B5EF4-FFF2-40B4-BE49-F238E27FC236}">
                <a16:creationId xmlns:a16="http://schemas.microsoft.com/office/drawing/2014/main" id="{ACCA0E5F-36F7-F298-11D3-B8CB15497417}"/>
              </a:ext>
            </a:extLst>
          </p:cNvPr>
          <p:cNvSpPr txBox="1">
            <a:spLocks/>
          </p:cNvSpPr>
          <p:nvPr/>
        </p:nvSpPr>
        <p:spPr>
          <a:xfrm>
            <a:off x="457823"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400" dirty="0" smtClean="0"/>
              <a:t>Prüfung </a:t>
            </a:r>
            <a:r>
              <a:rPr lang="de-DE" sz="2400" dirty="0"/>
              <a:t>der Stimmzettel mit Anlass zu Bedenken aus Stapel c mit </a:t>
            </a:r>
            <a:r>
              <a:rPr lang="de-DE" sz="2400" dirty="0" smtClean="0"/>
              <a:t>Stimmzettelbeispielen</a:t>
            </a:r>
            <a:endParaRPr lang="de-DE" sz="2400" dirty="0">
              <a:solidFill>
                <a:schemeClr val="bg1">
                  <a:lumMod val="50000"/>
                </a:schemeClr>
              </a:solidFill>
              <a:latin typeface="+mn-lt"/>
            </a:endParaRPr>
          </a:p>
          <a:p>
            <a:pPr marL="538055" indent="-538055"/>
            <a:endParaRPr lang="de-DE" sz="2999" dirty="0"/>
          </a:p>
        </p:txBody>
      </p:sp>
      <p:pic>
        <p:nvPicPr>
          <p:cNvPr id="2" name="Grafik 1">
            <a:extLst>
              <a:ext uri="{FF2B5EF4-FFF2-40B4-BE49-F238E27FC236}">
                <a16:creationId xmlns:a16="http://schemas.microsoft.com/office/drawing/2014/main" id="{1E3BCBC8-2234-1967-D75A-891EA8B40047}"/>
              </a:ext>
            </a:extLst>
          </p:cNvPr>
          <p:cNvPicPr>
            <a:picLocks noChangeAspect="1"/>
          </p:cNvPicPr>
          <p:nvPr/>
        </p:nvPicPr>
        <p:blipFill rotWithShape="1">
          <a:blip r:embed="rId3"/>
          <a:srcRect t="79472" b="13397"/>
          <a:stretch/>
        </p:blipFill>
        <p:spPr>
          <a:xfrm>
            <a:off x="4181516" y="5308935"/>
            <a:ext cx="4961426" cy="405536"/>
          </a:xfrm>
          <a:prstGeom prst="rect">
            <a:avLst/>
          </a:prstGeom>
        </p:spPr>
      </p:pic>
      <p:pic>
        <p:nvPicPr>
          <p:cNvPr id="5" name="Grafik 4">
            <a:extLst>
              <a:ext uri="{FF2B5EF4-FFF2-40B4-BE49-F238E27FC236}">
                <a16:creationId xmlns:a16="http://schemas.microsoft.com/office/drawing/2014/main" id="{A776D8FD-1242-406E-F43B-CE1A48B63FF2}"/>
              </a:ext>
            </a:extLst>
          </p:cNvPr>
          <p:cNvPicPr>
            <a:picLocks noChangeAspect="1"/>
          </p:cNvPicPr>
          <p:nvPr/>
        </p:nvPicPr>
        <p:blipFill rotWithShape="1">
          <a:blip r:embed="rId4"/>
          <a:srcRect t="59525" b="1"/>
          <a:stretch/>
        </p:blipFill>
        <p:spPr>
          <a:xfrm>
            <a:off x="4181516" y="6019201"/>
            <a:ext cx="4961426" cy="473654"/>
          </a:xfrm>
          <a:prstGeom prst="rect">
            <a:avLst/>
          </a:prstGeom>
        </p:spPr>
      </p:pic>
      <p:pic>
        <p:nvPicPr>
          <p:cNvPr id="6" name="Grafik 5">
            <a:extLst>
              <a:ext uri="{FF2B5EF4-FFF2-40B4-BE49-F238E27FC236}">
                <a16:creationId xmlns:a16="http://schemas.microsoft.com/office/drawing/2014/main" id="{2C2D631C-6A95-BC56-5410-909007A85DF1}"/>
              </a:ext>
            </a:extLst>
          </p:cNvPr>
          <p:cNvPicPr>
            <a:picLocks noChangeAspect="1"/>
          </p:cNvPicPr>
          <p:nvPr/>
        </p:nvPicPr>
        <p:blipFill rotWithShape="1">
          <a:blip r:embed="rId4"/>
          <a:srcRect t="32022" b="43490"/>
          <a:stretch/>
        </p:blipFill>
        <p:spPr>
          <a:xfrm>
            <a:off x="4183703" y="5732621"/>
            <a:ext cx="4961426" cy="286580"/>
          </a:xfrm>
          <a:prstGeom prst="rect">
            <a:avLst/>
          </a:prstGeom>
        </p:spPr>
      </p:pic>
    </p:spTree>
    <p:extLst>
      <p:ext uri="{BB962C8B-B14F-4D97-AF65-F5344CB8AC3E}">
        <p14:creationId xmlns:p14="http://schemas.microsoft.com/office/powerpoint/2010/main" val="316524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49</a:t>
            </a:fld>
            <a:endParaRPr spc="-5" dirty="0"/>
          </a:p>
        </p:txBody>
      </p:sp>
      <p:sp>
        <p:nvSpPr>
          <p:cNvPr id="11" name="Titel 4"/>
          <p:cNvSpPr>
            <a:spLocks noGrp="1"/>
          </p:cNvSpPr>
          <p:nvPr>
            <p:ph type="title"/>
          </p:nvPr>
        </p:nvSpPr>
        <p:spPr>
          <a:xfrm>
            <a:off x="457825" y="2286265"/>
            <a:ext cx="3809447" cy="492329"/>
          </a:xfrm>
        </p:spPr>
        <p:txBody>
          <a:bodyPr/>
          <a:lstStyle/>
          <a:p>
            <a:pPr algn="l">
              <a:buClr>
                <a:schemeClr val="bg1">
                  <a:lumMod val="50000"/>
                </a:schemeClr>
              </a:buClr>
            </a:pPr>
            <a:r>
              <a:rPr lang="de-DE" sz="2000" dirty="0" smtClean="0">
                <a:latin typeface="Arial" pitchFamily="34" charset="0"/>
                <a:cs typeface="Arial" pitchFamily="34" charset="0"/>
              </a:rPr>
              <a:t>Ein </a:t>
            </a:r>
            <a:r>
              <a:rPr lang="de-DE" sz="2000" dirty="0">
                <a:latin typeface="Arial" pitchFamily="34" charset="0"/>
                <a:cs typeface="Arial" pitchFamily="34" charset="0"/>
              </a:rPr>
              <a:t>Stimmzettel ist </a:t>
            </a:r>
            <a:r>
              <a:rPr lang="de-DE" sz="2000" u="sng" dirty="0">
                <a:latin typeface="Arial" pitchFamily="34" charset="0"/>
                <a:cs typeface="Arial" pitchFamily="34" charset="0"/>
              </a:rPr>
              <a:t>ungültig</a:t>
            </a:r>
            <a:r>
              <a:rPr lang="de-DE" sz="2000" dirty="0">
                <a:latin typeface="Arial" pitchFamily="34" charset="0"/>
                <a:cs typeface="Arial" pitchFamily="34" charset="0"/>
              </a:rPr>
              <a:t>, wenn: </a:t>
            </a:r>
            <a:r>
              <a:rPr lang="de-DE" sz="2000" dirty="0">
                <a:solidFill>
                  <a:schemeClr val="bg1">
                    <a:lumMod val="50000"/>
                  </a:schemeClr>
                </a:solidFill>
                <a:latin typeface="Arial" pitchFamily="34" charset="0"/>
                <a:cs typeface="Arial" pitchFamily="34" charset="0"/>
              </a:rPr>
              <a:t/>
            </a:r>
            <a:br>
              <a:rPr lang="de-DE" sz="2000" dirty="0">
                <a:solidFill>
                  <a:schemeClr val="bg1">
                    <a:lumMod val="50000"/>
                  </a:schemeClr>
                </a:solidFill>
                <a:latin typeface="Arial" pitchFamily="34" charset="0"/>
                <a:cs typeface="Arial" pitchFamily="34" charset="0"/>
              </a:rPr>
            </a:br>
            <a:endParaRPr lang="de-DE" sz="2000" dirty="0">
              <a:solidFill>
                <a:schemeClr val="bg1">
                  <a:lumMod val="50000"/>
                </a:schemeClr>
              </a:solidFill>
              <a:latin typeface="Arial" pitchFamily="34" charset="0"/>
              <a:cs typeface="Arial" pitchFamily="34" charset="0"/>
            </a:endParaRPr>
          </a:p>
        </p:txBody>
      </p:sp>
      <p:sp>
        <p:nvSpPr>
          <p:cNvPr id="12" name="Rechteck 11"/>
          <p:cNvSpPr/>
          <p:nvPr/>
        </p:nvSpPr>
        <p:spPr>
          <a:xfrm rot="10800000" flipV="1">
            <a:off x="323528" y="2762609"/>
            <a:ext cx="3603119" cy="1631216"/>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nicht amtlich hergestellt ist</a:t>
            </a:r>
          </a:p>
          <a:p>
            <a:pPr marL="342831" indent="-342831" algn="l">
              <a:buClr>
                <a:schemeClr val="bg1">
                  <a:lumMod val="50000"/>
                </a:schemeClr>
              </a:buClr>
              <a:buFont typeface="Wingdings" pitchFamily="2" charset="2"/>
              <a:buChar char="Ø"/>
            </a:pPr>
            <a:r>
              <a:rPr lang="de-DE" sz="2000" dirty="0" smtClean="0">
                <a:latin typeface="Arial" pitchFamily="34" charset="0"/>
                <a:cs typeface="Arial" pitchFamily="34" charset="0"/>
              </a:rPr>
              <a:t>er </a:t>
            </a:r>
            <a:r>
              <a:rPr lang="de-DE" sz="2000" dirty="0">
                <a:latin typeface="Arial" pitchFamily="34" charset="0"/>
                <a:cs typeface="Arial" pitchFamily="34" charset="0"/>
              </a:rPr>
              <a:t>den Willen des Wählers nicht zweifelsfrei erkennen lässt</a:t>
            </a:r>
          </a:p>
        </p:txBody>
      </p:sp>
      <p:pic>
        <p:nvPicPr>
          <p:cNvPr id="4" name="Grafik 3">
            <a:extLst>
              <a:ext uri="{FF2B5EF4-FFF2-40B4-BE49-F238E27FC236}">
                <a16:creationId xmlns:a16="http://schemas.microsoft.com/office/drawing/2014/main" id="{3055ED33-470F-10D5-E9DE-07874A9FCF3F}"/>
              </a:ext>
            </a:extLst>
          </p:cNvPr>
          <p:cNvPicPr>
            <a:picLocks noChangeAspect="1"/>
          </p:cNvPicPr>
          <p:nvPr/>
        </p:nvPicPr>
        <p:blipFill rotWithShape="1">
          <a:blip r:embed="rId3"/>
          <a:srcRect b="15412"/>
          <a:stretch/>
        </p:blipFill>
        <p:spPr>
          <a:xfrm>
            <a:off x="4114906" y="1143530"/>
            <a:ext cx="4979095" cy="4494760"/>
          </a:xfrm>
          <a:prstGeom prst="rect">
            <a:avLst/>
          </a:prstGeom>
        </p:spPr>
      </p:pic>
      <p:sp>
        <p:nvSpPr>
          <p:cNvPr id="3" name="Titel 3">
            <a:extLst>
              <a:ext uri="{FF2B5EF4-FFF2-40B4-BE49-F238E27FC236}">
                <a16:creationId xmlns:a16="http://schemas.microsoft.com/office/drawing/2014/main" id="{52F16B75-5C71-F46F-3D0C-6B382E7B4CBB}"/>
              </a:ext>
            </a:extLst>
          </p:cNvPr>
          <p:cNvSpPr txBox="1">
            <a:spLocks/>
          </p:cNvSpPr>
          <p:nvPr/>
        </p:nvSpPr>
        <p:spPr>
          <a:xfrm>
            <a:off x="457824"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400" dirty="0" smtClean="0"/>
              <a:t>Prüfung </a:t>
            </a:r>
            <a:r>
              <a:rPr lang="de-DE" sz="2400" dirty="0"/>
              <a:t>der Stimmzettel mit Anlass zu Bedenken aus Stapel c mit </a:t>
            </a:r>
            <a:r>
              <a:rPr lang="de-DE" sz="2400" dirty="0" smtClean="0"/>
              <a:t>Stimmzettelbeispielen</a:t>
            </a:r>
            <a:endParaRPr lang="de-DE" sz="2999" dirty="0"/>
          </a:p>
        </p:txBody>
      </p:sp>
      <p:pic>
        <p:nvPicPr>
          <p:cNvPr id="2" name="Grafik 1">
            <a:extLst>
              <a:ext uri="{FF2B5EF4-FFF2-40B4-BE49-F238E27FC236}">
                <a16:creationId xmlns:a16="http://schemas.microsoft.com/office/drawing/2014/main" id="{A8BEEB4B-2526-7B66-91F2-EB3F5612E542}"/>
              </a:ext>
            </a:extLst>
          </p:cNvPr>
          <p:cNvPicPr>
            <a:picLocks noChangeAspect="1"/>
          </p:cNvPicPr>
          <p:nvPr/>
        </p:nvPicPr>
        <p:blipFill rotWithShape="1">
          <a:blip r:embed="rId4"/>
          <a:srcRect t="96395"/>
          <a:stretch/>
        </p:blipFill>
        <p:spPr>
          <a:xfrm>
            <a:off x="4191882" y="6305184"/>
            <a:ext cx="4979711" cy="191586"/>
          </a:xfrm>
          <a:prstGeom prst="rect">
            <a:avLst/>
          </a:prstGeom>
        </p:spPr>
      </p:pic>
      <p:pic>
        <p:nvPicPr>
          <p:cNvPr id="5" name="Grafik 4">
            <a:extLst>
              <a:ext uri="{FF2B5EF4-FFF2-40B4-BE49-F238E27FC236}">
                <a16:creationId xmlns:a16="http://schemas.microsoft.com/office/drawing/2014/main" id="{DC6E125C-3FE3-62A6-F03A-BBCE5E037431}"/>
              </a:ext>
            </a:extLst>
          </p:cNvPr>
          <p:cNvPicPr>
            <a:picLocks noChangeAspect="1"/>
          </p:cNvPicPr>
          <p:nvPr/>
        </p:nvPicPr>
        <p:blipFill rotWithShape="1">
          <a:blip r:embed="rId5"/>
          <a:srcRect t="31619" b="32430"/>
          <a:stretch/>
        </p:blipFill>
        <p:spPr>
          <a:xfrm>
            <a:off x="4191088" y="5942235"/>
            <a:ext cx="4979711" cy="298007"/>
          </a:xfrm>
          <a:prstGeom prst="rect">
            <a:avLst/>
          </a:prstGeom>
        </p:spPr>
      </p:pic>
      <p:pic>
        <p:nvPicPr>
          <p:cNvPr id="6" name="Grafik 5">
            <a:extLst>
              <a:ext uri="{FF2B5EF4-FFF2-40B4-BE49-F238E27FC236}">
                <a16:creationId xmlns:a16="http://schemas.microsoft.com/office/drawing/2014/main" id="{A514EA87-CE0E-9EAC-62C8-CA450E92FD7A}"/>
              </a:ext>
            </a:extLst>
          </p:cNvPr>
          <p:cNvPicPr>
            <a:picLocks noChangeAspect="1"/>
          </p:cNvPicPr>
          <p:nvPr/>
        </p:nvPicPr>
        <p:blipFill rotWithShape="1">
          <a:blip r:embed="rId5"/>
          <a:srcRect b="66591"/>
          <a:stretch/>
        </p:blipFill>
        <p:spPr>
          <a:xfrm>
            <a:off x="4173762" y="5638290"/>
            <a:ext cx="4979711" cy="276935"/>
          </a:xfrm>
          <a:prstGeom prst="rect">
            <a:avLst/>
          </a:prstGeom>
        </p:spPr>
      </p:pic>
    </p:spTree>
    <p:extLst>
      <p:ext uri="{BB962C8B-B14F-4D97-AF65-F5344CB8AC3E}">
        <p14:creationId xmlns:p14="http://schemas.microsoft.com/office/powerpoint/2010/main" val="2278391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01366" y="1916832"/>
            <a:ext cx="4347764" cy="3139200"/>
          </a:xfrm>
          <a:prstGeom prst="rect">
            <a:avLst/>
          </a:prstGeom>
          <a:noFill/>
          <a:ln w="38100">
            <a:solidFill>
              <a:srgbClr val="FF0000"/>
            </a:solidFill>
            <a:prstDash val="dash"/>
          </a:ln>
        </p:spPr>
        <p:txBody>
          <a:bodyPr wrap="square" lIns="91305" tIns="45660" rIns="91305" bIns="45660" rtlCol="0">
            <a:spAutoFit/>
          </a:bodyPr>
          <a:lstStyle/>
          <a:p>
            <a:r>
              <a:rPr lang="de-DE" b="1" u="sng" dirty="0" smtClean="0">
                <a:solidFill>
                  <a:srgbClr val="FF0000"/>
                </a:solidFill>
              </a:rPr>
              <a:t>Bitte Beachten!</a:t>
            </a:r>
            <a:r>
              <a:rPr lang="de-DE" dirty="0" smtClean="0"/>
              <a:t/>
            </a:r>
            <a:br>
              <a:rPr lang="de-DE" dirty="0" smtClean="0"/>
            </a:br>
            <a:endParaRPr lang="de-DE" dirty="0">
              <a:solidFill>
                <a:srgbClr val="FF0000"/>
              </a:solidFill>
            </a:endParaRPr>
          </a:p>
          <a:p>
            <a:r>
              <a:rPr lang="de-DE" b="1" dirty="0" smtClean="0">
                <a:solidFill>
                  <a:srgbClr val="FF0000"/>
                </a:solidFill>
              </a:rPr>
              <a:t>Abholung des Wählerverzeichnisses und</a:t>
            </a:r>
            <a:br>
              <a:rPr lang="de-DE" b="1" dirty="0" smtClean="0">
                <a:solidFill>
                  <a:srgbClr val="FF0000"/>
                </a:solidFill>
              </a:rPr>
            </a:br>
            <a:r>
              <a:rPr lang="de-DE" b="1" dirty="0" smtClean="0">
                <a:solidFill>
                  <a:srgbClr val="FF0000"/>
                </a:solidFill>
              </a:rPr>
              <a:t> des Erfrischungsgeldes am </a:t>
            </a:r>
            <a:br>
              <a:rPr lang="de-DE" b="1" dirty="0" smtClean="0">
                <a:solidFill>
                  <a:srgbClr val="FF0000"/>
                </a:solidFill>
              </a:rPr>
            </a:br>
            <a:r>
              <a:rPr lang="de-DE" b="1" u="sng" dirty="0" smtClean="0">
                <a:solidFill>
                  <a:srgbClr val="FF0000"/>
                </a:solidFill>
              </a:rPr>
              <a:t>Wahltag um 07.15 Uhr</a:t>
            </a:r>
            <a:r>
              <a:rPr lang="de-DE" b="1" dirty="0" smtClean="0">
                <a:solidFill>
                  <a:srgbClr val="FF0000"/>
                </a:solidFill>
              </a:rPr>
              <a:t> </a:t>
            </a:r>
            <a:br>
              <a:rPr lang="de-DE" b="1" dirty="0" smtClean="0">
                <a:solidFill>
                  <a:srgbClr val="FF0000"/>
                </a:solidFill>
              </a:rPr>
            </a:br>
            <a:r>
              <a:rPr lang="de-DE" b="1" dirty="0" smtClean="0">
                <a:solidFill>
                  <a:srgbClr val="FF0000"/>
                </a:solidFill>
              </a:rPr>
              <a:t>im Einwohnermeldeamt </a:t>
            </a:r>
            <a:br>
              <a:rPr lang="de-DE" b="1" dirty="0" smtClean="0">
                <a:solidFill>
                  <a:srgbClr val="FF0000"/>
                </a:solidFill>
              </a:rPr>
            </a:br>
            <a:r>
              <a:rPr lang="de-DE" b="1" dirty="0" smtClean="0">
                <a:solidFill>
                  <a:srgbClr val="FF0000"/>
                </a:solidFill>
              </a:rPr>
              <a:t>durch Schriftführer oder Wahlvorstand!</a:t>
            </a:r>
          </a:p>
          <a:p>
            <a:r>
              <a:rPr lang="de-DE" b="1" dirty="0" smtClean="0">
                <a:solidFill>
                  <a:srgbClr val="FF0000"/>
                </a:solidFill>
              </a:rPr>
              <a:t>(Bitte in ausgelegte Liste eintragen)</a:t>
            </a:r>
          </a:p>
          <a:p>
            <a:endParaRPr lang="de-DE" dirty="0"/>
          </a:p>
        </p:txBody>
      </p:sp>
      <p:pic>
        <p:nvPicPr>
          <p:cNvPr id="2" name="Grafik 1"/>
          <p:cNvPicPr>
            <a:picLocks noChangeAspect="1"/>
          </p:cNvPicPr>
          <p:nvPr/>
        </p:nvPicPr>
        <p:blipFill>
          <a:blip r:embed="rId2"/>
          <a:stretch>
            <a:fillRect/>
          </a:stretch>
        </p:blipFill>
        <p:spPr>
          <a:xfrm>
            <a:off x="4727921" y="620688"/>
            <a:ext cx="4164282" cy="6101159"/>
          </a:xfrm>
          <a:prstGeom prst="rect">
            <a:avLst/>
          </a:prstGeom>
        </p:spPr>
      </p:pic>
      <p:sp>
        <p:nvSpPr>
          <p:cNvPr id="6" name="Rectangle 2"/>
          <p:cNvSpPr>
            <a:spLocks noGrp="1"/>
          </p:cNvSpPr>
          <p:nvPr>
            <p:ph type="title"/>
          </p:nvPr>
        </p:nvSpPr>
        <p:spPr>
          <a:xfrm>
            <a:off x="-2196752" y="776609"/>
            <a:ext cx="9144000" cy="720080"/>
          </a:xfrm>
        </p:spPr>
        <p:txBody>
          <a:bodyPr/>
          <a:lstStyle/>
          <a:p>
            <a:pPr algn="ctr" eaLnBrk="1" hangingPunct="1">
              <a:defRPr/>
            </a:pPr>
            <a:r>
              <a:rPr lang="de-DE" altLang="de-DE" sz="2000" b="1" kern="1200" dirty="0" smtClean="0">
                <a:solidFill>
                  <a:srgbClr val="FF0000"/>
                </a:solidFill>
                <a:latin typeface="Tahoma" pitchFamily="34" charset="0"/>
                <a:ea typeface="+mn-ea"/>
                <a:cs typeface="+mn-cs"/>
              </a:rPr>
              <a:t>Wahlmappe/Wahlanweisung </a:t>
            </a:r>
            <a:r>
              <a:rPr lang="de-DE" altLang="de-DE" sz="2000" b="1" kern="1200" dirty="0">
                <a:solidFill>
                  <a:srgbClr val="FF0000"/>
                </a:solidFill>
                <a:latin typeface="Tahoma" pitchFamily="34" charset="0"/>
                <a:ea typeface="+mn-ea"/>
                <a:cs typeface="+mn-cs"/>
              </a:rPr>
              <a:t>WA 1</a:t>
            </a:r>
          </a:p>
        </p:txBody>
      </p:sp>
      <p:sp>
        <p:nvSpPr>
          <p:cNvPr id="7" name="Rectangle 2"/>
          <p:cNvSpPr txBox="1">
            <a:spLocks/>
          </p:cNvSpPr>
          <p:nvPr/>
        </p:nvSpPr>
        <p:spPr bwMode="auto">
          <a:xfrm>
            <a:off x="179512" y="44624"/>
            <a:ext cx="91440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Arial"/>
                <a:ea typeface="+mj-ea"/>
                <a:cs typeface="Arial"/>
              </a:defRPr>
            </a:lvl1pPr>
            <a:lvl2pPr algn="l" rtl="0" eaLnBrk="1" fontAlgn="base" hangingPunct="1">
              <a:spcBef>
                <a:spcPct val="0"/>
              </a:spcBef>
              <a:spcAft>
                <a:spcPct val="0"/>
              </a:spcAft>
              <a:defRPr sz="3200">
                <a:solidFill>
                  <a:schemeClr val="tx1"/>
                </a:solidFill>
                <a:latin typeface="Tahoma" pitchFamily="34" charset="0"/>
              </a:defRPr>
            </a:lvl2pPr>
            <a:lvl3pPr algn="l" rtl="0" eaLnBrk="1" fontAlgn="base" hangingPunct="1">
              <a:spcBef>
                <a:spcPct val="0"/>
              </a:spcBef>
              <a:spcAft>
                <a:spcPct val="0"/>
              </a:spcAft>
              <a:defRPr sz="3200">
                <a:solidFill>
                  <a:schemeClr val="tx1"/>
                </a:solidFill>
                <a:latin typeface="Tahoma" pitchFamily="34" charset="0"/>
              </a:defRPr>
            </a:lvl3pPr>
            <a:lvl4pPr algn="l" rtl="0" eaLnBrk="1" fontAlgn="base" hangingPunct="1">
              <a:spcBef>
                <a:spcPct val="0"/>
              </a:spcBef>
              <a:spcAft>
                <a:spcPct val="0"/>
              </a:spcAft>
              <a:defRPr sz="3200">
                <a:solidFill>
                  <a:schemeClr val="tx1"/>
                </a:solidFill>
                <a:latin typeface="Tahoma" pitchFamily="34" charset="0"/>
              </a:defRPr>
            </a:lvl4pPr>
            <a:lvl5pPr algn="l" rtl="0" eaLnBrk="1" fontAlgn="base" hangingPunct="1">
              <a:spcBef>
                <a:spcPct val="0"/>
              </a:spcBef>
              <a:spcAft>
                <a:spcPct val="0"/>
              </a:spcAft>
              <a:defRPr sz="3200">
                <a:solidFill>
                  <a:schemeClr val="tx1"/>
                </a:solidFill>
                <a:latin typeface="Tahoma" pitchFamily="34" charset="0"/>
              </a:defRPr>
            </a:lvl5pPr>
            <a:lvl6pPr marL="455549" algn="l" rtl="0" eaLnBrk="1" fontAlgn="base" hangingPunct="1">
              <a:spcBef>
                <a:spcPct val="0"/>
              </a:spcBef>
              <a:spcAft>
                <a:spcPct val="0"/>
              </a:spcAft>
              <a:defRPr sz="3200">
                <a:solidFill>
                  <a:schemeClr val="tx1"/>
                </a:solidFill>
                <a:latin typeface="Tahoma" pitchFamily="34" charset="0"/>
              </a:defRPr>
            </a:lvl6pPr>
            <a:lvl7pPr marL="911076" algn="l" rtl="0" eaLnBrk="1" fontAlgn="base" hangingPunct="1">
              <a:spcBef>
                <a:spcPct val="0"/>
              </a:spcBef>
              <a:spcAft>
                <a:spcPct val="0"/>
              </a:spcAft>
              <a:defRPr sz="3200">
                <a:solidFill>
                  <a:schemeClr val="tx1"/>
                </a:solidFill>
                <a:latin typeface="Tahoma" pitchFamily="34" charset="0"/>
              </a:defRPr>
            </a:lvl7pPr>
            <a:lvl8pPr marL="1366618" algn="l" rtl="0" eaLnBrk="1" fontAlgn="base" hangingPunct="1">
              <a:spcBef>
                <a:spcPct val="0"/>
              </a:spcBef>
              <a:spcAft>
                <a:spcPct val="0"/>
              </a:spcAft>
              <a:defRPr sz="3200">
                <a:solidFill>
                  <a:schemeClr val="tx1"/>
                </a:solidFill>
                <a:latin typeface="Tahoma" pitchFamily="34" charset="0"/>
              </a:defRPr>
            </a:lvl8pPr>
            <a:lvl9pPr marL="1822141" algn="l" rtl="0" eaLnBrk="1" fontAlgn="base" hangingPunct="1">
              <a:spcBef>
                <a:spcPct val="0"/>
              </a:spcBef>
              <a:spcAft>
                <a:spcPct val="0"/>
              </a:spcAft>
              <a:defRPr sz="3200">
                <a:solidFill>
                  <a:schemeClr val="tx1"/>
                </a:solidFill>
                <a:latin typeface="Tahoma" pitchFamily="34" charset="0"/>
              </a:defRPr>
            </a:lvl9pPr>
          </a:lstStyle>
          <a:p>
            <a:pPr algn="ctr">
              <a:defRPr/>
            </a:pPr>
            <a:r>
              <a:rPr lang="de-DE" altLang="de-DE" b="1" kern="1200" dirty="0" smtClean="0">
                <a:latin typeface="Tahoma" pitchFamily="34" charset="0"/>
                <a:ea typeface="+mn-ea"/>
                <a:cs typeface="+mn-cs"/>
              </a:rPr>
              <a:t>Ausstattung des Wahlvorstandes</a:t>
            </a:r>
            <a:endParaRPr lang="de-DE" altLang="de-DE" b="1" kern="1200" dirty="0">
              <a:latin typeface="Tahoma" pitchFamily="34" charset="0"/>
              <a:ea typeface="+mn-ea"/>
              <a:cs typeface="+mn-cs"/>
            </a:endParaRPr>
          </a:p>
        </p:txBody>
      </p:sp>
    </p:spTree>
    <p:extLst>
      <p:ext uri="{BB962C8B-B14F-4D97-AF65-F5344CB8AC3E}">
        <p14:creationId xmlns:p14="http://schemas.microsoft.com/office/powerpoint/2010/main" val="1156390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50</a:t>
            </a:fld>
            <a:endParaRPr spc="-5" dirty="0"/>
          </a:p>
        </p:txBody>
      </p:sp>
      <p:sp>
        <p:nvSpPr>
          <p:cNvPr id="3" name="Titel 2">
            <a:extLst>
              <a:ext uri="{FF2B5EF4-FFF2-40B4-BE49-F238E27FC236}">
                <a16:creationId xmlns:a16="http://schemas.microsoft.com/office/drawing/2014/main" id="{121DA7E7-20F0-8F29-DFFC-981FFE573841}"/>
              </a:ext>
            </a:extLst>
          </p:cNvPr>
          <p:cNvSpPr>
            <a:spLocks noGrp="1"/>
          </p:cNvSpPr>
          <p:nvPr>
            <p:ph type="title"/>
          </p:nvPr>
        </p:nvSpPr>
        <p:spPr>
          <a:xfrm>
            <a:off x="468602" y="836712"/>
            <a:ext cx="3734060" cy="492329"/>
          </a:xfrm>
        </p:spPr>
        <p:txBody>
          <a:bodyPr/>
          <a:lstStyle/>
          <a:p>
            <a:pPr>
              <a:tabLst>
                <a:tab pos="538055" algn="l"/>
              </a:tabLst>
            </a:pPr>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17D8F84D-5376-2108-3E6B-34139F4FBA3F}"/>
              </a:ext>
            </a:extLst>
          </p:cNvPr>
          <p:cNvPicPr>
            <a:picLocks noChangeAspect="1"/>
          </p:cNvPicPr>
          <p:nvPr/>
        </p:nvPicPr>
        <p:blipFill rotWithShape="1">
          <a:blip r:embed="rId2"/>
          <a:srcRect b="16287"/>
          <a:stretch/>
        </p:blipFill>
        <p:spPr>
          <a:xfrm>
            <a:off x="3851920" y="770618"/>
            <a:ext cx="4973485" cy="4647125"/>
          </a:xfrm>
          <a:prstGeom prst="rect">
            <a:avLst/>
          </a:prstGeom>
        </p:spPr>
      </p:pic>
      <p:pic>
        <p:nvPicPr>
          <p:cNvPr id="2" name="Grafik 1">
            <a:extLst>
              <a:ext uri="{FF2B5EF4-FFF2-40B4-BE49-F238E27FC236}">
                <a16:creationId xmlns:a16="http://schemas.microsoft.com/office/drawing/2014/main" id="{9A065F9A-DBD1-25F9-CB78-6391AC73A192}"/>
              </a:ext>
            </a:extLst>
          </p:cNvPr>
          <p:cNvPicPr>
            <a:picLocks noChangeAspect="1"/>
          </p:cNvPicPr>
          <p:nvPr/>
        </p:nvPicPr>
        <p:blipFill rotWithShape="1">
          <a:blip r:embed="rId3"/>
          <a:srcRect t="83628" b="9587"/>
          <a:stretch/>
        </p:blipFill>
        <p:spPr>
          <a:xfrm>
            <a:off x="4190652" y="5562107"/>
            <a:ext cx="5028472" cy="380912"/>
          </a:xfrm>
          <a:prstGeom prst="rect">
            <a:avLst/>
          </a:prstGeom>
        </p:spPr>
      </p:pic>
      <p:pic>
        <p:nvPicPr>
          <p:cNvPr id="5" name="Grafik 4">
            <a:extLst>
              <a:ext uri="{FF2B5EF4-FFF2-40B4-BE49-F238E27FC236}">
                <a16:creationId xmlns:a16="http://schemas.microsoft.com/office/drawing/2014/main" id="{4CCD7498-D2BC-42F6-36EB-302BF12A59B6}"/>
              </a:ext>
            </a:extLst>
          </p:cNvPr>
          <p:cNvPicPr>
            <a:picLocks noChangeAspect="1"/>
          </p:cNvPicPr>
          <p:nvPr/>
        </p:nvPicPr>
        <p:blipFill rotWithShape="1">
          <a:blip r:embed="rId4"/>
          <a:srcRect t="58333"/>
          <a:stretch/>
        </p:blipFill>
        <p:spPr>
          <a:xfrm>
            <a:off x="4115528" y="6022462"/>
            <a:ext cx="5028472" cy="380951"/>
          </a:xfrm>
          <a:prstGeom prst="rect">
            <a:avLst/>
          </a:prstGeom>
        </p:spPr>
      </p:pic>
      <p:pic>
        <p:nvPicPr>
          <p:cNvPr id="6" name="Grafik 5">
            <a:extLst>
              <a:ext uri="{FF2B5EF4-FFF2-40B4-BE49-F238E27FC236}">
                <a16:creationId xmlns:a16="http://schemas.microsoft.com/office/drawing/2014/main" id="{C22E15E6-924A-C0B2-0E30-452191AF953C}"/>
              </a:ext>
            </a:extLst>
          </p:cNvPr>
          <p:cNvPicPr>
            <a:picLocks noChangeAspect="1"/>
          </p:cNvPicPr>
          <p:nvPr/>
        </p:nvPicPr>
        <p:blipFill rotWithShape="1">
          <a:blip r:embed="rId4"/>
          <a:srcRect t="33335" b="41667"/>
          <a:stretch/>
        </p:blipFill>
        <p:spPr>
          <a:xfrm>
            <a:off x="4190652" y="5880457"/>
            <a:ext cx="5028472" cy="228547"/>
          </a:xfrm>
          <a:prstGeom prst="rect">
            <a:avLst/>
          </a:prstGeom>
        </p:spPr>
      </p:pic>
    </p:spTree>
    <p:extLst>
      <p:ext uri="{BB962C8B-B14F-4D97-AF65-F5344CB8AC3E}">
        <p14:creationId xmlns:p14="http://schemas.microsoft.com/office/powerpoint/2010/main" val="1506355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51</a:t>
            </a:fld>
            <a:endParaRPr spc="-5" dirty="0"/>
          </a:p>
        </p:txBody>
      </p:sp>
      <p:sp>
        <p:nvSpPr>
          <p:cNvPr id="3" name="Titel 2">
            <a:extLst>
              <a:ext uri="{FF2B5EF4-FFF2-40B4-BE49-F238E27FC236}">
                <a16:creationId xmlns:a16="http://schemas.microsoft.com/office/drawing/2014/main" id="{0F31B3E6-02CB-06A4-A7F9-9FDAC0F2EAE5}"/>
              </a:ext>
            </a:extLst>
          </p:cNvPr>
          <p:cNvSpPr>
            <a:spLocks noGrp="1"/>
          </p:cNvSpPr>
          <p:nvPr>
            <p:ph type="title"/>
          </p:nvPr>
        </p:nvSpPr>
        <p:spPr>
          <a:xfrm>
            <a:off x="356231" y="980728"/>
            <a:ext cx="3691206"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93991CD3-7063-DC0B-B9B1-3C100D9130DB}"/>
              </a:ext>
            </a:extLst>
          </p:cNvPr>
          <p:cNvPicPr>
            <a:picLocks noChangeAspect="1"/>
          </p:cNvPicPr>
          <p:nvPr/>
        </p:nvPicPr>
        <p:blipFill rotWithShape="1">
          <a:blip r:embed="rId2"/>
          <a:srcRect b="17033"/>
          <a:stretch/>
        </p:blipFill>
        <p:spPr>
          <a:xfrm>
            <a:off x="4114906" y="914982"/>
            <a:ext cx="4960567" cy="4647124"/>
          </a:xfrm>
          <a:prstGeom prst="rect">
            <a:avLst/>
          </a:prstGeom>
        </p:spPr>
      </p:pic>
      <p:pic>
        <p:nvPicPr>
          <p:cNvPr id="2" name="Grafik 1">
            <a:extLst>
              <a:ext uri="{FF2B5EF4-FFF2-40B4-BE49-F238E27FC236}">
                <a16:creationId xmlns:a16="http://schemas.microsoft.com/office/drawing/2014/main" id="{8DF0736B-E968-7E92-8BDE-E3379F266ECD}"/>
              </a:ext>
            </a:extLst>
          </p:cNvPr>
          <p:cNvPicPr>
            <a:picLocks noChangeAspect="1"/>
          </p:cNvPicPr>
          <p:nvPr/>
        </p:nvPicPr>
        <p:blipFill rotWithShape="1">
          <a:blip r:embed="rId3"/>
          <a:srcRect t="82641" b="10176"/>
          <a:stretch/>
        </p:blipFill>
        <p:spPr>
          <a:xfrm>
            <a:off x="4181516" y="5519211"/>
            <a:ext cx="4961426" cy="402360"/>
          </a:xfrm>
          <a:prstGeom prst="rect">
            <a:avLst/>
          </a:prstGeom>
        </p:spPr>
      </p:pic>
      <p:pic>
        <p:nvPicPr>
          <p:cNvPr id="5" name="Grafik 4">
            <a:extLst>
              <a:ext uri="{FF2B5EF4-FFF2-40B4-BE49-F238E27FC236}">
                <a16:creationId xmlns:a16="http://schemas.microsoft.com/office/drawing/2014/main" id="{A744A8A3-9627-C886-9968-9C91A716B96A}"/>
              </a:ext>
            </a:extLst>
          </p:cNvPr>
          <p:cNvPicPr>
            <a:picLocks noChangeAspect="1"/>
          </p:cNvPicPr>
          <p:nvPr/>
        </p:nvPicPr>
        <p:blipFill rotWithShape="1">
          <a:blip r:embed="rId4"/>
          <a:srcRect t="58742"/>
          <a:stretch/>
        </p:blipFill>
        <p:spPr>
          <a:xfrm>
            <a:off x="4182310" y="6150118"/>
            <a:ext cx="4961426" cy="402360"/>
          </a:xfrm>
          <a:prstGeom prst="rect">
            <a:avLst/>
          </a:prstGeom>
        </p:spPr>
      </p:pic>
      <p:pic>
        <p:nvPicPr>
          <p:cNvPr id="6" name="Grafik 5">
            <a:extLst>
              <a:ext uri="{FF2B5EF4-FFF2-40B4-BE49-F238E27FC236}">
                <a16:creationId xmlns:a16="http://schemas.microsoft.com/office/drawing/2014/main" id="{AB61C19A-E052-2EA9-1003-1426F61F2C0E}"/>
              </a:ext>
            </a:extLst>
          </p:cNvPr>
          <p:cNvPicPr>
            <a:picLocks noChangeAspect="1"/>
          </p:cNvPicPr>
          <p:nvPr/>
        </p:nvPicPr>
        <p:blipFill rotWithShape="1">
          <a:blip r:embed="rId4"/>
          <a:srcRect t="42888" b="42188"/>
          <a:stretch/>
        </p:blipFill>
        <p:spPr>
          <a:xfrm>
            <a:off x="4191882" y="5921571"/>
            <a:ext cx="4961426" cy="145535"/>
          </a:xfrm>
          <a:prstGeom prst="rect">
            <a:avLst/>
          </a:prstGeom>
        </p:spPr>
      </p:pic>
    </p:spTree>
    <p:extLst>
      <p:ext uri="{BB962C8B-B14F-4D97-AF65-F5344CB8AC3E}">
        <p14:creationId xmlns:p14="http://schemas.microsoft.com/office/powerpoint/2010/main" val="767648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52</a:t>
            </a:fld>
            <a:endParaRPr spc="-5" dirty="0"/>
          </a:p>
        </p:txBody>
      </p:sp>
      <p:sp>
        <p:nvSpPr>
          <p:cNvPr id="3" name="Titel 2">
            <a:extLst>
              <a:ext uri="{FF2B5EF4-FFF2-40B4-BE49-F238E27FC236}">
                <a16:creationId xmlns:a16="http://schemas.microsoft.com/office/drawing/2014/main" id="{4DFCC8D9-04BF-0E62-63FE-1830ED07EDFB}"/>
              </a:ext>
            </a:extLst>
          </p:cNvPr>
          <p:cNvSpPr>
            <a:spLocks noGrp="1"/>
          </p:cNvSpPr>
          <p:nvPr>
            <p:ph type="title"/>
          </p:nvPr>
        </p:nvSpPr>
        <p:spPr>
          <a:xfrm>
            <a:off x="251520" y="980728"/>
            <a:ext cx="3691207"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89A73E00-D98F-28E3-38AC-9D92B0E2F9AB}"/>
              </a:ext>
            </a:extLst>
          </p:cNvPr>
          <p:cNvPicPr>
            <a:picLocks noChangeAspect="1"/>
          </p:cNvPicPr>
          <p:nvPr/>
        </p:nvPicPr>
        <p:blipFill rotWithShape="1">
          <a:blip r:embed="rId2"/>
          <a:srcRect b="18807"/>
          <a:stretch/>
        </p:blipFill>
        <p:spPr>
          <a:xfrm>
            <a:off x="4191089" y="881598"/>
            <a:ext cx="4918382" cy="4604326"/>
          </a:xfrm>
          <a:prstGeom prst="rect">
            <a:avLst/>
          </a:prstGeom>
        </p:spPr>
      </p:pic>
      <p:pic>
        <p:nvPicPr>
          <p:cNvPr id="2" name="Grafik 1">
            <a:extLst>
              <a:ext uri="{FF2B5EF4-FFF2-40B4-BE49-F238E27FC236}">
                <a16:creationId xmlns:a16="http://schemas.microsoft.com/office/drawing/2014/main" id="{60E2C6E6-8BC8-8AB2-3554-66AAE26201F8}"/>
              </a:ext>
            </a:extLst>
          </p:cNvPr>
          <p:cNvPicPr>
            <a:picLocks noChangeAspect="1"/>
          </p:cNvPicPr>
          <p:nvPr/>
        </p:nvPicPr>
        <p:blipFill rotWithShape="1">
          <a:blip r:embed="rId3"/>
          <a:srcRect t="80911" b="12821"/>
          <a:stretch/>
        </p:blipFill>
        <p:spPr>
          <a:xfrm>
            <a:off x="4224183" y="5446145"/>
            <a:ext cx="4918759" cy="355269"/>
          </a:xfrm>
          <a:prstGeom prst="rect">
            <a:avLst/>
          </a:prstGeom>
        </p:spPr>
      </p:pic>
      <p:pic>
        <p:nvPicPr>
          <p:cNvPr id="5" name="Grafik 4">
            <a:extLst>
              <a:ext uri="{FF2B5EF4-FFF2-40B4-BE49-F238E27FC236}">
                <a16:creationId xmlns:a16="http://schemas.microsoft.com/office/drawing/2014/main" id="{18F9C9E6-D520-49EA-95C3-07592227C004}"/>
              </a:ext>
            </a:extLst>
          </p:cNvPr>
          <p:cNvPicPr>
            <a:picLocks noChangeAspect="1"/>
          </p:cNvPicPr>
          <p:nvPr/>
        </p:nvPicPr>
        <p:blipFill rotWithShape="1">
          <a:blip r:embed="rId4"/>
          <a:srcRect t="49926"/>
          <a:stretch/>
        </p:blipFill>
        <p:spPr>
          <a:xfrm>
            <a:off x="4224183" y="5977641"/>
            <a:ext cx="4918759" cy="540212"/>
          </a:xfrm>
          <a:prstGeom prst="rect">
            <a:avLst/>
          </a:prstGeom>
        </p:spPr>
      </p:pic>
      <p:pic>
        <p:nvPicPr>
          <p:cNvPr id="6" name="Grafik 5">
            <a:extLst>
              <a:ext uri="{FF2B5EF4-FFF2-40B4-BE49-F238E27FC236}">
                <a16:creationId xmlns:a16="http://schemas.microsoft.com/office/drawing/2014/main" id="{792CD81D-6B9F-8134-BAF9-61040C7F8F50}"/>
              </a:ext>
            </a:extLst>
          </p:cNvPr>
          <p:cNvPicPr>
            <a:picLocks noChangeAspect="1"/>
          </p:cNvPicPr>
          <p:nvPr/>
        </p:nvPicPr>
        <p:blipFill rotWithShape="1">
          <a:blip r:embed="rId4"/>
          <a:srcRect t="34476" b="51401"/>
          <a:stretch/>
        </p:blipFill>
        <p:spPr>
          <a:xfrm>
            <a:off x="4224183" y="5790653"/>
            <a:ext cx="4918759" cy="152366"/>
          </a:xfrm>
          <a:prstGeom prst="rect">
            <a:avLst/>
          </a:prstGeom>
        </p:spPr>
      </p:pic>
    </p:spTree>
    <p:extLst>
      <p:ext uri="{BB962C8B-B14F-4D97-AF65-F5344CB8AC3E}">
        <p14:creationId xmlns:p14="http://schemas.microsoft.com/office/powerpoint/2010/main" val="2691231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53</a:t>
            </a:fld>
            <a:endParaRPr spc="-5" dirty="0"/>
          </a:p>
        </p:txBody>
      </p:sp>
      <p:sp>
        <p:nvSpPr>
          <p:cNvPr id="3" name="Titel 2">
            <a:extLst>
              <a:ext uri="{FF2B5EF4-FFF2-40B4-BE49-F238E27FC236}">
                <a16:creationId xmlns:a16="http://schemas.microsoft.com/office/drawing/2014/main" id="{4B465A48-AF1F-7E22-A792-52320FEF7935}"/>
              </a:ext>
            </a:extLst>
          </p:cNvPr>
          <p:cNvSpPr>
            <a:spLocks noGrp="1"/>
          </p:cNvSpPr>
          <p:nvPr>
            <p:ph type="title"/>
          </p:nvPr>
        </p:nvSpPr>
        <p:spPr>
          <a:xfrm>
            <a:off x="301804" y="880406"/>
            <a:ext cx="3734060"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432745" y="2791213"/>
            <a:ext cx="3603119" cy="70772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einen Zusatz oder Vorbehalt enthält </a:t>
            </a:r>
          </a:p>
        </p:txBody>
      </p:sp>
      <p:pic>
        <p:nvPicPr>
          <p:cNvPr id="4" name="Grafik 3">
            <a:extLst>
              <a:ext uri="{FF2B5EF4-FFF2-40B4-BE49-F238E27FC236}">
                <a16:creationId xmlns:a16="http://schemas.microsoft.com/office/drawing/2014/main" id="{3DC195F1-2B34-6350-4655-1BD5441EEEED}"/>
              </a:ext>
            </a:extLst>
          </p:cNvPr>
          <p:cNvPicPr>
            <a:picLocks noChangeAspect="1"/>
          </p:cNvPicPr>
          <p:nvPr/>
        </p:nvPicPr>
        <p:blipFill rotWithShape="1">
          <a:blip r:embed="rId2"/>
          <a:srcRect b="18653"/>
          <a:stretch/>
        </p:blipFill>
        <p:spPr>
          <a:xfrm>
            <a:off x="4165788" y="880406"/>
            <a:ext cx="4938769" cy="4529336"/>
          </a:xfrm>
          <a:prstGeom prst="rect">
            <a:avLst/>
          </a:prstGeom>
        </p:spPr>
      </p:pic>
      <p:pic>
        <p:nvPicPr>
          <p:cNvPr id="2" name="Grafik 1">
            <a:extLst>
              <a:ext uri="{FF2B5EF4-FFF2-40B4-BE49-F238E27FC236}">
                <a16:creationId xmlns:a16="http://schemas.microsoft.com/office/drawing/2014/main" id="{D804774C-F570-DCFE-898D-780501302F8A}"/>
              </a:ext>
            </a:extLst>
          </p:cNvPr>
          <p:cNvPicPr>
            <a:picLocks noChangeAspect="1"/>
          </p:cNvPicPr>
          <p:nvPr/>
        </p:nvPicPr>
        <p:blipFill rotWithShape="1">
          <a:blip r:embed="rId3"/>
          <a:srcRect t="81452" b="11673"/>
          <a:stretch/>
        </p:blipFill>
        <p:spPr>
          <a:xfrm>
            <a:off x="4152687" y="5407680"/>
            <a:ext cx="4943141" cy="382974"/>
          </a:xfrm>
          <a:prstGeom prst="rect">
            <a:avLst/>
          </a:prstGeom>
        </p:spPr>
      </p:pic>
      <p:pic>
        <p:nvPicPr>
          <p:cNvPr id="5" name="Grafik 4">
            <a:extLst>
              <a:ext uri="{FF2B5EF4-FFF2-40B4-BE49-F238E27FC236}">
                <a16:creationId xmlns:a16="http://schemas.microsoft.com/office/drawing/2014/main" id="{487F7314-BD8D-FA55-9AF9-9D7CB55FC7F7}"/>
              </a:ext>
            </a:extLst>
          </p:cNvPr>
          <p:cNvPicPr>
            <a:picLocks noChangeAspect="1"/>
          </p:cNvPicPr>
          <p:nvPr/>
        </p:nvPicPr>
        <p:blipFill rotWithShape="1">
          <a:blip r:embed="rId4"/>
          <a:srcRect t="50000"/>
          <a:stretch/>
        </p:blipFill>
        <p:spPr>
          <a:xfrm>
            <a:off x="4152685" y="5940423"/>
            <a:ext cx="4943141" cy="518085"/>
          </a:xfrm>
          <a:prstGeom prst="rect">
            <a:avLst/>
          </a:prstGeom>
        </p:spPr>
      </p:pic>
      <p:pic>
        <p:nvPicPr>
          <p:cNvPr id="6" name="Grafik 5">
            <a:extLst>
              <a:ext uri="{FF2B5EF4-FFF2-40B4-BE49-F238E27FC236}">
                <a16:creationId xmlns:a16="http://schemas.microsoft.com/office/drawing/2014/main" id="{21D2337E-8972-DD80-5A56-30321CA331BF}"/>
              </a:ext>
            </a:extLst>
          </p:cNvPr>
          <p:cNvPicPr>
            <a:picLocks noChangeAspect="1"/>
          </p:cNvPicPr>
          <p:nvPr/>
        </p:nvPicPr>
        <p:blipFill rotWithShape="1">
          <a:blip r:embed="rId4"/>
          <a:srcRect t="31698" b="45742"/>
          <a:stretch/>
        </p:blipFill>
        <p:spPr>
          <a:xfrm>
            <a:off x="4152686" y="5744627"/>
            <a:ext cx="4943141" cy="233761"/>
          </a:xfrm>
          <a:prstGeom prst="rect">
            <a:avLst/>
          </a:prstGeom>
        </p:spPr>
      </p:pic>
    </p:spTree>
    <p:extLst>
      <p:ext uri="{BB962C8B-B14F-4D97-AF65-F5344CB8AC3E}">
        <p14:creationId xmlns:p14="http://schemas.microsoft.com/office/powerpoint/2010/main" val="27518344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54</a:t>
            </a:fld>
            <a:endParaRPr spc="-5" dirty="0"/>
          </a:p>
        </p:txBody>
      </p:sp>
      <p:sp>
        <p:nvSpPr>
          <p:cNvPr id="3" name="Titel 2">
            <a:extLst>
              <a:ext uri="{FF2B5EF4-FFF2-40B4-BE49-F238E27FC236}">
                <a16:creationId xmlns:a16="http://schemas.microsoft.com/office/drawing/2014/main" id="{5A87DB54-5515-D851-FF73-00825EE8757E}"/>
              </a:ext>
            </a:extLst>
          </p:cNvPr>
          <p:cNvSpPr>
            <a:spLocks noGrp="1"/>
          </p:cNvSpPr>
          <p:nvPr>
            <p:ph type="title"/>
          </p:nvPr>
        </p:nvSpPr>
        <p:spPr>
          <a:xfrm>
            <a:off x="338927" y="908720"/>
            <a:ext cx="3734060"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2" name="Grafik 1">
            <a:extLst>
              <a:ext uri="{FF2B5EF4-FFF2-40B4-BE49-F238E27FC236}">
                <a16:creationId xmlns:a16="http://schemas.microsoft.com/office/drawing/2014/main" id="{82D50758-BECF-9177-7A61-49B21B93B0D7}"/>
              </a:ext>
            </a:extLst>
          </p:cNvPr>
          <p:cNvPicPr>
            <a:picLocks noChangeAspect="1"/>
          </p:cNvPicPr>
          <p:nvPr/>
        </p:nvPicPr>
        <p:blipFill rotWithShape="1">
          <a:blip r:embed="rId2"/>
          <a:srcRect t="79329" b="14030"/>
          <a:stretch/>
        </p:blipFill>
        <p:spPr>
          <a:xfrm>
            <a:off x="4174041" y="5333561"/>
            <a:ext cx="4930950" cy="380911"/>
          </a:xfrm>
          <a:prstGeom prst="rect">
            <a:avLst/>
          </a:prstGeom>
        </p:spPr>
      </p:pic>
      <p:pic>
        <p:nvPicPr>
          <p:cNvPr id="5" name="Grafik 4">
            <a:extLst>
              <a:ext uri="{FF2B5EF4-FFF2-40B4-BE49-F238E27FC236}">
                <a16:creationId xmlns:a16="http://schemas.microsoft.com/office/drawing/2014/main" id="{95269165-651C-AE1E-DB20-B4B6D75004EC}"/>
              </a:ext>
            </a:extLst>
          </p:cNvPr>
          <p:cNvPicPr>
            <a:picLocks noChangeAspect="1"/>
          </p:cNvPicPr>
          <p:nvPr/>
        </p:nvPicPr>
        <p:blipFill rotWithShape="1">
          <a:blip r:embed="rId3"/>
          <a:srcRect t="56068"/>
          <a:stretch/>
        </p:blipFill>
        <p:spPr>
          <a:xfrm>
            <a:off x="4211993" y="5967850"/>
            <a:ext cx="4930950" cy="522157"/>
          </a:xfrm>
          <a:prstGeom prst="rect">
            <a:avLst/>
          </a:prstGeom>
        </p:spPr>
      </p:pic>
      <p:pic>
        <p:nvPicPr>
          <p:cNvPr id="6" name="Grafik 5">
            <a:extLst>
              <a:ext uri="{FF2B5EF4-FFF2-40B4-BE49-F238E27FC236}">
                <a16:creationId xmlns:a16="http://schemas.microsoft.com/office/drawing/2014/main" id="{DA5FFB8F-505F-4F40-8BDE-91F6C935D0D7}"/>
              </a:ext>
            </a:extLst>
          </p:cNvPr>
          <p:cNvPicPr>
            <a:picLocks noChangeAspect="1"/>
          </p:cNvPicPr>
          <p:nvPr/>
        </p:nvPicPr>
        <p:blipFill rotWithShape="1">
          <a:blip r:embed="rId3"/>
          <a:srcRect t="34797" b="40567"/>
          <a:stretch/>
        </p:blipFill>
        <p:spPr>
          <a:xfrm>
            <a:off x="4165312" y="5701454"/>
            <a:ext cx="4930950" cy="292815"/>
          </a:xfrm>
          <a:prstGeom prst="rect">
            <a:avLst/>
          </a:prstGeom>
        </p:spPr>
      </p:pic>
      <p:pic>
        <p:nvPicPr>
          <p:cNvPr id="9" name="Grafik 8">
            <a:extLst>
              <a:ext uri="{FF2B5EF4-FFF2-40B4-BE49-F238E27FC236}">
                <a16:creationId xmlns:a16="http://schemas.microsoft.com/office/drawing/2014/main" id="{6CD9B2A9-41C1-46B2-B53D-1F98CF12C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551" y="761823"/>
            <a:ext cx="4974396" cy="4571736"/>
          </a:xfrm>
          <a:prstGeom prst="rect">
            <a:avLst/>
          </a:prstGeom>
        </p:spPr>
      </p:pic>
    </p:spTree>
    <p:extLst>
      <p:ext uri="{BB962C8B-B14F-4D97-AF65-F5344CB8AC3E}">
        <p14:creationId xmlns:p14="http://schemas.microsoft.com/office/powerpoint/2010/main" val="24496289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55</a:t>
            </a:fld>
            <a:endParaRPr spc="-5" dirty="0"/>
          </a:p>
        </p:txBody>
      </p:sp>
      <p:sp>
        <p:nvSpPr>
          <p:cNvPr id="3" name="Titel 2">
            <a:extLst>
              <a:ext uri="{FF2B5EF4-FFF2-40B4-BE49-F238E27FC236}">
                <a16:creationId xmlns:a16="http://schemas.microsoft.com/office/drawing/2014/main" id="{16765831-E795-EFF7-62F6-5196B9958A6A}"/>
              </a:ext>
            </a:extLst>
          </p:cNvPr>
          <p:cNvSpPr>
            <a:spLocks noGrp="1"/>
          </p:cNvSpPr>
          <p:nvPr>
            <p:ph type="title"/>
          </p:nvPr>
        </p:nvSpPr>
        <p:spPr>
          <a:xfrm>
            <a:off x="391319" y="1056380"/>
            <a:ext cx="3734060"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457824" y="2366843"/>
            <a:ext cx="3603119" cy="1938543"/>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auf der Rückseite beschrieben oder sonst irgendwie gekennzeichnet ist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oder er völlig durchgestrichen ist.  </a:t>
            </a:r>
          </a:p>
        </p:txBody>
      </p:sp>
      <p:pic>
        <p:nvPicPr>
          <p:cNvPr id="4" name="Grafik 3">
            <a:extLst>
              <a:ext uri="{FF2B5EF4-FFF2-40B4-BE49-F238E27FC236}">
                <a16:creationId xmlns:a16="http://schemas.microsoft.com/office/drawing/2014/main" id="{6CC535B4-AD5A-BA31-8054-8F2DBF370078}"/>
              </a:ext>
            </a:extLst>
          </p:cNvPr>
          <p:cNvPicPr>
            <a:picLocks noChangeAspect="1"/>
          </p:cNvPicPr>
          <p:nvPr/>
        </p:nvPicPr>
        <p:blipFill rotWithShape="1">
          <a:blip r:embed="rId2"/>
          <a:srcRect b="16498"/>
          <a:stretch/>
        </p:blipFill>
        <p:spPr>
          <a:xfrm>
            <a:off x="4189815" y="1524441"/>
            <a:ext cx="4872680" cy="4113848"/>
          </a:xfrm>
          <a:prstGeom prst="rect">
            <a:avLst/>
          </a:prstGeom>
        </p:spPr>
      </p:pic>
      <p:pic>
        <p:nvPicPr>
          <p:cNvPr id="2" name="Grafik 1">
            <a:extLst>
              <a:ext uri="{FF2B5EF4-FFF2-40B4-BE49-F238E27FC236}">
                <a16:creationId xmlns:a16="http://schemas.microsoft.com/office/drawing/2014/main" id="{5C0C32D3-D76A-C0CF-33E8-FCCAE531A36E}"/>
              </a:ext>
            </a:extLst>
          </p:cNvPr>
          <p:cNvPicPr>
            <a:picLocks noChangeAspect="1"/>
          </p:cNvPicPr>
          <p:nvPr/>
        </p:nvPicPr>
        <p:blipFill rotWithShape="1">
          <a:blip r:embed="rId3"/>
          <a:srcRect t="83926" b="7890"/>
          <a:stretch/>
        </p:blipFill>
        <p:spPr>
          <a:xfrm>
            <a:off x="4189815" y="5609359"/>
            <a:ext cx="4947468" cy="409842"/>
          </a:xfrm>
          <a:prstGeom prst="rect">
            <a:avLst/>
          </a:prstGeom>
        </p:spPr>
      </p:pic>
      <p:pic>
        <p:nvPicPr>
          <p:cNvPr id="5" name="Grafik 4">
            <a:extLst>
              <a:ext uri="{FF2B5EF4-FFF2-40B4-BE49-F238E27FC236}">
                <a16:creationId xmlns:a16="http://schemas.microsoft.com/office/drawing/2014/main" id="{7995EF2A-D571-4BAB-87C3-E79F50506074}"/>
              </a:ext>
            </a:extLst>
          </p:cNvPr>
          <p:cNvPicPr>
            <a:picLocks noChangeAspect="1"/>
          </p:cNvPicPr>
          <p:nvPr/>
        </p:nvPicPr>
        <p:blipFill rotWithShape="1">
          <a:blip r:embed="rId4"/>
          <a:srcRect t="49060"/>
          <a:stretch/>
        </p:blipFill>
        <p:spPr>
          <a:xfrm>
            <a:off x="4194501" y="6060976"/>
            <a:ext cx="4949235" cy="409842"/>
          </a:xfrm>
          <a:prstGeom prst="rect">
            <a:avLst/>
          </a:prstGeom>
        </p:spPr>
      </p:pic>
    </p:spTree>
    <p:extLst>
      <p:ext uri="{BB962C8B-B14F-4D97-AF65-F5344CB8AC3E}">
        <p14:creationId xmlns:p14="http://schemas.microsoft.com/office/powerpoint/2010/main" val="3945075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0875A6-24C6-095E-9E39-B83A90F42DD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56</a:t>
            </a:fld>
            <a:endParaRPr lang="de-DE" spc="-5" dirty="0"/>
          </a:p>
        </p:txBody>
      </p:sp>
      <p:sp>
        <p:nvSpPr>
          <p:cNvPr id="3" name="Titel 2">
            <a:extLst>
              <a:ext uri="{FF2B5EF4-FFF2-40B4-BE49-F238E27FC236}">
                <a16:creationId xmlns:a16="http://schemas.microsoft.com/office/drawing/2014/main" id="{A7D5337F-8C73-C34E-A47E-5517DEF9F4C2}"/>
              </a:ext>
            </a:extLst>
          </p:cNvPr>
          <p:cNvSpPr>
            <a:spLocks noGrp="1"/>
          </p:cNvSpPr>
          <p:nvPr>
            <p:ph type="title"/>
          </p:nvPr>
        </p:nvSpPr>
        <p:spPr>
          <a:xfrm>
            <a:off x="539552" y="864192"/>
            <a:ext cx="7859659" cy="492329"/>
          </a:xfrm>
        </p:spPr>
        <p:txBody>
          <a:bodyPr/>
          <a:lstStyle/>
          <a:p>
            <a:pPr marL="628524" indent="-628524"/>
            <a:r>
              <a:rPr lang="de-DE" sz="2300" dirty="0" smtClean="0">
                <a:solidFill>
                  <a:schemeClr val="tx1"/>
                </a:solidFill>
                <a:latin typeface="+mn-lt"/>
              </a:rPr>
              <a:t>Eintragung </a:t>
            </a:r>
            <a:r>
              <a:rPr lang="de-DE" sz="2300" dirty="0">
                <a:solidFill>
                  <a:schemeClr val="tx1"/>
                </a:solidFill>
                <a:latin typeface="+mn-lt"/>
              </a:rPr>
              <a:t>der ermittelten Stimmen aus </a:t>
            </a:r>
            <a:r>
              <a:rPr lang="de-DE" sz="2300" dirty="0">
                <a:solidFill>
                  <a:srgbClr val="FF0000"/>
                </a:solidFill>
                <a:latin typeface="+mn-lt"/>
              </a:rPr>
              <a:t>Stapel c </a:t>
            </a:r>
            <a:r>
              <a:rPr lang="de-DE" sz="2300" dirty="0">
                <a:solidFill>
                  <a:schemeClr val="tx1"/>
                </a:solidFill>
                <a:latin typeface="+mn-lt"/>
              </a:rPr>
              <a:t>als Zwischensumme II in die Wahlniederschrift</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04607A45-0512-409F-2771-68AF7C2F1CDF}"/>
              </a:ext>
            </a:extLst>
          </p:cNvPr>
          <p:cNvSpPr/>
          <p:nvPr/>
        </p:nvSpPr>
        <p:spPr>
          <a:xfrm rot="10800000" flipV="1">
            <a:off x="456757" y="1651748"/>
            <a:ext cx="8305272"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gültigen und ungültigen Stimmen werden vom Schriftführer als Zwischensumme II (ZS II) in Nr. 4 der Wahlniederschrift bei dem jeweiligen Kennbuchstaben eingetragen.</a:t>
            </a:r>
          </a:p>
        </p:txBody>
      </p:sp>
      <p:pic>
        <p:nvPicPr>
          <p:cNvPr id="6" name="Grafik 5"/>
          <p:cNvPicPr>
            <a:picLocks noChangeAspect="1"/>
          </p:cNvPicPr>
          <p:nvPr/>
        </p:nvPicPr>
        <p:blipFill rotWithShape="1">
          <a:blip r:embed="rId2"/>
          <a:srcRect b="60875"/>
          <a:stretch/>
        </p:blipFill>
        <p:spPr>
          <a:xfrm>
            <a:off x="2595912" y="2667177"/>
            <a:ext cx="6531777" cy="3642143"/>
          </a:xfrm>
          <a:prstGeom prst="rect">
            <a:avLst/>
          </a:prstGeom>
        </p:spPr>
      </p:pic>
    </p:spTree>
    <p:extLst>
      <p:ext uri="{BB962C8B-B14F-4D97-AF65-F5344CB8AC3E}">
        <p14:creationId xmlns:p14="http://schemas.microsoft.com/office/powerpoint/2010/main" val="2396952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9A12784-7EEA-FE85-902D-F57795493D4E}"/>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57</a:t>
            </a:fld>
            <a:endParaRPr lang="de-DE" spc="-5" dirty="0"/>
          </a:p>
        </p:txBody>
      </p:sp>
      <p:sp>
        <p:nvSpPr>
          <p:cNvPr id="3" name="Titel 2">
            <a:extLst>
              <a:ext uri="{FF2B5EF4-FFF2-40B4-BE49-F238E27FC236}">
                <a16:creationId xmlns:a16="http://schemas.microsoft.com/office/drawing/2014/main" id="{A14F277B-FEC8-67FE-6CF4-CCBE41C39B5C}"/>
              </a:ext>
            </a:extLst>
          </p:cNvPr>
          <p:cNvSpPr>
            <a:spLocks noGrp="1"/>
          </p:cNvSpPr>
          <p:nvPr>
            <p:ph type="title"/>
          </p:nvPr>
        </p:nvSpPr>
        <p:spPr>
          <a:xfrm>
            <a:off x="899592" y="908720"/>
            <a:ext cx="9649072"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a:t>
            </a:r>
            <a:r>
              <a:rPr lang="de-DE" sz="2300" dirty="0" smtClean="0">
                <a:solidFill>
                  <a:schemeClr val="tx1"/>
                </a:solidFill>
                <a:latin typeface="+mn-lt"/>
              </a:rPr>
              <a:t/>
            </a:r>
            <a:br>
              <a:rPr lang="de-DE" sz="2300" dirty="0" smtClean="0">
                <a:solidFill>
                  <a:schemeClr val="tx1"/>
                </a:solidFill>
                <a:latin typeface="+mn-lt"/>
              </a:rPr>
            </a:br>
            <a:r>
              <a:rPr lang="de-DE" sz="2300" dirty="0" smtClean="0">
                <a:solidFill>
                  <a:schemeClr val="tx1"/>
                </a:solidFill>
                <a:latin typeface="+mn-lt"/>
              </a:rPr>
              <a:t>Gesamtsummen 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5FC9E36D-C934-629E-4301-2C8288AA1303}"/>
              </a:ext>
            </a:extLst>
          </p:cNvPr>
          <p:cNvSpPr/>
          <p:nvPr/>
        </p:nvSpPr>
        <p:spPr>
          <a:xfrm rot="10800000" flipV="1">
            <a:off x="323528" y="1618928"/>
            <a:ext cx="8503136" cy="378565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Abschließend werden vom Schriftführer die Zwischensummen ZS I und ZS II in jeder Zeile und Spalte gebildet und somit errechnet</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a:t>
            </a:r>
            <a:r>
              <a:rPr lang="de-DE" sz="2000" dirty="0">
                <a:solidFill>
                  <a:srgbClr val="C00000"/>
                </a:solidFill>
                <a:latin typeface="Arial" pitchFamily="34" charset="0"/>
                <a:cs typeface="Arial" pitchFamily="34" charset="0"/>
              </a:rPr>
              <a:t>ungültigen</a:t>
            </a:r>
            <a:r>
              <a:rPr lang="de-DE" sz="2000" dirty="0">
                <a:latin typeface="Arial" pitchFamily="34" charset="0"/>
                <a:cs typeface="Arial" pitchFamily="34" charset="0"/>
              </a:rPr>
              <a:t> Stimmen insgesamt,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a:t>
            </a:r>
            <a:r>
              <a:rPr lang="de-DE" sz="2000" dirty="0">
                <a:solidFill>
                  <a:srgbClr val="C00000"/>
                </a:solidFill>
                <a:latin typeface="Arial" pitchFamily="34" charset="0"/>
                <a:cs typeface="Arial" pitchFamily="34" charset="0"/>
              </a:rPr>
              <a:t>gültigen</a:t>
            </a:r>
            <a:r>
              <a:rPr lang="de-DE" sz="2000" dirty="0">
                <a:latin typeface="Arial" pitchFamily="34" charset="0"/>
                <a:cs typeface="Arial" pitchFamily="34" charset="0"/>
              </a:rPr>
              <a:t> Stimmen jeweils für die einzelnen Wahlvorschläge und insgesamt</a:t>
            </a:r>
            <a:r>
              <a:rPr lang="de-DE" sz="2000" dirty="0" smtClean="0">
                <a:latin typeface="Arial" pitchFamily="34" charset="0"/>
                <a:cs typeface="Arial" pitchFamily="34" charset="0"/>
              </a:rPr>
              <a:t>.</a:t>
            </a:r>
          </a:p>
          <a:p>
            <a:pPr marL="342831" indent="-342831" algn="l">
              <a:buClr>
                <a:schemeClr val="bg1">
                  <a:lumMod val="50000"/>
                </a:schemeClr>
              </a:buClr>
              <a:buFont typeface="Wingdings" pitchFamily="2" charset="2"/>
              <a:buChar char="Ø"/>
            </a:pP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Der Wahlvorsteher bestimmt zwei Beisitzer, die diese Zusammenzählung überprüfen</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prstClr val="white">
                  <a:lumMod val="50000"/>
                </a:prstClr>
              </a:buClr>
              <a:buFont typeface="Wingdings" pitchFamily="2" charset="2"/>
              <a:buChar char="Ø"/>
            </a:pPr>
            <a:r>
              <a:rPr lang="de-DE" sz="2000" dirty="0">
                <a:latin typeface="Arial" pitchFamily="34" charset="0"/>
                <a:cs typeface="Arial" pitchFamily="34" charset="0"/>
              </a:rPr>
              <a:t>Beantragt ein Mitglied des Wahlvorstands vor der Unterzeichnung der Wahlniederschrift eine erneute Zählung der Stimmen, ist diese nach vorstehenden Ausführungen zu wiederholen </a:t>
            </a:r>
          </a:p>
          <a:p>
            <a:pPr marL="799940" lvl="1" indent="-342831" algn="l">
              <a:buClr>
                <a:prstClr val="white">
                  <a:lumMod val="50000"/>
                </a:prstClr>
              </a:buClr>
              <a:buFont typeface="Wingdings" pitchFamily="2" charset="2"/>
              <a:buChar char="Ø"/>
            </a:pPr>
            <a:r>
              <a:rPr lang="de-DE" sz="2000" dirty="0">
                <a:latin typeface="Arial" pitchFamily="34" charset="0"/>
                <a:cs typeface="Arial" pitchFamily="34" charset="0"/>
              </a:rPr>
              <a:t>Hinzu kommt ein Vermerk in der Wahlniederschrift.</a:t>
            </a:r>
          </a:p>
        </p:txBody>
      </p:sp>
    </p:spTree>
    <p:extLst>
      <p:ext uri="{BB962C8B-B14F-4D97-AF65-F5344CB8AC3E}">
        <p14:creationId xmlns:p14="http://schemas.microsoft.com/office/powerpoint/2010/main" val="12985426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B8A6679-5D33-5FA3-C841-4BAFB14AEDBB}"/>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58</a:t>
            </a:fld>
            <a:endParaRPr lang="de-DE" spc="-5" dirty="0"/>
          </a:p>
        </p:txBody>
      </p:sp>
      <p:sp>
        <p:nvSpPr>
          <p:cNvPr id="3" name="Titel 2">
            <a:extLst>
              <a:ext uri="{FF2B5EF4-FFF2-40B4-BE49-F238E27FC236}">
                <a16:creationId xmlns:a16="http://schemas.microsoft.com/office/drawing/2014/main" id="{FF70F7FA-1896-5952-F9F0-95F2BB6BF619}"/>
              </a:ext>
            </a:extLst>
          </p:cNvPr>
          <p:cNvSpPr>
            <a:spLocks noGrp="1"/>
          </p:cNvSpPr>
          <p:nvPr>
            <p:ph type="title"/>
          </p:nvPr>
        </p:nvSpPr>
        <p:spPr>
          <a:xfrm>
            <a:off x="1043608" y="836712"/>
            <a:ext cx="6903336"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Gesamtsummen </a:t>
            </a:r>
            <a:r>
              <a:rPr lang="de-DE" sz="2300" dirty="0" smtClean="0">
                <a:solidFill>
                  <a:schemeClr val="tx1"/>
                </a:solidFill>
                <a:latin typeface="+mn-lt"/>
              </a:rPr>
              <a:t>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325B97B8-ED11-0E48-5E8F-4C950A0FAC7D}"/>
              </a:ext>
            </a:extLst>
          </p:cNvPr>
          <p:cNvSpPr/>
          <p:nvPr/>
        </p:nvSpPr>
        <p:spPr>
          <a:xfrm rot="10800000" flipV="1">
            <a:off x="456757" y="1676806"/>
            <a:ext cx="8504200" cy="3784776"/>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vom Wahlvorsteher bestimmten Beisitzer sammeln jeweils für sich und behalten unter ihrer Aufsicht:</a:t>
            </a:r>
          </a:p>
          <a:p>
            <a:pPr algn="l">
              <a:buClr>
                <a:schemeClr val="bg1">
                  <a:lumMod val="50000"/>
                </a:schemeClr>
              </a:buClr>
            </a:pPr>
            <a:endParaRPr lang="de-DE" sz="2000" dirty="0">
              <a:latin typeface="Arial" pitchFamily="34" charset="0"/>
              <a:cs typeface="Arial" pitchFamily="34" charset="0"/>
            </a:endParaRP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Stimmzettel getrennt nach den Wahlvorschlägen, denen die Stimmen zugefallen sind</a:t>
            </a: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ungekennzeichneten Stimmzettel</a:t>
            </a: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Stimmzettel, die Anlass zu Bedenken gaben und über die Beschluss gefasst wurde (= ursprünglich Stapel c)</a:t>
            </a:r>
          </a:p>
          <a:p>
            <a:pPr algn="l">
              <a:buClr>
                <a:schemeClr val="bg1">
                  <a:lumMod val="50000"/>
                </a:schemeClr>
              </a:buClr>
            </a:pP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Stimmzettel, die Anlass zu Bedenken gegeben haben </a:t>
            </a:r>
            <a:endParaRPr lang="de-DE" sz="2000" dirty="0" smtClean="0">
              <a:latin typeface="Arial" pitchFamily="34" charset="0"/>
              <a:cs typeface="Arial" pitchFamily="34" charset="0"/>
            </a:endParaRPr>
          </a:p>
          <a:p>
            <a:pPr algn="l">
              <a:buClr>
                <a:schemeClr val="bg1">
                  <a:lumMod val="50000"/>
                </a:schemeClr>
              </a:buClr>
            </a:pPr>
            <a:r>
              <a:rPr lang="de-DE" sz="2000" dirty="0" smtClean="0">
                <a:latin typeface="Arial" pitchFamily="34" charset="0"/>
                <a:cs typeface="Arial" pitchFamily="34" charset="0"/>
              </a:rPr>
              <a:t>(= </a:t>
            </a:r>
            <a:r>
              <a:rPr lang="de-DE" sz="2000" dirty="0">
                <a:latin typeface="Arial" pitchFamily="34" charset="0"/>
                <a:cs typeface="Arial" pitchFamily="34" charset="0"/>
              </a:rPr>
              <a:t>ursprünglich Stapel c), sind als Anlagen unter fortlaufenden Nummern der </a:t>
            </a:r>
            <a:r>
              <a:rPr lang="de-DE" sz="2000" b="1" dirty="0">
                <a:latin typeface="Arial" pitchFamily="34" charset="0"/>
                <a:cs typeface="Arial" pitchFamily="34" charset="0"/>
              </a:rPr>
              <a:t>Wahlniederschrift </a:t>
            </a:r>
            <a:r>
              <a:rPr lang="de-DE" sz="2000" b="1" dirty="0" smtClean="0">
                <a:latin typeface="Arial" pitchFamily="34" charset="0"/>
                <a:cs typeface="Arial" pitchFamily="34" charset="0"/>
              </a:rPr>
              <a:t>beizufügen.</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3858009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4D60D0-4C2F-2DFE-8CCD-7C3C9E616629}"/>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59</a:t>
            </a:fld>
            <a:endParaRPr lang="de-DE" spc="-5" dirty="0"/>
          </a:p>
        </p:txBody>
      </p:sp>
      <p:sp>
        <p:nvSpPr>
          <p:cNvPr id="3" name="Titel 2">
            <a:extLst>
              <a:ext uri="{FF2B5EF4-FFF2-40B4-BE49-F238E27FC236}">
                <a16:creationId xmlns:a16="http://schemas.microsoft.com/office/drawing/2014/main" id="{13E65A34-F17B-109B-CD7C-5E8AA92F8911}"/>
              </a:ext>
            </a:extLst>
          </p:cNvPr>
          <p:cNvSpPr>
            <a:spLocks noGrp="1"/>
          </p:cNvSpPr>
          <p:nvPr>
            <p:ph type="title"/>
          </p:nvPr>
        </p:nvSpPr>
        <p:spPr>
          <a:xfrm>
            <a:off x="802101" y="548680"/>
            <a:ext cx="6903336" cy="492329"/>
          </a:xfrm>
        </p:spPr>
        <p:txBody>
          <a:bodyPr/>
          <a:lstStyle/>
          <a:p>
            <a:pPr marL="626938" indent="-626938" algn="ctr"/>
            <a:r>
              <a:rPr lang="de-DE" sz="2300" dirty="0" smtClean="0">
                <a:solidFill>
                  <a:schemeClr val="tx1"/>
                </a:solidFill>
                <a:latin typeface="+mn-lt"/>
              </a:rPr>
              <a:t>Bekanntgabe </a:t>
            </a:r>
            <a:r>
              <a:rPr lang="de-DE" sz="2300" dirty="0">
                <a:solidFill>
                  <a:schemeClr val="tx1"/>
                </a:solidFill>
                <a:latin typeface="+mn-lt"/>
              </a:rPr>
              <a:t>des Wahlergebnisses im Wahlbezirk</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680A331F-7F9E-2519-BE9E-72B85DFB01C1}"/>
              </a:ext>
            </a:extLst>
          </p:cNvPr>
          <p:cNvSpPr/>
          <p:nvPr/>
        </p:nvSpPr>
        <p:spPr>
          <a:xfrm rot="10800000" flipV="1">
            <a:off x="395536" y="1628800"/>
            <a:ext cx="8456243" cy="3415529"/>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Nach der Feststellung des Wahlergebnisses durch den Wahlvorstand gibt der Wahlvorsteher dieses Ergebnis </a:t>
            </a:r>
            <a:r>
              <a:rPr lang="de-DE" dirty="0">
                <a:solidFill>
                  <a:srgbClr val="FF0000"/>
                </a:solidFill>
                <a:latin typeface="Arial" pitchFamily="34" charset="0"/>
                <a:cs typeface="Arial" pitchFamily="34" charset="0"/>
              </a:rPr>
              <a:t>mündlich</a:t>
            </a:r>
            <a:r>
              <a:rPr lang="de-DE" dirty="0">
                <a:latin typeface="Arial" pitchFamily="34" charset="0"/>
                <a:cs typeface="Arial" pitchFamily="34" charset="0"/>
              </a:rPr>
              <a:t> bekannt.</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Die Bekanntgabe muss in jedem Fall erfolgen, selbst wenn sich außer dem Wahlvorstand keine anderen Personen im Wahlraum befinden.</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Zu beachten ist, dass das Ergebnis vor Unterzeichnung der Niederschrift durch den Wahlvorstand nur der Gemeinde oder dem Kreis-/Stadtwahlleiter mitgeteilt werden darf und keinen anderen Stellen (Presse, usw.).</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Sollten jedoch Pressevertreter bei der Ergebnisbekanntgabe durch den Wahlvorsteher anwesend sein, so ist das wahlrechtlich nicht schädlich.</a:t>
            </a:r>
          </a:p>
        </p:txBody>
      </p:sp>
    </p:spTree>
    <p:extLst>
      <p:ext uri="{BB962C8B-B14F-4D97-AF65-F5344CB8AC3E}">
        <p14:creationId xmlns:p14="http://schemas.microsoft.com/office/powerpoint/2010/main" val="155142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424936" cy="50750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365C0"/>
                </a:solidFill>
                <a:round/>
                <a:headEnd/>
                <a:tailEnd/>
              </a14:hiddenLine>
            </a:ext>
          </a:extLst>
        </p:spPr>
      </p:pic>
      <p:sp>
        <p:nvSpPr>
          <p:cNvPr id="7" name="Textfeld 6"/>
          <p:cNvSpPr txBox="1"/>
          <p:nvPr/>
        </p:nvSpPr>
        <p:spPr>
          <a:xfrm>
            <a:off x="-36512" y="116632"/>
            <a:ext cx="9144000" cy="523220"/>
          </a:xfrm>
          <a:prstGeom prst="rect">
            <a:avLst/>
          </a:prstGeom>
          <a:noFill/>
        </p:spPr>
        <p:txBody>
          <a:bodyPr wrap="square" lIns="91305" tIns="45660" rIns="91305" bIns="45660" rtlCol="0">
            <a:spAutoFit/>
          </a:bodyPr>
          <a:lstStyle/>
          <a:p>
            <a:r>
              <a:rPr lang="de-DE" sz="2800" dirty="0">
                <a:latin typeface="+mj-lt"/>
              </a:rPr>
              <a:t>Ausstattung</a:t>
            </a:r>
            <a:r>
              <a:rPr lang="de-DE" dirty="0" smtClean="0"/>
              <a:t> </a:t>
            </a:r>
            <a:r>
              <a:rPr lang="de-DE" sz="2800" dirty="0"/>
              <a:t>der Wahlräume</a:t>
            </a:r>
          </a:p>
        </p:txBody>
      </p:sp>
    </p:spTree>
    <p:extLst>
      <p:ext uri="{BB962C8B-B14F-4D97-AF65-F5344CB8AC3E}">
        <p14:creationId xmlns:p14="http://schemas.microsoft.com/office/powerpoint/2010/main" val="40322299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CE0F6D2-F05E-901D-9BCB-E7BD30F380A9}"/>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60</a:t>
            </a:fld>
            <a:endParaRPr lang="de-DE" spc="-5" dirty="0"/>
          </a:p>
        </p:txBody>
      </p:sp>
      <p:sp>
        <p:nvSpPr>
          <p:cNvPr id="3" name="Titel 2">
            <a:extLst>
              <a:ext uri="{FF2B5EF4-FFF2-40B4-BE49-F238E27FC236}">
                <a16:creationId xmlns:a16="http://schemas.microsoft.com/office/drawing/2014/main" id="{E2091425-172D-9097-959B-EACDD6E14478}"/>
              </a:ext>
            </a:extLst>
          </p:cNvPr>
          <p:cNvSpPr>
            <a:spLocks noGrp="1"/>
          </p:cNvSpPr>
          <p:nvPr>
            <p:ph type="title"/>
          </p:nvPr>
        </p:nvSpPr>
        <p:spPr>
          <a:xfrm>
            <a:off x="1153549" y="302515"/>
            <a:ext cx="6903336" cy="492329"/>
          </a:xfrm>
        </p:spPr>
        <p:txBody>
          <a:bodyPr/>
          <a:lstStyle/>
          <a:p>
            <a:pPr marL="626938" indent="-626938"/>
            <a:r>
              <a:rPr lang="de-DE" sz="2300" dirty="0" smtClean="0">
                <a:solidFill>
                  <a:schemeClr val="tx1"/>
                </a:solidFill>
                <a:latin typeface="+mn-lt"/>
              </a:rPr>
              <a:t>Schnellmeldung </a:t>
            </a:r>
            <a:r>
              <a:rPr lang="de-DE" sz="2300" dirty="0">
                <a:solidFill>
                  <a:schemeClr val="tx1"/>
                </a:solidFill>
                <a:latin typeface="+mn-lt"/>
              </a:rPr>
              <a:t>und Abschluss der Arbeiten </a:t>
            </a:r>
            <a:r>
              <a:rPr lang="de-DE" dirty="0">
                <a:solidFill>
                  <a:schemeClr val="tx1"/>
                </a:solidFill>
                <a:latin typeface="+mn-lt"/>
              </a:rPr>
              <a:t/>
            </a:r>
            <a:br>
              <a:rPr lang="de-DE" dirty="0">
                <a:solidFill>
                  <a:schemeClr val="tx1"/>
                </a:solidFill>
                <a:latin typeface="+mn-lt"/>
              </a:rPr>
            </a:br>
            <a:endParaRPr lang="de-DE" dirty="0">
              <a:solidFill>
                <a:schemeClr val="tx1"/>
              </a:solidFill>
            </a:endParaRPr>
          </a:p>
        </p:txBody>
      </p:sp>
      <p:sp>
        <p:nvSpPr>
          <p:cNvPr id="4" name="Rechteck 3">
            <a:extLst>
              <a:ext uri="{FF2B5EF4-FFF2-40B4-BE49-F238E27FC236}">
                <a16:creationId xmlns:a16="http://schemas.microsoft.com/office/drawing/2014/main" id="{1EF320F5-3A44-4BF0-89F5-8C5ACB3ED558}"/>
              </a:ext>
            </a:extLst>
          </p:cNvPr>
          <p:cNvSpPr/>
          <p:nvPr/>
        </p:nvSpPr>
        <p:spPr>
          <a:xfrm rot="10800000" flipV="1">
            <a:off x="195877" y="1180202"/>
            <a:ext cx="4342725" cy="3970318"/>
          </a:xfrm>
          <a:prstGeom prst="rect">
            <a:avLst/>
          </a:prstGeom>
        </p:spPr>
        <p:txBody>
          <a:bodyPr wrap="square">
            <a:spAutoFit/>
          </a:bodyPr>
          <a:lstStyle/>
          <a:p>
            <a:pPr>
              <a:buClr>
                <a:schemeClr val="bg1">
                  <a:lumMod val="50000"/>
                </a:schemeClr>
              </a:buClr>
            </a:pPr>
            <a:r>
              <a:rPr lang="de-DE" b="1" dirty="0" smtClean="0">
                <a:solidFill>
                  <a:srgbClr val="C00000"/>
                </a:solidFill>
                <a:latin typeface="Arial" pitchFamily="34" charset="0"/>
                <a:cs typeface="Arial" pitchFamily="34" charset="0"/>
              </a:rPr>
              <a:t>Durchgabe </a:t>
            </a:r>
            <a:r>
              <a:rPr lang="de-DE" b="1" dirty="0">
                <a:solidFill>
                  <a:srgbClr val="C00000"/>
                </a:solidFill>
                <a:latin typeface="Arial" pitchFamily="34" charset="0"/>
                <a:cs typeface="Arial" pitchFamily="34" charset="0"/>
              </a:rPr>
              <a:t>der Schnellmeldung an die Gemeinde / bei kreisfreien Städten an den Stadtwahlleiter: </a:t>
            </a:r>
          </a:p>
          <a:p>
            <a:pPr>
              <a:buClr>
                <a:schemeClr val="bg1">
                  <a:lumMod val="50000"/>
                </a:schemeClr>
              </a:buClr>
            </a:pPr>
            <a:r>
              <a:rPr lang="de-DE" dirty="0">
                <a:latin typeface="Arial" pitchFamily="34" charset="0"/>
                <a:cs typeface="Arial" pitchFamily="34" charset="0"/>
              </a:rPr>
              <a:t>  </a:t>
            </a:r>
          </a:p>
          <a:p>
            <a:pPr marL="266647" indent="-266647" algn="l">
              <a:buClr>
                <a:schemeClr val="bg1">
                  <a:lumMod val="50000"/>
                </a:schemeClr>
              </a:buClr>
              <a:buFont typeface="Wingdings" pitchFamily="2" charset="2"/>
              <a:buChar char="Ø"/>
            </a:pPr>
            <a:r>
              <a:rPr lang="de-DE" dirty="0">
                <a:latin typeface="Arial" pitchFamily="34" charset="0"/>
                <a:cs typeface="Arial" pitchFamily="34" charset="0"/>
              </a:rPr>
              <a:t>Ist das Wahlergebnis im Wahlbezirk </a:t>
            </a:r>
          </a:p>
          <a:p>
            <a:pPr algn="l">
              <a:buClr>
                <a:schemeClr val="bg1">
                  <a:lumMod val="50000"/>
                </a:schemeClr>
              </a:buClr>
            </a:pPr>
            <a:r>
              <a:rPr lang="de-DE" dirty="0">
                <a:latin typeface="Arial" pitchFamily="34" charset="0"/>
                <a:cs typeface="Arial" pitchFamily="34" charset="0"/>
              </a:rPr>
              <a:t>    festgestellt, überträgt der Schriftführer</a:t>
            </a:r>
          </a:p>
          <a:p>
            <a:pPr algn="l">
              <a:buClr>
                <a:schemeClr val="bg1">
                  <a:lumMod val="50000"/>
                </a:schemeClr>
              </a:buClr>
            </a:pPr>
            <a:r>
              <a:rPr lang="de-DE" dirty="0">
                <a:latin typeface="Arial" pitchFamily="34" charset="0"/>
                <a:cs typeface="Arial" pitchFamily="34" charset="0"/>
              </a:rPr>
              <a:t>    sofort die Zahlen aus der </a:t>
            </a:r>
          </a:p>
          <a:p>
            <a:pPr algn="l">
              <a:buClr>
                <a:schemeClr val="bg1">
                  <a:lumMod val="50000"/>
                </a:schemeClr>
              </a:buClr>
            </a:pPr>
            <a:r>
              <a:rPr lang="de-DE" dirty="0">
                <a:latin typeface="Arial" pitchFamily="34" charset="0"/>
                <a:cs typeface="Arial" pitchFamily="34" charset="0"/>
              </a:rPr>
              <a:t>    Wahlniederschrift (Abschnitt 4, </a:t>
            </a:r>
          </a:p>
          <a:p>
            <a:pPr algn="l">
              <a:buClr>
                <a:schemeClr val="bg1">
                  <a:lumMod val="50000"/>
                </a:schemeClr>
              </a:buClr>
            </a:pPr>
            <a:r>
              <a:rPr lang="de-DE" dirty="0">
                <a:latin typeface="Arial" pitchFamily="34" charset="0"/>
                <a:cs typeface="Arial" pitchFamily="34" charset="0"/>
              </a:rPr>
              <a:t>    Kennbuchstaben </a:t>
            </a:r>
          </a:p>
          <a:p>
            <a:pPr algn="l">
              <a:buClr>
                <a:schemeClr val="bg1">
                  <a:lumMod val="50000"/>
                </a:schemeClr>
              </a:buClr>
            </a:pPr>
            <a:r>
              <a:rPr lang="de-DE" dirty="0">
                <a:latin typeface="Arial" pitchFamily="34" charset="0"/>
                <a:cs typeface="Arial" pitchFamily="34" charset="0"/>
              </a:rPr>
              <a:t>    A 1 + A 2 bis D 1, D 2, D 3, D 4, usw.)</a:t>
            </a:r>
          </a:p>
          <a:p>
            <a:pPr algn="l">
              <a:buClr>
                <a:schemeClr val="bg1">
                  <a:lumMod val="50000"/>
                </a:schemeClr>
              </a:buClr>
            </a:pPr>
            <a:r>
              <a:rPr lang="de-DE" dirty="0">
                <a:latin typeface="Arial" pitchFamily="34" charset="0"/>
                <a:cs typeface="Arial" pitchFamily="34" charset="0"/>
              </a:rPr>
              <a:t>    in die Schnellmeldung</a:t>
            </a:r>
            <a:r>
              <a:rPr lang="de-DE" dirty="0" smtClean="0">
                <a:latin typeface="Arial" pitchFamily="34" charset="0"/>
                <a:cs typeface="Arial" pitchFamily="34" charset="0"/>
              </a:rPr>
              <a:t>.</a:t>
            </a:r>
          </a:p>
          <a:p>
            <a:pPr marL="285750" indent="-285750" algn="l">
              <a:buClr>
                <a:schemeClr val="bg1">
                  <a:lumMod val="50000"/>
                </a:schemeClr>
              </a:buClr>
              <a:buFont typeface="Wingdings" panose="05000000000000000000" pitchFamily="2" charset="2"/>
              <a:buChar char="Ø"/>
            </a:pPr>
            <a:r>
              <a:rPr lang="de-DE" dirty="0">
                <a:latin typeface="Arial" pitchFamily="34" charset="0"/>
                <a:cs typeface="Arial" pitchFamily="34" charset="0"/>
              </a:rPr>
              <a:t>Der Wahlvorsteher meldet </a:t>
            </a:r>
            <a:r>
              <a:rPr lang="de-DE" dirty="0" smtClean="0">
                <a:latin typeface="Arial" pitchFamily="34" charset="0"/>
                <a:cs typeface="Arial" pitchFamily="34" charset="0"/>
              </a:rPr>
              <a:t>das </a:t>
            </a:r>
            <a:r>
              <a:rPr lang="de-DE" dirty="0">
                <a:latin typeface="Arial" pitchFamily="34" charset="0"/>
                <a:cs typeface="Arial" pitchFamily="34" charset="0"/>
              </a:rPr>
              <a:t>Ergebnis </a:t>
            </a:r>
            <a:r>
              <a:rPr lang="de-DE" dirty="0" smtClean="0">
                <a:latin typeface="Arial" pitchFamily="34" charset="0"/>
                <a:cs typeface="Arial" pitchFamily="34" charset="0"/>
              </a:rPr>
              <a:t>telefonisch an </a:t>
            </a:r>
            <a:r>
              <a:rPr lang="de-DE" dirty="0">
                <a:latin typeface="Arial" pitchFamily="34" charset="0"/>
                <a:cs typeface="Arial" pitchFamily="34" charset="0"/>
              </a:rPr>
              <a:t>die </a:t>
            </a:r>
            <a:r>
              <a:rPr lang="de-DE" dirty="0" smtClean="0">
                <a:latin typeface="Arial" pitchFamily="34" charset="0"/>
                <a:cs typeface="Arial" pitchFamily="34" charset="0"/>
              </a:rPr>
              <a:t>Gemeinde.</a:t>
            </a:r>
            <a:endParaRPr lang="de-DE" dirty="0">
              <a:latin typeface="Arial" pitchFamily="34" charset="0"/>
              <a:cs typeface="Arial" pitchFamily="34" charset="0"/>
            </a:endParaRPr>
          </a:p>
        </p:txBody>
      </p:sp>
      <p:pic>
        <p:nvPicPr>
          <p:cNvPr id="6" name="Grafik 5"/>
          <p:cNvPicPr>
            <a:picLocks noChangeAspect="1"/>
          </p:cNvPicPr>
          <p:nvPr/>
        </p:nvPicPr>
        <p:blipFill>
          <a:blip r:embed="rId2"/>
          <a:stretch>
            <a:fillRect/>
          </a:stretch>
        </p:blipFill>
        <p:spPr>
          <a:xfrm>
            <a:off x="4538602" y="548680"/>
            <a:ext cx="4421558" cy="6249032"/>
          </a:xfrm>
          <a:prstGeom prst="rect">
            <a:avLst/>
          </a:prstGeom>
        </p:spPr>
      </p:pic>
      <p:sp>
        <p:nvSpPr>
          <p:cNvPr id="9" name="Rechteck 8"/>
          <p:cNvSpPr/>
          <p:nvPr/>
        </p:nvSpPr>
        <p:spPr>
          <a:xfrm rot="19300087">
            <a:off x="5447582" y="277614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569244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altLang="de-DE" smtClean="0"/>
              <a:t>23.05.2019, Manfred Bulka</a:t>
            </a:r>
            <a:endParaRPr lang="de-DE" altLang="de-DE" dirty="0"/>
          </a:p>
        </p:txBody>
      </p:sp>
      <p:sp>
        <p:nvSpPr>
          <p:cNvPr id="5" name="Textfeld 4"/>
          <p:cNvSpPr txBox="1"/>
          <p:nvPr/>
        </p:nvSpPr>
        <p:spPr>
          <a:xfrm>
            <a:off x="-33637" y="272639"/>
            <a:ext cx="3309493"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Niederschrift</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275856" y="4337"/>
            <a:ext cx="4698087" cy="6732760"/>
          </a:xfrm>
          <a:prstGeom prst="rect">
            <a:avLst/>
          </a:prstGeom>
        </p:spPr>
      </p:pic>
    </p:spTree>
    <p:extLst>
      <p:ext uri="{BB962C8B-B14F-4D97-AF65-F5344CB8AC3E}">
        <p14:creationId xmlns:p14="http://schemas.microsoft.com/office/powerpoint/2010/main" val="9971864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267002"/>
            <a:ext cx="4392488" cy="6394945"/>
          </a:xfrm>
          <a:prstGeom prst="rect">
            <a:avLst/>
          </a:prstGeom>
        </p:spPr>
      </p:pic>
      <p:sp>
        <p:nvSpPr>
          <p:cNvPr id="3" name="Rechteck 2"/>
          <p:cNvSpPr/>
          <p:nvPr/>
        </p:nvSpPr>
        <p:spPr>
          <a:xfrm rot="19300087">
            <a:off x="2201441" y="4568925"/>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926571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116632"/>
            <a:ext cx="4648939" cy="6600453"/>
          </a:xfrm>
          <a:prstGeom prst="rect">
            <a:avLst/>
          </a:prstGeom>
        </p:spPr>
      </p:pic>
      <p:sp>
        <p:nvSpPr>
          <p:cNvPr id="3" name="Rechteck 2"/>
          <p:cNvSpPr/>
          <p:nvPr/>
        </p:nvSpPr>
        <p:spPr>
          <a:xfrm rot="19300087">
            <a:off x="2417465" y="295519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537498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131840" y="101557"/>
            <a:ext cx="4608512" cy="6576287"/>
          </a:xfrm>
          <a:prstGeom prst="rect">
            <a:avLst/>
          </a:prstGeom>
        </p:spPr>
      </p:pic>
      <p:sp>
        <p:nvSpPr>
          <p:cNvPr id="3" name="Pfeil nach rechts 2"/>
          <p:cNvSpPr/>
          <p:nvPr/>
        </p:nvSpPr>
        <p:spPr bwMode="auto">
          <a:xfrm>
            <a:off x="2368530" y="4149080"/>
            <a:ext cx="792088" cy="576064"/>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Tahoma" pitchFamily="34" charset="0"/>
            </a:endParaRPr>
          </a:p>
        </p:txBody>
      </p:sp>
      <p:sp>
        <p:nvSpPr>
          <p:cNvPr id="4" name="Rechteck 3"/>
          <p:cNvSpPr/>
          <p:nvPr/>
        </p:nvSpPr>
        <p:spPr>
          <a:xfrm rot="19300087">
            <a:off x="1265337" y="2192659"/>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467091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0"/>
            <a:ext cx="4628097" cy="6829053"/>
          </a:xfrm>
          <a:prstGeom prst="rect">
            <a:avLst/>
          </a:prstGeom>
        </p:spPr>
      </p:pic>
      <p:sp>
        <p:nvSpPr>
          <p:cNvPr id="3" name="Rechteck 2"/>
          <p:cNvSpPr/>
          <p:nvPr/>
        </p:nvSpPr>
        <p:spPr>
          <a:xfrm rot="19300087">
            <a:off x="1841402" y="3344787"/>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28690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19872" y="203708"/>
            <a:ext cx="4536504" cy="6626354"/>
          </a:xfrm>
          <a:prstGeom prst="rect">
            <a:avLst/>
          </a:prstGeom>
        </p:spPr>
      </p:pic>
      <p:sp>
        <p:nvSpPr>
          <p:cNvPr id="3" name="Rechteck 2"/>
          <p:cNvSpPr/>
          <p:nvPr/>
        </p:nvSpPr>
        <p:spPr>
          <a:xfrm rot="19300087">
            <a:off x="5945857" y="91158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60007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52511"/>
            <a:ext cx="4680520" cy="6705489"/>
          </a:xfrm>
          <a:prstGeom prst="rect">
            <a:avLst/>
          </a:prstGeom>
        </p:spPr>
      </p:pic>
      <p:sp>
        <p:nvSpPr>
          <p:cNvPr id="3" name="Rechteck 2"/>
          <p:cNvSpPr/>
          <p:nvPr/>
        </p:nvSpPr>
        <p:spPr>
          <a:xfrm rot="19300087">
            <a:off x="1193330" y="2696715"/>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912497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88640"/>
            <a:ext cx="4464496" cy="6577463"/>
          </a:xfrm>
          <a:prstGeom prst="rect">
            <a:avLst/>
          </a:prstGeom>
        </p:spPr>
      </p:pic>
      <p:sp>
        <p:nvSpPr>
          <p:cNvPr id="3" name="Rechteck 2"/>
          <p:cNvSpPr/>
          <p:nvPr/>
        </p:nvSpPr>
        <p:spPr>
          <a:xfrm rot="19300087">
            <a:off x="5729832" y="276872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668521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63888" y="0"/>
            <a:ext cx="4598180" cy="6735713"/>
          </a:xfrm>
          <a:prstGeom prst="rect">
            <a:avLst/>
          </a:prstGeom>
        </p:spPr>
      </p:pic>
      <p:sp>
        <p:nvSpPr>
          <p:cNvPr id="3" name="Rechteck 2"/>
          <p:cNvSpPr/>
          <p:nvPr/>
        </p:nvSpPr>
        <p:spPr>
          <a:xfrm rot="19300087">
            <a:off x="4001641" y="334478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11912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467544" y="1412776"/>
            <a:ext cx="8363272" cy="2088232"/>
          </a:xfrm>
        </p:spPr>
        <p:txBody>
          <a:bodyPr/>
          <a:lstStyle/>
          <a:p>
            <a:r>
              <a:rPr lang="de-DE" sz="2400" dirty="0" smtClean="0"/>
              <a:t>Hinweisschilder</a:t>
            </a:r>
            <a:br>
              <a:rPr lang="de-DE" sz="2400" dirty="0" smtClean="0"/>
            </a:br>
            <a:endParaRPr lang="de-DE" sz="2400" dirty="0"/>
          </a:p>
          <a:p>
            <a:r>
              <a:rPr lang="de-DE" sz="2400" dirty="0"/>
              <a:t>Aushang (Stimmzettelmuster, Wahlbekanntmachung und </a:t>
            </a:r>
            <a:r>
              <a:rPr lang="de-DE" sz="2400" dirty="0" smtClean="0"/>
              <a:t>Informationen zum Stimmzettel zur Europawahl insb. wegen Lochung)</a:t>
            </a:r>
            <a:r>
              <a:rPr lang="de-DE" sz="2400" dirty="0"/>
              <a:t/>
            </a:r>
            <a:br>
              <a:rPr lang="de-DE" sz="2400" dirty="0"/>
            </a:br>
            <a:endParaRPr lang="de-DE" sz="2400" dirty="0"/>
          </a:p>
        </p:txBody>
      </p:sp>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smtClean="0">
                <a:latin typeface="+mj-lt"/>
              </a:rPr>
              <a:t>Hinweisschilder und Aushang</a:t>
            </a:r>
            <a:endParaRPr lang="de-DE" sz="2800" dirty="0"/>
          </a:p>
        </p:txBody>
      </p:sp>
    </p:spTree>
    <p:extLst>
      <p:ext uri="{BB962C8B-B14F-4D97-AF65-F5344CB8AC3E}">
        <p14:creationId xmlns:p14="http://schemas.microsoft.com/office/powerpoint/2010/main" val="21710948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67047"/>
            <a:ext cx="4886704" cy="6790953"/>
          </a:xfrm>
          <a:prstGeom prst="rect">
            <a:avLst/>
          </a:prstGeom>
        </p:spPr>
      </p:pic>
      <p:sp>
        <p:nvSpPr>
          <p:cNvPr id="3" name="Rechteck 2"/>
          <p:cNvSpPr/>
          <p:nvPr/>
        </p:nvSpPr>
        <p:spPr>
          <a:xfrm rot="19300087">
            <a:off x="977305" y="140057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968175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347864" y="124223"/>
            <a:ext cx="4464496" cy="6730438"/>
          </a:xfrm>
          <a:prstGeom prst="rect">
            <a:avLst/>
          </a:prstGeom>
        </p:spPr>
      </p:pic>
      <p:sp>
        <p:nvSpPr>
          <p:cNvPr id="3" name="Rechteck 2"/>
          <p:cNvSpPr/>
          <p:nvPr/>
        </p:nvSpPr>
        <p:spPr>
          <a:xfrm rot="19300087">
            <a:off x="4361681" y="449691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665619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419872" y="188640"/>
            <a:ext cx="4464496" cy="6525032"/>
          </a:xfrm>
          <a:prstGeom prst="rect">
            <a:avLst/>
          </a:prstGeom>
        </p:spPr>
      </p:pic>
      <p:sp>
        <p:nvSpPr>
          <p:cNvPr id="3" name="Rechteck 2"/>
          <p:cNvSpPr/>
          <p:nvPr/>
        </p:nvSpPr>
        <p:spPr>
          <a:xfrm rot="19300087">
            <a:off x="2921521" y="312876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412538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419872" y="129844"/>
            <a:ext cx="4464496" cy="6532002"/>
          </a:xfrm>
          <a:prstGeom prst="rect">
            <a:avLst/>
          </a:prstGeom>
        </p:spPr>
      </p:pic>
      <p:sp>
        <p:nvSpPr>
          <p:cNvPr id="4" name="Rechteck 3"/>
          <p:cNvSpPr/>
          <p:nvPr/>
        </p:nvSpPr>
        <p:spPr>
          <a:xfrm rot="19300087">
            <a:off x="4350321" y="2696715"/>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feld 5"/>
          <p:cNvSpPr txBox="1"/>
          <p:nvPr/>
        </p:nvSpPr>
        <p:spPr>
          <a:xfrm>
            <a:off x="-40709" y="260648"/>
            <a:ext cx="3460581"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Schnellmeldung</a:t>
            </a:r>
          </a:p>
        </p:txBody>
      </p:sp>
    </p:spTree>
    <p:extLst>
      <p:ext uri="{BB962C8B-B14F-4D97-AF65-F5344CB8AC3E}">
        <p14:creationId xmlns:p14="http://schemas.microsoft.com/office/powerpoint/2010/main" val="20348780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339751" y="692696"/>
            <a:ext cx="5953847" cy="4121894"/>
          </a:xfrm>
          <a:prstGeom prst="rect">
            <a:avLst/>
          </a:prstGeom>
        </p:spPr>
      </p:pic>
      <p:sp>
        <p:nvSpPr>
          <p:cNvPr id="3" name="Rechteck 2"/>
          <p:cNvSpPr/>
          <p:nvPr/>
        </p:nvSpPr>
        <p:spPr>
          <a:xfrm rot="19300087">
            <a:off x="3281561" y="2624707"/>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11929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4427984" y="188640"/>
            <a:ext cx="4536504" cy="6546133"/>
          </a:xfrm>
          <a:prstGeom prst="rect">
            <a:avLst/>
          </a:prstGeom>
        </p:spPr>
      </p:pic>
      <p:sp>
        <p:nvSpPr>
          <p:cNvPr id="2" name="Rechteck 1"/>
          <p:cNvSpPr/>
          <p:nvPr/>
        </p:nvSpPr>
        <p:spPr>
          <a:xfrm>
            <a:off x="179512" y="908720"/>
            <a:ext cx="4575053" cy="3693319"/>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Abschließen </a:t>
            </a:r>
            <a:r>
              <a:rPr lang="de-DE" b="1" dirty="0">
                <a:solidFill>
                  <a:srgbClr val="C00000"/>
                </a:solidFill>
                <a:latin typeface="Arial" pitchFamily="34" charset="0"/>
                <a:cs typeface="Arial" pitchFamily="34" charset="0"/>
              </a:rPr>
              <a:t>der Wahlniederschrift</a:t>
            </a:r>
          </a:p>
          <a:p>
            <a:pPr>
              <a:buClr>
                <a:schemeClr val="bg1">
                  <a:lumMod val="50000"/>
                </a:schemeClr>
              </a:buClr>
            </a:pPr>
            <a:endParaRPr lang="de-DE"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Wahlniederschrift ist mit der Unterschrift von </a:t>
            </a:r>
            <a:r>
              <a:rPr lang="de-DE" b="1" dirty="0" smtClean="0">
                <a:solidFill>
                  <a:srgbClr val="C00000"/>
                </a:solidFill>
                <a:latin typeface="Arial" pitchFamily="34" charset="0"/>
                <a:cs typeface="Arial" pitchFamily="34" charset="0"/>
              </a:rPr>
              <a:t>allen </a:t>
            </a:r>
            <a:r>
              <a:rPr lang="de-DE" dirty="0" smtClean="0">
                <a:latin typeface="Arial" pitchFamily="34" charset="0"/>
                <a:cs typeface="Arial" pitchFamily="34" charset="0"/>
              </a:rPr>
              <a:t>Wahlvorstandsmitgliedern </a:t>
            </a:r>
            <a:r>
              <a:rPr lang="de-DE" dirty="0">
                <a:latin typeface="Arial" pitchFamily="34" charset="0"/>
                <a:cs typeface="Arial" pitchFamily="34" charset="0"/>
              </a:rPr>
              <a:t>abzuschließen.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Mit ihrer Unterschrift genehmigen die Mitglieder des Wahlvorstands die Wahlniederschrift.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Verweigert ein Mitglied des Wahlvorstands die Unterschrift, so ist der Grund hierfür in der Wahlniederschrift zu vermerken.</a:t>
            </a:r>
          </a:p>
        </p:txBody>
      </p:sp>
      <p:sp>
        <p:nvSpPr>
          <p:cNvPr id="4" name="Rechteck 3"/>
          <p:cNvSpPr/>
          <p:nvPr/>
        </p:nvSpPr>
        <p:spPr>
          <a:xfrm rot="19300087">
            <a:off x="4289673" y="498659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489535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491880" y="332656"/>
            <a:ext cx="4317134" cy="6377955"/>
          </a:xfrm>
          <a:prstGeom prst="rect">
            <a:avLst/>
          </a:prstGeom>
        </p:spPr>
      </p:pic>
      <p:sp>
        <p:nvSpPr>
          <p:cNvPr id="3" name="Rechteck 2"/>
          <p:cNvSpPr/>
          <p:nvPr/>
        </p:nvSpPr>
        <p:spPr>
          <a:xfrm rot="19300087">
            <a:off x="3281560" y="312876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83197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908720"/>
            <a:ext cx="8229600" cy="4320480"/>
          </a:xfrm>
        </p:spPr>
        <p:txBody>
          <a:bodyPr/>
          <a:lstStyle/>
          <a:p>
            <a:pPr>
              <a:spcBef>
                <a:spcPts val="2500"/>
              </a:spcBef>
            </a:pPr>
            <a:r>
              <a:rPr lang="de-DE" altLang="de-DE" sz="1800" dirty="0">
                <a:sym typeface="Calibri" pitchFamily="34" charset="0"/>
              </a:rPr>
              <a:t>Entsprechend der jeweiligen </a:t>
            </a:r>
            <a:r>
              <a:rPr lang="de-DE" altLang="de-DE" sz="1800" u="sng" dirty="0">
                <a:sym typeface="Calibri" pitchFamily="34" charset="0"/>
              </a:rPr>
              <a:t>Wahlniederschrift</a:t>
            </a:r>
            <a:r>
              <a:rPr lang="de-DE" altLang="de-DE" sz="1800" dirty="0">
                <a:sym typeface="Calibri" pitchFamily="34" charset="0"/>
              </a:rPr>
              <a:t> V1 Unterlagen verpacken, mit Aufklebern versehen und an Beauftragte(n) der Stadt  (Wahlleitung) im Rathaus, UG, Zi.Nr. 17 – 18 übergeben. Einfahrt </a:t>
            </a:r>
            <a:r>
              <a:rPr lang="de-DE" altLang="de-DE" sz="1800" dirty="0" smtClean="0">
                <a:sym typeface="Calibri" pitchFamily="34" charset="0"/>
              </a:rPr>
              <a:t>Rathaustiefgarage.</a:t>
            </a:r>
          </a:p>
          <a:p>
            <a:pPr>
              <a:spcBef>
                <a:spcPts val="2500"/>
              </a:spcBef>
            </a:pPr>
            <a:r>
              <a:rPr lang="de-DE" altLang="de-DE" sz="1800" dirty="0" smtClean="0">
                <a:sym typeface="Calibri" pitchFamily="34" charset="0"/>
              </a:rPr>
              <a:t>Prüfung, ob alle notwendigen </a:t>
            </a:r>
            <a:r>
              <a:rPr lang="de-DE" altLang="de-DE" sz="1800" u="sng" dirty="0" smtClean="0">
                <a:sym typeface="Calibri" pitchFamily="34" charset="0"/>
              </a:rPr>
              <a:t>Unterschriften</a:t>
            </a:r>
            <a:r>
              <a:rPr lang="de-DE" altLang="de-DE" sz="1800" dirty="0" smtClean="0">
                <a:sym typeface="Calibri" pitchFamily="34" charset="0"/>
              </a:rPr>
              <a:t> vorhanden sind:</a:t>
            </a:r>
          </a:p>
          <a:p>
            <a:pPr marL="0" indent="0">
              <a:spcBef>
                <a:spcPts val="2500"/>
              </a:spcBef>
              <a:buNone/>
            </a:pPr>
            <a:r>
              <a:rPr lang="de-DE" altLang="de-DE" sz="1800" dirty="0" smtClean="0">
                <a:sym typeface="Calibri" pitchFamily="34" charset="0"/>
              </a:rPr>
              <a:t>     Alle </a:t>
            </a:r>
            <a:r>
              <a:rPr lang="de-DE" altLang="de-DE" sz="1800" dirty="0">
                <a:sym typeface="Calibri" pitchFamily="34" charset="0"/>
              </a:rPr>
              <a:t>Wahlvorstandsmitglieder in </a:t>
            </a:r>
            <a:r>
              <a:rPr lang="de-DE" altLang="de-DE" sz="1800" dirty="0" smtClean="0">
                <a:sym typeface="Calibri" pitchFamily="34" charset="0"/>
              </a:rPr>
              <a:t>der Wahlniederschrift V1.</a:t>
            </a:r>
            <a:endParaRPr lang="de-DE" altLang="de-DE" sz="1800" dirty="0">
              <a:sym typeface="Calibri" pitchFamily="34" charset="0"/>
            </a:endParaRPr>
          </a:p>
          <a:p>
            <a:pPr>
              <a:spcBef>
                <a:spcPts val="2500"/>
              </a:spcBef>
            </a:pPr>
            <a:r>
              <a:rPr lang="de-DE" altLang="de-DE" sz="1800" dirty="0" smtClean="0">
                <a:sym typeface="Calibri" pitchFamily="34" charset="0"/>
              </a:rPr>
              <a:t>Wahlvorsteher/in </a:t>
            </a:r>
            <a:r>
              <a:rPr lang="de-DE" altLang="de-DE" sz="1800" dirty="0">
                <a:sym typeface="Calibri" pitchFamily="34" charset="0"/>
              </a:rPr>
              <a:t>auf jedem Umschlag V8 für die jeweilige  </a:t>
            </a:r>
            <a:r>
              <a:rPr lang="de-DE" altLang="de-DE" sz="1800" dirty="0" smtClean="0">
                <a:sym typeface="Calibri" pitchFamily="34" charset="0"/>
              </a:rPr>
              <a:t> Wahlniederschrift V1.</a:t>
            </a:r>
            <a:endParaRPr lang="de-DE" altLang="de-DE" sz="1800" dirty="0">
              <a:sym typeface="Calibri" pitchFamily="34" charset="0"/>
            </a:endParaRPr>
          </a:p>
          <a:p>
            <a:pPr>
              <a:spcBef>
                <a:spcPts val="2500"/>
              </a:spcBef>
            </a:pPr>
            <a:r>
              <a:rPr lang="de-DE" altLang="de-DE" sz="1800" dirty="0" smtClean="0">
                <a:sym typeface="Calibri" pitchFamily="34" charset="0"/>
              </a:rPr>
              <a:t>Wahlvorsteher/in </a:t>
            </a:r>
            <a:r>
              <a:rPr lang="de-DE" altLang="de-DE" sz="1800" dirty="0">
                <a:sym typeface="Calibri" pitchFamily="34" charset="0"/>
              </a:rPr>
              <a:t>unter jedem Beschluss über die Gültigkeit von </a:t>
            </a:r>
            <a:br>
              <a:rPr lang="de-DE" altLang="de-DE" sz="1800" dirty="0">
                <a:sym typeface="Calibri" pitchFamily="34" charset="0"/>
              </a:rPr>
            </a:br>
            <a:r>
              <a:rPr lang="de-DE" altLang="de-DE" sz="1800" dirty="0" smtClean="0">
                <a:sym typeface="Calibri" pitchFamily="34" charset="0"/>
              </a:rPr>
              <a:t>Stimmzetteln/über </a:t>
            </a:r>
            <a:r>
              <a:rPr lang="de-DE" altLang="de-DE" sz="1800" dirty="0">
                <a:sym typeface="Calibri" pitchFamily="34" charset="0"/>
              </a:rPr>
              <a:t>die Zulassung oder Zurückweisung von </a:t>
            </a:r>
            <a:br>
              <a:rPr lang="de-DE" altLang="de-DE" sz="1800" dirty="0">
                <a:sym typeface="Calibri" pitchFamily="34" charset="0"/>
              </a:rPr>
            </a:br>
            <a:r>
              <a:rPr lang="de-DE" altLang="de-DE" sz="1800" dirty="0" smtClean="0">
                <a:sym typeface="Calibri" pitchFamily="34" charset="0"/>
              </a:rPr>
              <a:t>Wahlscheinen </a:t>
            </a:r>
            <a:r>
              <a:rPr lang="de-DE" altLang="de-DE" sz="1800" dirty="0">
                <a:sym typeface="Calibri" pitchFamily="34" charset="0"/>
              </a:rPr>
              <a:t>und </a:t>
            </a:r>
            <a:r>
              <a:rPr lang="de-DE" altLang="de-DE" sz="1800" dirty="0" smtClean="0">
                <a:sym typeface="Calibri" pitchFamily="34" charset="0"/>
              </a:rPr>
              <a:t>in der </a:t>
            </a:r>
            <a:r>
              <a:rPr lang="de-DE" altLang="de-DE" sz="1800" dirty="0">
                <a:sym typeface="Calibri" pitchFamily="34" charset="0"/>
              </a:rPr>
              <a:t>Niederschrift über einen besonderen </a:t>
            </a:r>
            <a:r>
              <a:rPr lang="de-DE" altLang="de-DE" sz="1800" dirty="0" smtClean="0">
                <a:sym typeface="Calibri" pitchFamily="34" charset="0"/>
              </a:rPr>
              <a:t>Vorfall</a:t>
            </a:r>
            <a:r>
              <a:rPr lang="de-DE" altLang="de-DE" sz="1800" dirty="0">
                <a:sym typeface="Calibri" pitchFamily="34" charset="0"/>
              </a:rPr>
              <a:t>.</a:t>
            </a:r>
          </a:p>
          <a:p>
            <a:endParaRPr lang="de-DE" dirty="0"/>
          </a:p>
        </p:txBody>
      </p:sp>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27321635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19928" y="764353"/>
            <a:ext cx="8036869" cy="5040560"/>
          </a:xfrm>
        </p:spPr>
        <p:txBody>
          <a:bodyPr/>
          <a:lstStyle/>
          <a:p>
            <a:pPr>
              <a:spcBef>
                <a:spcPts val="2000"/>
              </a:spcBef>
            </a:pPr>
            <a:r>
              <a:rPr lang="de-DE" altLang="de-DE" sz="1800" dirty="0">
                <a:sym typeface="Calibri" pitchFamily="34" charset="0"/>
              </a:rPr>
              <a:t>Ordnen und Verpacken der Wahlunterlagen nach Abschnitt 5.8 der</a:t>
            </a:r>
            <a:br>
              <a:rPr lang="de-DE" altLang="de-DE" sz="1800" dirty="0">
                <a:sym typeface="Calibri" pitchFamily="34" charset="0"/>
              </a:rPr>
            </a:br>
            <a:r>
              <a:rPr lang="de-DE" altLang="de-DE" sz="1800" dirty="0" smtClean="0">
                <a:sym typeface="Calibri" pitchFamily="34" charset="0"/>
              </a:rPr>
              <a:t>Niederschrift:</a:t>
            </a:r>
            <a:endParaRPr lang="de-DE" altLang="de-DE" sz="1800" dirty="0">
              <a:sym typeface="Calibri" pitchFamily="34" charset="0"/>
            </a:endParaRPr>
          </a:p>
          <a:p>
            <a:pPr marL="0" indent="0">
              <a:spcBef>
                <a:spcPts val="2000"/>
              </a:spcBef>
              <a:buNone/>
            </a:pPr>
            <a:r>
              <a:rPr lang="de-DE" altLang="de-DE" sz="1800" dirty="0">
                <a:sym typeface="Calibri" pitchFamily="34" charset="0"/>
              </a:rPr>
              <a:t> </a:t>
            </a:r>
            <a:r>
              <a:rPr lang="de-DE" altLang="de-DE" sz="1800" dirty="0" smtClean="0">
                <a:sym typeface="Calibri" pitchFamily="34" charset="0"/>
              </a:rPr>
              <a:t>    Nicht </a:t>
            </a:r>
            <a:r>
              <a:rPr lang="de-DE" altLang="de-DE" sz="1800" dirty="0">
                <a:sym typeface="Calibri" pitchFamily="34" charset="0"/>
              </a:rPr>
              <a:t>beschlussmäßig behandelte </a:t>
            </a:r>
            <a:r>
              <a:rPr lang="de-DE" altLang="de-DE" sz="1800" u="sng" dirty="0">
                <a:sym typeface="Calibri" pitchFamily="34" charset="0"/>
              </a:rPr>
              <a:t>gültige Stimmzettel</a:t>
            </a:r>
            <a:r>
              <a:rPr lang="de-DE" altLang="de-DE" sz="1800" dirty="0">
                <a:sym typeface="Calibri" pitchFamily="34" charset="0"/>
              </a:rPr>
              <a:t>, geordnet </a:t>
            </a:r>
            <a:br>
              <a:rPr lang="de-DE" altLang="de-DE" sz="1800" dirty="0">
                <a:sym typeface="Calibri" pitchFamily="34" charset="0"/>
              </a:rPr>
            </a:br>
            <a:r>
              <a:rPr lang="de-DE" altLang="de-DE" sz="1800" dirty="0" smtClean="0">
                <a:sym typeface="Calibri" pitchFamily="34" charset="0"/>
              </a:rPr>
              <a:t>     nach Wahlvorschlägen.</a:t>
            </a:r>
            <a:endParaRPr lang="de-DE" altLang="de-DE" sz="1800" dirty="0">
              <a:sym typeface="Calibri" pitchFamily="34" charset="0"/>
            </a:endParaRPr>
          </a:p>
          <a:p>
            <a:pPr marL="0" indent="0">
              <a:spcBef>
                <a:spcPts val="2000"/>
              </a:spcBef>
              <a:buNone/>
            </a:pPr>
            <a:r>
              <a:rPr lang="de-DE" altLang="de-DE" sz="1800" dirty="0" smtClean="0">
                <a:sym typeface="Calibri" pitchFamily="34" charset="0"/>
              </a:rPr>
              <a:t>     Nicht </a:t>
            </a:r>
            <a:r>
              <a:rPr lang="de-DE" altLang="de-DE" sz="1800" dirty="0">
                <a:sym typeface="Calibri" pitchFamily="34" charset="0"/>
              </a:rPr>
              <a:t>gekennzeichnete </a:t>
            </a:r>
            <a:r>
              <a:rPr lang="de-DE" altLang="de-DE" sz="1800" u="sng" dirty="0">
                <a:sym typeface="Calibri" pitchFamily="34" charset="0"/>
              </a:rPr>
              <a:t>ungültige </a:t>
            </a:r>
            <a:r>
              <a:rPr lang="de-DE" altLang="de-DE" sz="1800" u="sng" dirty="0" smtClean="0">
                <a:sym typeface="Calibri" pitchFamily="34" charset="0"/>
              </a:rPr>
              <a:t>Stimmzettel.</a:t>
            </a:r>
          </a:p>
          <a:p>
            <a:pPr marL="0" indent="0">
              <a:spcBef>
                <a:spcPts val="2000"/>
              </a:spcBef>
              <a:buNone/>
            </a:pPr>
            <a:r>
              <a:rPr lang="de-DE" altLang="de-DE" sz="1800" dirty="0" smtClean="0">
                <a:sym typeface="Calibri" pitchFamily="34" charset="0"/>
              </a:rPr>
              <a:t>     Eingenommen Wahlscheine</a:t>
            </a:r>
            <a:endParaRPr lang="de-DE" altLang="de-DE" sz="1800" dirty="0">
              <a:sym typeface="Calibri" pitchFamily="34" charset="0"/>
            </a:endParaRPr>
          </a:p>
          <a:p>
            <a:pPr marL="0" indent="0">
              <a:spcBef>
                <a:spcPts val="2000"/>
              </a:spcBef>
              <a:buNone/>
            </a:pPr>
            <a:r>
              <a:rPr lang="de-DE" altLang="de-DE" sz="1800" dirty="0" smtClean="0">
                <a:sym typeface="Calibri" pitchFamily="34" charset="0"/>
              </a:rPr>
              <a:t>     </a:t>
            </a:r>
            <a:r>
              <a:rPr lang="de-DE" altLang="de-DE" sz="1800" u="sng" dirty="0" smtClean="0">
                <a:sym typeface="Calibri" pitchFamily="34" charset="0"/>
              </a:rPr>
              <a:t>Unbenutzte </a:t>
            </a:r>
            <a:r>
              <a:rPr lang="de-DE" altLang="de-DE" sz="1800" u="sng" dirty="0">
                <a:sym typeface="Calibri" pitchFamily="34" charset="0"/>
              </a:rPr>
              <a:t>Stimmzettel </a:t>
            </a:r>
            <a:r>
              <a:rPr lang="de-DE" altLang="de-DE" sz="1800" dirty="0">
                <a:sym typeface="Calibri" pitchFamily="34" charset="0"/>
              </a:rPr>
              <a:t>sind getrennt von den gültigen und </a:t>
            </a:r>
            <a:r>
              <a:rPr lang="de-DE" altLang="de-DE" sz="1800" dirty="0" smtClean="0">
                <a:sym typeface="Calibri" pitchFamily="34" charset="0"/>
              </a:rPr>
              <a:t>ungültigen      Stimmzetteln zu verpacken.</a:t>
            </a:r>
            <a:endParaRPr lang="de-DE" altLang="de-DE" sz="1800" dirty="0">
              <a:sym typeface="Calibri" pitchFamily="34" charset="0"/>
            </a:endParaRPr>
          </a:p>
          <a:p>
            <a:pPr>
              <a:spcBef>
                <a:spcPts val="2000"/>
              </a:spcBef>
            </a:pPr>
            <a:r>
              <a:rPr lang="de-DE" altLang="de-DE" sz="1800" u="sng" dirty="0" smtClean="0">
                <a:sym typeface="Calibri" pitchFamily="34" charset="0"/>
              </a:rPr>
              <a:t>Niederschrift gemäß 5.9 </a:t>
            </a:r>
            <a:r>
              <a:rPr lang="de-DE" altLang="de-DE" sz="1800" u="sng" dirty="0">
                <a:sym typeface="Calibri" pitchFamily="34" charset="0"/>
              </a:rPr>
              <a:t>mit Anlagen in </a:t>
            </a:r>
            <a:r>
              <a:rPr lang="de-DE" altLang="de-DE" sz="1800" u="sng" dirty="0" smtClean="0">
                <a:sym typeface="Calibri" pitchFamily="34" charset="0"/>
              </a:rPr>
              <a:t>Versandtasche T8 legen</a:t>
            </a:r>
            <a:r>
              <a:rPr lang="de-DE" altLang="de-DE" sz="1800" u="sng" dirty="0">
                <a:sym typeface="Calibri" pitchFamily="34" charset="0"/>
              </a:rPr>
              <a:t>:</a:t>
            </a:r>
            <a:br>
              <a:rPr lang="de-DE" altLang="de-DE" sz="1800" u="sng" dirty="0">
                <a:sym typeface="Calibri" pitchFamily="34" charset="0"/>
              </a:rPr>
            </a:br>
            <a:r>
              <a:rPr lang="de-DE" altLang="de-DE" sz="1800" dirty="0" smtClean="0">
                <a:sym typeface="Calibri" pitchFamily="34" charset="0"/>
              </a:rPr>
              <a:t>a) Beschlussmäßig </a:t>
            </a:r>
            <a:r>
              <a:rPr lang="de-DE" altLang="de-DE" sz="1800" dirty="0">
                <a:sym typeface="Calibri" pitchFamily="34" charset="0"/>
              </a:rPr>
              <a:t>behandelte Stimmzettel</a:t>
            </a:r>
            <a:br>
              <a:rPr lang="de-DE" altLang="de-DE" sz="1800" dirty="0">
                <a:sym typeface="Calibri" pitchFamily="34" charset="0"/>
              </a:rPr>
            </a:br>
            <a:r>
              <a:rPr lang="de-DE" altLang="de-DE" sz="1800" dirty="0" smtClean="0">
                <a:sym typeface="Calibri" pitchFamily="34" charset="0"/>
              </a:rPr>
              <a:t>b) Beschlussmäßig </a:t>
            </a:r>
            <a:r>
              <a:rPr lang="de-DE" altLang="de-DE" sz="1800" dirty="0">
                <a:sym typeface="Calibri" pitchFamily="34" charset="0"/>
              </a:rPr>
              <a:t>behandelte Wahlscheine</a:t>
            </a:r>
            <a:br>
              <a:rPr lang="de-DE" altLang="de-DE" sz="1800" dirty="0">
                <a:sym typeface="Calibri" pitchFamily="34" charset="0"/>
              </a:rPr>
            </a:br>
            <a:r>
              <a:rPr lang="de-DE" altLang="de-DE" sz="1800" dirty="0" smtClean="0">
                <a:sym typeface="Calibri" pitchFamily="34" charset="0"/>
              </a:rPr>
              <a:t>c) Niederschriften </a:t>
            </a:r>
            <a:r>
              <a:rPr lang="de-DE" altLang="de-DE" sz="1800" dirty="0">
                <a:sym typeface="Calibri" pitchFamily="34" charset="0"/>
              </a:rPr>
              <a:t>über besondere </a:t>
            </a:r>
            <a:r>
              <a:rPr lang="de-DE" altLang="de-DE" sz="1800" dirty="0" smtClean="0">
                <a:sym typeface="Calibri" pitchFamily="34" charset="0"/>
              </a:rPr>
              <a:t>Vorkommnisse/Vorfälle/Aufzählung über für ungültig erklärte Wahlscheine</a:t>
            </a:r>
          </a:p>
          <a:p>
            <a:pPr marL="0" indent="0">
              <a:spcBef>
                <a:spcPts val="2000"/>
              </a:spcBef>
              <a:buNone/>
            </a:pPr>
            <a:endParaRPr lang="de-DE" altLang="de-DE" sz="1800" dirty="0" smtClean="0">
              <a:sym typeface="Calibri" pitchFamily="34" charset="0"/>
            </a:endParaRPr>
          </a:p>
          <a:p>
            <a:pPr>
              <a:spcBef>
                <a:spcPts val="2000"/>
              </a:spcBef>
            </a:pPr>
            <a:endParaRPr lang="de-DE" altLang="de-DE" sz="1800" dirty="0">
              <a:sym typeface="Calibri" pitchFamily="34" charset="0"/>
            </a:endParaRPr>
          </a:p>
          <a:p>
            <a:endParaRPr lang="de-DE" dirty="0"/>
          </a:p>
        </p:txBody>
      </p:sp>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31551360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sz="5400" dirty="0">
                <a:solidFill>
                  <a:srgbClr val="35CD35"/>
                </a:solidFill>
              </a:rPr>
              <a:t>Herzlichen Dank für Ihre Aufmerksamkeit</a:t>
            </a:r>
            <a:r>
              <a:rPr lang="de-DE" sz="5400" dirty="0" smtClean="0">
                <a:solidFill>
                  <a:srgbClr val="35CD35"/>
                </a:solidFill>
              </a:rPr>
              <a:t>!</a:t>
            </a:r>
          </a:p>
          <a:p>
            <a:pPr marL="0" indent="0" algn="ctr">
              <a:buNone/>
            </a:pPr>
            <a:r>
              <a:rPr lang="de-DE" sz="5400" dirty="0">
                <a:solidFill>
                  <a:srgbClr val="35CD35"/>
                </a:solidFill>
              </a:rPr>
              <a:t>Fragen?</a:t>
            </a:r>
          </a:p>
          <a:p>
            <a:pPr marL="0" indent="0" algn="ctr">
              <a:buNone/>
            </a:pPr>
            <a:endParaRPr lang="de-DE" sz="5400" dirty="0"/>
          </a:p>
        </p:txBody>
      </p:sp>
    </p:spTree>
    <p:extLst>
      <p:ext uri="{BB962C8B-B14F-4D97-AF65-F5344CB8AC3E}">
        <p14:creationId xmlns:p14="http://schemas.microsoft.com/office/powerpoint/2010/main" val="3374652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82" y="1052736"/>
            <a:ext cx="8444797" cy="4824536"/>
          </a:xfrm>
        </p:spPr>
        <p:txBody>
          <a:bodyPr/>
          <a:lstStyle/>
          <a:p>
            <a:pPr>
              <a:spcBef>
                <a:spcPts val="1500"/>
              </a:spcBef>
            </a:pPr>
            <a:r>
              <a:rPr lang="de-DE" altLang="de-DE" sz="2000" dirty="0" smtClean="0">
                <a:solidFill>
                  <a:schemeClr val="accent6"/>
                </a:solidFill>
                <a:latin typeface="+mj-lt"/>
                <a:sym typeface="Calibri" pitchFamily="34" charset="0"/>
              </a:rPr>
              <a:t>Zeitpunkt </a:t>
            </a:r>
            <a:r>
              <a:rPr lang="de-DE" altLang="de-DE" sz="2000" dirty="0">
                <a:solidFill>
                  <a:schemeClr val="accent6"/>
                </a:solidFill>
                <a:latin typeface="+mj-lt"/>
                <a:sym typeface="Calibri" pitchFamily="34" charset="0"/>
              </a:rPr>
              <a:t>des Zusammentritts </a:t>
            </a:r>
            <a:r>
              <a:rPr lang="de-DE" altLang="de-DE" sz="2000" dirty="0" smtClean="0">
                <a:solidFill>
                  <a:schemeClr val="accent6"/>
                </a:solidFill>
                <a:latin typeface="+mj-lt"/>
                <a:sym typeface="Calibri" pitchFamily="34" charset="0"/>
              </a:rPr>
              <a:t>um 7.45 Uhr (2 Schichten)</a:t>
            </a:r>
            <a:r>
              <a:rPr lang="de-DE" altLang="de-DE" sz="2000" dirty="0">
                <a:solidFill>
                  <a:schemeClr val="accent6"/>
                </a:solidFill>
                <a:latin typeface="+mj-lt"/>
                <a:sym typeface="Calibri" pitchFamily="34" charset="0"/>
              </a:rPr>
              <a:t/>
            </a:r>
            <a:br>
              <a:rPr lang="de-DE" altLang="de-DE" sz="2000" dirty="0">
                <a:solidFill>
                  <a:schemeClr val="accent6"/>
                </a:solidFill>
                <a:latin typeface="+mj-lt"/>
                <a:sym typeface="Calibri" pitchFamily="34" charset="0"/>
              </a:rPr>
            </a:br>
            <a:r>
              <a:rPr lang="de-DE" altLang="de-DE" sz="2000" dirty="0" smtClean="0">
                <a:solidFill>
                  <a:schemeClr val="accent6"/>
                </a:solidFill>
                <a:latin typeface="+mj-lt"/>
                <a:sym typeface="Calibri" pitchFamily="34" charset="0"/>
              </a:rPr>
              <a:t>ab 18.00 Uhr Auszählung </a:t>
            </a:r>
          </a:p>
          <a:p>
            <a:pPr>
              <a:spcBef>
                <a:spcPts val="1500"/>
              </a:spcBef>
            </a:pPr>
            <a:r>
              <a:rPr lang="de-DE" altLang="de-DE" sz="2000" dirty="0" smtClean="0">
                <a:solidFill>
                  <a:schemeClr val="accent6"/>
                </a:solidFill>
                <a:sym typeface="Calibri" pitchFamily="34" charset="0"/>
              </a:rPr>
              <a:t>Beschlussfähigkeit </a:t>
            </a:r>
            <a:r>
              <a:rPr lang="de-DE" altLang="de-DE" sz="2000" dirty="0">
                <a:solidFill>
                  <a:schemeClr val="bg2"/>
                </a:solidFill>
                <a:sym typeface="Calibri" pitchFamily="34" charset="0"/>
              </a:rPr>
              <a:t>(mind. 3</a:t>
            </a:r>
            <a:r>
              <a:rPr lang="de-DE" altLang="de-DE" sz="2000" dirty="0" smtClean="0">
                <a:solidFill>
                  <a:schemeClr val="bg2"/>
                </a:solidFill>
                <a:sym typeface="Calibri" pitchFamily="34" charset="0"/>
              </a:rPr>
              <a:t>)</a:t>
            </a:r>
          </a:p>
          <a:p>
            <a:pPr>
              <a:spcBef>
                <a:spcPts val="1500"/>
              </a:spcBef>
            </a:pPr>
            <a:r>
              <a:rPr lang="de-DE" altLang="de-DE" sz="2000" dirty="0">
                <a:solidFill>
                  <a:schemeClr val="accent6"/>
                </a:solidFill>
                <a:sym typeface="Calibri" pitchFamily="34" charset="0"/>
              </a:rPr>
              <a:t>Fehlende -erkrankte- Mitglieder bitte baldmöglichst anrufen unter 0861/65-219 und melden (Ersatz bis </a:t>
            </a:r>
            <a:r>
              <a:rPr lang="de-DE" altLang="de-DE" sz="2000" dirty="0" smtClean="0">
                <a:solidFill>
                  <a:schemeClr val="accent6"/>
                </a:solidFill>
                <a:sym typeface="Calibri" pitchFamily="34" charset="0"/>
              </a:rPr>
              <a:t>9.00 Uhr)</a:t>
            </a:r>
            <a:endParaRPr lang="de-DE" altLang="de-DE" sz="2000" dirty="0">
              <a:solidFill>
                <a:schemeClr val="accent6"/>
              </a:solidFill>
              <a:sym typeface="Calibri" pitchFamily="34" charset="0"/>
            </a:endParaRPr>
          </a:p>
          <a:p>
            <a:pPr>
              <a:spcBef>
                <a:spcPts val="1500"/>
              </a:spcBef>
            </a:pPr>
            <a:r>
              <a:rPr lang="de-DE" altLang="de-DE" sz="2000" dirty="0" smtClean="0">
                <a:solidFill>
                  <a:schemeClr val="accent6"/>
                </a:solidFill>
                <a:sym typeface="Calibri" pitchFamily="34" charset="0"/>
              </a:rPr>
              <a:t>Ausschilderung </a:t>
            </a:r>
            <a:r>
              <a:rPr lang="de-DE" altLang="de-DE" sz="2000" dirty="0">
                <a:solidFill>
                  <a:schemeClr val="accent6"/>
                </a:solidFill>
                <a:sym typeface="Calibri" pitchFamily="34" charset="0"/>
              </a:rPr>
              <a:t>des Wahlraums/Prüfung der </a:t>
            </a:r>
            <a:r>
              <a:rPr lang="de-DE" altLang="de-DE" sz="2000" dirty="0" smtClean="0">
                <a:solidFill>
                  <a:schemeClr val="accent6"/>
                </a:solidFill>
                <a:sym typeface="Calibri" pitchFamily="34" charset="0"/>
              </a:rPr>
              <a:t>Aushänge</a:t>
            </a:r>
          </a:p>
          <a:p>
            <a:pPr>
              <a:spcBef>
                <a:spcPts val="1500"/>
              </a:spcBef>
            </a:pPr>
            <a:r>
              <a:rPr lang="de-DE" sz="2000" dirty="0">
                <a:latin typeface="Arial" pitchFamily="34" charset="0"/>
                <a:cs typeface="Arial" pitchFamily="34" charset="0"/>
              </a:rPr>
              <a:t>Die Wahlkabinen müssen überblickt, dürfen aber nicht eingesehen werden </a:t>
            </a:r>
            <a:r>
              <a:rPr lang="de-DE" sz="2000" dirty="0" smtClean="0">
                <a:latin typeface="Arial" pitchFamily="34" charset="0"/>
                <a:cs typeface="Arial" pitchFamily="34" charset="0"/>
              </a:rPr>
              <a:t>können</a:t>
            </a:r>
          </a:p>
          <a:p>
            <a:pPr>
              <a:spcBef>
                <a:spcPts val="1500"/>
              </a:spcBef>
            </a:pPr>
            <a:r>
              <a:rPr lang="de-DE" sz="2000" dirty="0">
                <a:latin typeface="Arial" pitchFamily="34" charset="0"/>
                <a:cs typeface="Arial" pitchFamily="34" charset="0"/>
              </a:rPr>
              <a:t>Tisch des Wahlvorstands von allen Seiten </a:t>
            </a:r>
            <a:r>
              <a:rPr lang="de-DE" sz="2000" dirty="0" smtClean="0">
                <a:latin typeface="Arial" pitchFamily="34" charset="0"/>
                <a:cs typeface="Arial" pitchFamily="34" charset="0"/>
              </a:rPr>
              <a:t>zugänglich</a:t>
            </a:r>
            <a:endParaRPr lang="de-DE" altLang="de-DE" sz="2000" dirty="0" smtClean="0">
              <a:solidFill>
                <a:schemeClr val="accent6"/>
              </a:solidFill>
              <a:sym typeface="Calibri" pitchFamily="34" charset="0"/>
            </a:endParaRPr>
          </a:p>
          <a:p>
            <a:pPr>
              <a:spcBef>
                <a:spcPts val="1500"/>
              </a:spcBef>
            </a:pPr>
            <a:r>
              <a:rPr lang="de-DE" altLang="de-DE" sz="2000" dirty="0" smtClean="0">
                <a:solidFill>
                  <a:schemeClr val="accent6"/>
                </a:solidFill>
                <a:sym typeface="Calibri" pitchFamily="34" charset="0"/>
              </a:rPr>
              <a:t>Wahlurne prüfen und wird bis zum Ende der Wahl nicht mehr geöffnet.</a:t>
            </a:r>
          </a:p>
          <a:p>
            <a:pPr>
              <a:spcBef>
                <a:spcPts val="1500"/>
              </a:spcBef>
            </a:pPr>
            <a:endParaRPr lang="de-DE" altLang="de-DE" sz="2400" dirty="0">
              <a:solidFill>
                <a:schemeClr val="accent6"/>
              </a:solidFill>
              <a:sym typeface="Calibri"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
        <p:nvSpPr>
          <p:cNvPr id="5" name="Textfeld 4"/>
          <p:cNvSpPr txBox="1"/>
          <p:nvPr/>
        </p:nvSpPr>
        <p:spPr>
          <a:xfrm>
            <a:off x="-32719" y="47667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Wahlvorstandes am Wahltag vor 08.00 Uhr</a:t>
            </a:r>
          </a:p>
        </p:txBody>
      </p:sp>
    </p:spTree>
    <p:extLst>
      <p:ext uri="{BB962C8B-B14F-4D97-AF65-F5344CB8AC3E}">
        <p14:creationId xmlns:p14="http://schemas.microsoft.com/office/powerpoint/2010/main" val="2228211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836712"/>
            <a:ext cx="8444797" cy="5400600"/>
          </a:xfrm>
        </p:spPr>
        <p:txBody>
          <a:bodyPr/>
          <a:lstStyle/>
          <a:p>
            <a:pPr>
              <a:spcBef>
                <a:spcPts val="500"/>
              </a:spcBef>
            </a:pPr>
            <a:r>
              <a:rPr lang="de-DE" altLang="de-DE" sz="2000" dirty="0">
                <a:sym typeface="Calibri" pitchFamily="34" charset="0"/>
              </a:rPr>
              <a:t>Fehldrucke von Stimmzetteln</a:t>
            </a:r>
          </a:p>
          <a:p>
            <a:pPr>
              <a:spcBef>
                <a:spcPts val="1500"/>
              </a:spcBef>
            </a:pPr>
            <a:r>
              <a:rPr lang="de-DE" altLang="de-DE" sz="2000" dirty="0" smtClean="0">
                <a:solidFill>
                  <a:schemeClr val="accent6"/>
                </a:solidFill>
                <a:latin typeface="+mj-lt"/>
                <a:sym typeface="Calibri" pitchFamily="34" charset="0"/>
              </a:rPr>
              <a:t>Der Wahlvorsteher eröffnet die Wahlhandlung. Die Beisitzer werden verpflichtet zur Unparteilichkeit und Verschwiegenheit. </a:t>
            </a:r>
          </a:p>
          <a:p>
            <a:pPr>
              <a:spcBef>
                <a:spcPts val="1500"/>
              </a:spcBef>
            </a:pPr>
            <a:r>
              <a:rPr lang="de-DE" sz="2000" dirty="0">
                <a:latin typeface="Arial" pitchFamily="34" charset="0"/>
                <a:cs typeface="Arial" pitchFamily="34" charset="0"/>
              </a:rPr>
              <a:t>Das Wählerverzeichnis ist evtl. nach dem Verzeichnis der nachträglich ausgestellten Wahlscheine zu berichtigen</a:t>
            </a:r>
            <a:r>
              <a:rPr lang="de-DE" sz="2000" dirty="0" smtClean="0">
                <a:latin typeface="Arial" pitchFamily="34" charset="0"/>
                <a:cs typeface="Arial" pitchFamily="34" charset="0"/>
              </a:rPr>
              <a:t>. (WA 1 Nr. 1.4.5 Buchst. c)</a:t>
            </a:r>
            <a:endParaRPr lang="de-DE" sz="2000" dirty="0">
              <a:latin typeface="Arial" pitchFamily="34" charset="0"/>
              <a:cs typeface="Arial" pitchFamily="34" charset="0"/>
            </a:endParaRPr>
          </a:p>
          <a:p>
            <a:pPr>
              <a:spcBef>
                <a:spcPts val="1500"/>
              </a:spcBef>
            </a:pPr>
            <a:r>
              <a:rPr lang="de-DE" sz="2000" dirty="0">
                <a:latin typeface="Arial" pitchFamily="34" charset="0"/>
                <a:cs typeface="Arial" pitchFamily="34" charset="0"/>
              </a:rPr>
              <a:t>Ebenfalls Berichtigung der Abschlussbescheinigung des Wählerverzeichnisses. (WA 1 Nr. 1.4.5 Buchst. c</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a:spcBef>
                <a:spcPts val="1500"/>
              </a:spcBef>
            </a:pPr>
            <a:r>
              <a:rPr lang="de-DE" sz="2000" dirty="0" smtClean="0">
                <a:latin typeface="Arial" pitchFamily="34" charset="0"/>
                <a:cs typeface="Arial" pitchFamily="34" charset="0"/>
              </a:rPr>
              <a:t>Gleiches bei Ausstellung </a:t>
            </a:r>
            <a:r>
              <a:rPr lang="de-DE" sz="2000" dirty="0">
                <a:latin typeface="Arial" pitchFamily="34" charset="0"/>
                <a:cs typeface="Arial" pitchFamily="34" charset="0"/>
              </a:rPr>
              <a:t>von Wahlscheinen bei nachgewiesener plötzlicher </a:t>
            </a:r>
            <a:r>
              <a:rPr lang="de-DE" sz="2000" dirty="0" smtClean="0">
                <a:latin typeface="Arial" pitchFamily="34" charset="0"/>
                <a:cs typeface="Arial" pitchFamily="34" charset="0"/>
              </a:rPr>
              <a:t>Erkrankung bis 15 Uhr noch möglich. </a:t>
            </a:r>
            <a:endParaRPr lang="de-DE" sz="2000" dirty="0">
              <a:latin typeface="Arial" pitchFamily="34" charset="0"/>
              <a:cs typeface="Arial" pitchFamily="34" charset="0"/>
            </a:endParaRPr>
          </a:p>
          <a:p>
            <a:pPr marL="0" indent="0">
              <a:spcBef>
                <a:spcPts val="1500"/>
              </a:spcBef>
              <a:buNone/>
            </a:pPr>
            <a:endParaRPr lang="de-DE" altLang="de-DE" sz="2000" dirty="0" smtClean="0">
              <a:solidFill>
                <a:schemeClr val="accent6"/>
              </a:solidFill>
              <a:latin typeface="+mj-lt"/>
              <a:sym typeface="Calibri" pitchFamily="34" charset="0"/>
            </a:endParaRPr>
          </a:p>
          <a:p>
            <a:pPr>
              <a:spcBef>
                <a:spcPts val="1500"/>
              </a:spcBef>
            </a:pPr>
            <a:endParaRPr lang="de-DE" altLang="de-DE" sz="2400" dirty="0">
              <a:solidFill>
                <a:schemeClr val="accent6"/>
              </a:solidFill>
              <a:sym typeface="Calibri"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Tree>
    <p:extLst>
      <p:ext uri="{BB962C8B-B14F-4D97-AF65-F5344CB8AC3E}">
        <p14:creationId xmlns:p14="http://schemas.microsoft.com/office/powerpoint/2010/main" val="3944501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Folie_Erscheinungsbild NEU">
  <a:themeElements>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fontScheme name="Ppt-Folie_Erscheinungsbild NEU">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pt-Folie_Erscheinungsbild NE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pt-Folie_Erscheinungsbild NE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pt-Folie_Erscheinungsbild NE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pt-Folie_Erscheinungsbild NE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Ppt-Folie_Erscheinungsbild NE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pt-Folie_Erscheinungsbild NE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Ppt-Folie_Erscheinungsbild NEU</Template>
  <TotalTime>0</TotalTime>
  <Words>2837</Words>
  <Application>Microsoft Office PowerPoint</Application>
  <PresentationFormat>Bildschirmpräsentation (4:3)</PresentationFormat>
  <Paragraphs>340</Paragraphs>
  <Slides>79</Slides>
  <Notes>2</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79</vt:i4>
      </vt:variant>
    </vt:vector>
  </HeadingPairs>
  <TitlesOfParts>
    <vt:vector size="90" baseType="lpstr">
      <vt:lpstr>Arial</vt:lpstr>
      <vt:lpstr>Calibri</vt:lpstr>
      <vt:lpstr>Courier New</vt:lpstr>
      <vt:lpstr>Helvetica</vt:lpstr>
      <vt:lpstr>Helvetica Light</vt:lpstr>
      <vt:lpstr>Tahoma</vt:lpstr>
      <vt:lpstr>Times New Roman</vt:lpstr>
      <vt:lpstr>Trebuchet MS</vt:lpstr>
      <vt:lpstr>Wingdings</vt:lpstr>
      <vt:lpstr>Ppt-Folie_Erscheinungsbild NEU</vt:lpstr>
      <vt:lpstr>Custom Design</vt:lpstr>
      <vt:lpstr>PowerPoint-Präsentation</vt:lpstr>
      <vt:lpstr>PowerPoint-Präsentation</vt:lpstr>
      <vt:lpstr>Wahlbezirke der Stadt Traunstein</vt:lpstr>
      <vt:lpstr>PowerPoint-Präsentation</vt:lpstr>
      <vt:lpstr>Wahlmappe/Wahlanweisung WA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Wählerverzeichnis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Ergebnisteil Niederschrift</vt:lpstr>
      <vt:lpstr>Prüfung der Stimmzettel mit Anlass zu Bedenken aus Stapel c mit Stimmzettelbeispielen </vt:lpstr>
      <vt:lpstr>PowerPoint-Präsentation</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vt:lpstr>
      <vt:lpstr>die Kennzeichnung zweifelsfrei getilgt und eine neue Kennzeichnung vorgenommen wurde </vt:lpstr>
      <vt:lpstr>Ein Stimmzettel ist ungültig, wenn: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Eintragung der ermittelten Stimmen aus Stapel c als Zwischensumme II in die Wahlniederschrift </vt:lpstr>
      <vt:lpstr>Summenbildung der einzelnen Zwischen- und  Gesamtsummen durch den Schriftführer </vt:lpstr>
      <vt:lpstr>Summenbildung der einzelnen Zwischen- und Gesamtsummen durch den Schriftführer </vt:lpstr>
      <vt:lpstr>Bekanntgabe des Wahlergebnisses im Wahlbezirk </vt:lpstr>
      <vt:lpstr>Schnellmeldung und Abschluss der Arbeiten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Stadtverwaltung Traunstein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Frau Steinberger,Eva</dc:creator>
  <cp:lastModifiedBy>Frank Felicitas</cp:lastModifiedBy>
  <cp:revision>277</cp:revision>
  <dcterms:created xsi:type="dcterms:W3CDTF">2015-01-15T14:37:46Z</dcterms:created>
  <dcterms:modified xsi:type="dcterms:W3CDTF">2024-06-04T06:49:47Z</dcterms:modified>
</cp:coreProperties>
</file>